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8" r:id="rId4"/>
    <p:sldId id="279" r:id="rId5"/>
    <p:sldId id="280" r:id="rId6"/>
    <p:sldId id="281" r:id="rId7"/>
    <p:sldId id="282" r:id="rId8"/>
    <p:sldId id="283" r:id="rId9"/>
    <p:sldId id="284" r:id="rId10"/>
    <p:sldId id="272" r:id="rId11"/>
    <p:sldId id="273" r:id="rId12"/>
    <p:sldId id="274" r:id="rId13"/>
    <p:sldId id="260" r:id="rId14"/>
    <p:sldId id="276" r:id="rId15"/>
    <p:sldId id="261" r:id="rId16"/>
    <p:sldId id="262" r:id="rId17"/>
    <p:sldId id="263" r:id="rId18"/>
    <p:sldId id="264" r:id="rId19"/>
    <p:sldId id="265" r:id="rId20"/>
    <p:sldId id="266" r:id="rId21"/>
    <p:sldId id="267" r:id="rId22"/>
    <p:sldId id="268" r:id="rId23"/>
    <p:sldId id="269" r:id="rId24"/>
    <p:sldId id="270" r:id="rId25"/>
    <p:sldId id="285" r:id="rId26"/>
    <p:sldId id="286" r:id="rId27"/>
    <p:sldId id="287" r:id="rId28"/>
    <p:sldId id="288" r:id="rId29"/>
    <p:sldId id="289" r:id="rId30"/>
    <p:sldId id="290" r:id="rId31"/>
    <p:sldId id="292" r:id="rId32"/>
    <p:sldId id="293" r:id="rId33"/>
    <p:sldId id="294" r:id="rId34"/>
    <p:sldId id="295" r:id="rId35"/>
    <p:sldId id="296" r:id="rId36"/>
    <p:sldId id="297" r:id="rId37"/>
    <p:sldId id="298" r:id="rId38"/>
    <p:sldId id="27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BA05CE-14D8-4493-9000-D2C6327A25AF}">
          <p14:sldIdLst>
            <p14:sldId id="257"/>
            <p14:sldId id="258"/>
            <p14:sldId id="278"/>
            <p14:sldId id="279"/>
            <p14:sldId id="280"/>
            <p14:sldId id="281"/>
            <p14:sldId id="282"/>
            <p14:sldId id="283"/>
            <p14:sldId id="284"/>
            <p14:sldId id="272"/>
            <p14:sldId id="273"/>
            <p14:sldId id="274"/>
            <p14:sldId id="260"/>
            <p14:sldId id="276"/>
            <p14:sldId id="261"/>
            <p14:sldId id="262"/>
            <p14:sldId id="263"/>
            <p14:sldId id="264"/>
            <p14:sldId id="265"/>
            <p14:sldId id="266"/>
            <p14:sldId id="267"/>
            <p14:sldId id="268"/>
            <p14:sldId id="269"/>
            <p14:sldId id="270"/>
            <p14:sldId id="285"/>
            <p14:sldId id="286"/>
            <p14:sldId id="287"/>
            <p14:sldId id="288"/>
            <p14:sldId id="289"/>
            <p14:sldId id="290"/>
            <p14:sldId id="292"/>
            <p14:sldId id="293"/>
            <p14:sldId id="294"/>
            <p14:sldId id="295"/>
            <p14:sldId id="296"/>
            <p14:sldId id="297"/>
            <p14:sldId id="298"/>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162420B-D883-4F9D-89A0-3A89CB54936E}"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5A6869-D3DA-4003-91EA-7ED62F11AF08}" type="slidenum">
              <a:rPr lang="en-IN" smtClean="0"/>
              <a:t>‹#›</a:t>
            </a:fld>
            <a:endParaRPr lang="en-IN"/>
          </a:p>
        </p:txBody>
      </p:sp>
    </p:spTree>
    <p:extLst>
      <p:ext uri="{BB962C8B-B14F-4D97-AF65-F5344CB8AC3E}">
        <p14:creationId xmlns:p14="http://schemas.microsoft.com/office/powerpoint/2010/main" val="397472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62420B-D883-4F9D-89A0-3A89CB54936E}"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5A6869-D3DA-4003-91EA-7ED62F11AF08}" type="slidenum">
              <a:rPr lang="en-IN" smtClean="0"/>
              <a:t>‹#›</a:t>
            </a:fld>
            <a:endParaRPr lang="en-IN"/>
          </a:p>
        </p:txBody>
      </p:sp>
    </p:spTree>
    <p:extLst>
      <p:ext uri="{BB962C8B-B14F-4D97-AF65-F5344CB8AC3E}">
        <p14:creationId xmlns:p14="http://schemas.microsoft.com/office/powerpoint/2010/main" val="195635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62420B-D883-4F9D-89A0-3A89CB54936E}"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5A6869-D3DA-4003-91EA-7ED62F11AF08}" type="slidenum">
              <a:rPr lang="en-IN" smtClean="0"/>
              <a:t>‹#›</a:t>
            </a:fld>
            <a:endParaRPr lang="en-IN"/>
          </a:p>
        </p:txBody>
      </p:sp>
    </p:spTree>
    <p:extLst>
      <p:ext uri="{BB962C8B-B14F-4D97-AF65-F5344CB8AC3E}">
        <p14:creationId xmlns:p14="http://schemas.microsoft.com/office/powerpoint/2010/main" val="2961546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56D4422-9AD5-4F57-B03F-7AB2C7088B6F}"/>
              </a:ext>
            </a:extLst>
          </p:cNvPr>
          <p:cNvSpPr>
            <a:spLocks noGrp="1"/>
          </p:cNvSpPr>
          <p:nvPr>
            <p:ph type="pic" sz="quarter" idx="10"/>
          </p:nvPr>
        </p:nvSpPr>
        <p:spPr>
          <a:xfrm>
            <a:off x="6024126" y="200025"/>
            <a:ext cx="5982574" cy="6457950"/>
          </a:xfrm>
        </p:spPr>
        <p:txBody>
          <a:bodyPr/>
          <a:lstStyle/>
          <a:p>
            <a:endParaRPr lang="en-GB"/>
          </a:p>
        </p:txBody>
      </p:sp>
    </p:spTree>
    <p:extLst>
      <p:ext uri="{BB962C8B-B14F-4D97-AF65-F5344CB8AC3E}">
        <p14:creationId xmlns:p14="http://schemas.microsoft.com/office/powerpoint/2010/main" val="217239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162420B-D883-4F9D-89A0-3A89CB54936E}"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5A6869-D3DA-4003-91EA-7ED62F11AF08}" type="slidenum">
              <a:rPr lang="en-IN" smtClean="0"/>
              <a:t>‹#›</a:t>
            </a:fld>
            <a:endParaRPr lang="en-IN"/>
          </a:p>
        </p:txBody>
      </p:sp>
    </p:spTree>
    <p:extLst>
      <p:ext uri="{BB962C8B-B14F-4D97-AF65-F5344CB8AC3E}">
        <p14:creationId xmlns:p14="http://schemas.microsoft.com/office/powerpoint/2010/main" val="2609192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62420B-D883-4F9D-89A0-3A89CB54936E}" type="datetimeFigureOut">
              <a:rPr lang="en-IN" smtClean="0"/>
              <a:t>17-07-2024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5A6869-D3DA-4003-91EA-7ED62F11AF08}" type="slidenum">
              <a:rPr lang="en-IN" smtClean="0"/>
              <a:t>‹#›</a:t>
            </a:fld>
            <a:endParaRPr lang="en-IN"/>
          </a:p>
        </p:txBody>
      </p:sp>
    </p:spTree>
    <p:extLst>
      <p:ext uri="{BB962C8B-B14F-4D97-AF65-F5344CB8AC3E}">
        <p14:creationId xmlns:p14="http://schemas.microsoft.com/office/powerpoint/2010/main" val="422271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162420B-D883-4F9D-89A0-3A89CB54936E}"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5A6869-D3DA-4003-91EA-7ED62F11AF08}" type="slidenum">
              <a:rPr lang="en-IN" smtClean="0"/>
              <a:t>‹#›</a:t>
            </a:fld>
            <a:endParaRPr lang="en-IN"/>
          </a:p>
        </p:txBody>
      </p:sp>
    </p:spTree>
    <p:extLst>
      <p:ext uri="{BB962C8B-B14F-4D97-AF65-F5344CB8AC3E}">
        <p14:creationId xmlns:p14="http://schemas.microsoft.com/office/powerpoint/2010/main" val="417864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162420B-D883-4F9D-89A0-3A89CB54936E}" type="datetimeFigureOut">
              <a:rPr lang="en-IN" smtClean="0"/>
              <a:t>17-07-2024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5A6869-D3DA-4003-91EA-7ED62F11AF08}" type="slidenum">
              <a:rPr lang="en-IN" smtClean="0"/>
              <a:t>‹#›</a:t>
            </a:fld>
            <a:endParaRPr lang="en-IN"/>
          </a:p>
        </p:txBody>
      </p:sp>
    </p:spTree>
    <p:extLst>
      <p:ext uri="{BB962C8B-B14F-4D97-AF65-F5344CB8AC3E}">
        <p14:creationId xmlns:p14="http://schemas.microsoft.com/office/powerpoint/2010/main" val="257352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162420B-D883-4F9D-89A0-3A89CB54936E}" type="datetimeFigureOut">
              <a:rPr lang="en-IN" smtClean="0"/>
              <a:t>17-07-2024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5A6869-D3DA-4003-91EA-7ED62F11AF08}" type="slidenum">
              <a:rPr lang="en-IN" smtClean="0"/>
              <a:t>‹#›</a:t>
            </a:fld>
            <a:endParaRPr lang="en-IN"/>
          </a:p>
        </p:txBody>
      </p:sp>
    </p:spTree>
    <p:extLst>
      <p:ext uri="{BB962C8B-B14F-4D97-AF65-F5344CB8AC3E}">
        <p14:creationId xmlns:p14="http://schemas.microsoft.com/office/powerpoint/2010/main" val="100939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2420B-D883-4F9D-89A0-3A89CB54936E}" type="datetimeFigureOut">
              <a:rPr lang="en-IN" smtClean="0"/>
              <a:t>17-07-2024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5A6869-D3DA-4003-91EA-7ED62F11AF08}" type="slidenum">
              <a:rPr lang="en-IN" smtClean="0"/>
              <a:t>‹#›</a:t>
            </a:fld>
            <a:endParaRPr lang="en-IN"/>
          </a:p>
        </p:txBody>
      </p:sp>
    </p:spTree>
    <p:extLst>
      <p:ext uri="{BB962C8B-B14F-4D97-AF65-F5344CB8AC3E}">
        <p14:creationId xmlns:p14="http://schemas.microsoft.com/office/powerpoint/2010/main" val="996380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62420B-D883-4F9D-89A0-3A89CB54936E}"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5A6869-D3DA-4003-91EA-7ED62F11AF08}" type="slidenum">
              <a:rPr lang="en-IN" smtClean="0"/>
              <a:t>‹#›</a:t>
            </a:fld>
            <a:endParaRPr lang="en-IN"/>
          </a:p>
        </p:txBody>
      </p:sp>
    </p:spTree>
    <p:extLst>
      <p:ext uri="{BB962C8B-B14F-4D97-AF65-F5344CB8AC3E}">
        <p14:creationId xmlns:p14="http://schemas.microsoft.com/office/powerpoint/2010/main" val="23250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62420B-D883-4F9D-89A0-3A89CB54936E}" type="datetimeFigureOut">
              <a:rPr lang="en-IN" smtClean="0"/>
              <a:t>17-07-2024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5A6869-D3DA-4003-91EA-7ED62F11AF08}" type="slidenum">
              <a:rPr lang="en-IN" smtClean="0"/>
              <a:t>‹#›</a:t>
            </a:fld>
            <a:endParaRPr lang="en-IN"/>
          </a:p>
        </p:txBody>
      </p:sp>
    </p:spTree>
    <p:extLst>
      <p:ext uri="{BB962C8B-B14F-4D97-AF65-F5344CB8AC3E}">
        <p14:creationId xmlns:p14="http://schemas.microsoft.com/office/powerpoint/2010/main" val="73767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2420B-D883-4F9D-89A0-3A89CB54936E}" type="datetimeFigureOut">
              <a:rPr lang="en-IN" smtClean="0"/>
              <a:t>17-07-2024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A6869-D3DA-4003-91EA-7ED62F11AF08}" type="slidenum">
              <a:rPr lang="en-IN" smtClean="0"/>
              <a:t>‹#›</a:t>
            </a:fld>
            <a:endParaRPr lang="en-IN"/>
          </a:p>
        </p:txBody>
      </p:sp>
    </p:spTree>
    <p:extLst>
      <p:ext uri="{BB962C8B-B14F-4D97-AF65-F5344CB8AC3E}">
        <p14:creationId xmlns:p14="http://schemas.microsoft.com/office/powerpoint/2010/main" val="3866144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95FE35-BDDA-43C6-9370-99FE00723045}"/>
              </a:ext>
            </a:extLst>
          </p:cNvPr>
          <p:cNvSpPr>
            <a:spLocks noGrp="1"/>
          </p:cNvSpPr>
          <p:nvPr>
            <p:ph type="title" idx="4294967295"/>
          </p:nvPr>
        </p:nvSpPr>
        <p:spPr>
          <a:xfrm>
            <a:off x="185737" y="141467"/>
            <a:ext cx="11820525" cy="3098800"/>
          </a:xfrm>
          <a:solidFill>
            <a:schemeClr val="bg1"/>
          </a:solidFill>
        </p:spPr>
        <p:txBody>
          <a:bodyPr>
            <a:normAutofit/>
          </a:bodyPr>
          <a:lstStyle/>
          <a:p>
            <a:pPr algn="ctr"/>
            <a:r>
              <a:rPr lang="en-US" sz="3600" b="1" dirty="0">
                <a:latin typeface="Times New Roman" panose="02020603050405020304" pitchFamily="18" charset="0"/>
                <a:cs typeface="Times New Roman" panose="02020603050405020304" pitchFamily="18" charset="0"/>
              </a:rPr>
              <a:t>Designing Of Cloaking Wall Model With Leakage - Suppressed And Light Weight Access Control For Cloud Data Storage</a:t>
            </a:r>
            <a:endParaRPr lang="en-GB" sz="3600" b="1" dirty="0">
              <a:latin typeface="Raleway" panose="020B0503030101060003" pitchFamily="34" charset="0"/>
            </a:endParaRPr>
          </a:p>
        </p:txBody>
      </p:sp>
      <p:pic>
        <p:nvPicPr>
          <p:cNvPr id="23" name="Graphic 22">
            <a:extLst>
              <a:ext uri="{FF2B5EF4-FFF2-40B4-BE49-F238E27FC236}">
                <a16:creationId xmlns:a16="http://schemas.microsoft.com/office/drawing/2014/main" id="{697A75FB-4B57-4621-B8EA-A9191116C5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6161" y="5253552"/>
            <a:ext cx="1430859" cy="830822"/>
          </a:xfrm>
          <a:prstGeom prst="rect">
            <a:avLst/>
          </a:prstGeom>
        </p:spPr>
      </p:pic>
      <p:sp>
        <p:nvSpPr>
          <p:cNvPr id="3" name="TextBox 2">
            <a:extLst>
              <a:ext uri="{FF2B5EF4-FFF2-40B4-BE49-F238E27FC236}">
                <a16:creationId xmlns:a16="http://schemas.microsoft.com/office/drawing/2014/main" id="{2D15784A-C6E4-433B-B7A8-507ABF6BBD0D}"/>
              </a:ext>
            </a:extLst>
          </p:cNvPr>
          <p:cNvSpPr txBox="1"/>
          <p:nvPr/>
        </p:nvSpPr>
        <p:spPr>
          <a:xfrm>
            <a:off x="8091371" y="4805786"/>
            <a:ext cx="2236510" cy="1200329"/>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Presented By</a:t>
            </a:r>
          </a:p>
          <a:p>
            <a:pPr algn="ctr"/>
            <a:r>
              <a:rPr lang="en-IN" sz="2400" dirty="0">
                <a:latin typeface="Times New Roman" panose="02020603050405020304" pitchFamily="18" charset="0"/>
                <a:cs typeface="Times New Roman" panose="02020603050405020304" pitchFamily="18" charset="0"/>
              </a:rPr>
              <a:t>Vignesh A.P</a:t>
            </a:r>
          </a:p>
          <a:p>
            <a:pPr algn="ctr"/>
            <a:r>
              <a:rPr lang="en-IN" sz="2400" dirty="0">
                <a:latin typeface="Times New Roman" panose="02020603050405020304" pitchFamily="18" charset="0"/>
                <a:cs typeface="Times New Roman" panose="02020603050405020304" pitchFamily="18" charset="0"/>
              </a:rPr>
              <a:t>(910622301057)</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2EE9C1D-2FF0-4CA7-BF8C-E4908EBF652A}"/>
                  </a:ext>
                </a:extLst>
              </p:cNvPr>
              <p:cNvSpPr txBox="1"/>
              <p:nvPr/>
            </p:nvSpPr>
            <p:spPr>
              <a:xfrm>
                <a:off x="20409" y="4805787"/>
                <a:ext cx="5923929" cy="1208472"/>
              </a:xfrm>
              <a:prstGeom prst="rect">
                <a:avLst/>
              </a:prstGeom>
              <a:noFill/>
            </p:spPr>
            <p:txBody>
              <a:bodyPr wrap="none" rtlCol="0">
                <a:spAutoFit/>
              </a:bodyPr>
              <a:lstStyle/>
              <a:p>
                <a:pPr algn="ctr"/>
                <a:r>
                  <a:rPr lang="en-IN" sz="2400" b="1" dirty="0">
                    <a:latin typeface="Times New Roman" panose="02020603050405020304" pitchFamily="18" charset="0"/>
                    <a:cs typeface="Times New Roman" panose="02020603050405020304" pitchFamily="18" charset="0"/>
                  </a:rPr>
                  <a:t>Guide</a:t>
                </a:r>
              </a:p>
              <a:p>
                <a:pPr algn="ctr"/>
                <a:r>
                  <a:rPr lang="en-IN" sz="2400" dirty="0">
                    <a:latin typeface="Times New Roman" panose="02020603050405020304" pitchFamily="18" charset="0"/>
                    <a:cs typeface="Times New Roman" panose="02020603050405020304" pitchFamily="18" charset="0"/>
                  </a:rPr>
                  <a:t>Mr. K. Tamil Selvam M.C.A., M.Phil., </a:t>
                </a:r>
                <a14:m>
                  <m:oMath xmlns:m="http://schemas.openxmlformats.org/officeDocument/2006/math">
                    <m:acc>
                      <m:accPr>
                        <m:chr m:val="̅"/>
                        <m:ctrlPr>
                          <a:rPr lang="en-IN" sz="2400" smtClean="0">
                            <a:latin typeface="Cambria Math" panose="02040503050406030204" pitchFamily="18" charset="0"/>
                            <a:cs typeface="Times New Roman" panose="02020603050405020304" pitchFamily="18" charset="0"/>
                          </a:rPr>
                        </m:ctrlPr>
                      </m:accPr>
                      <m:e>
                        <m:r>
                          <m:rPr>
                            <m:sty m:val="p"/>
                          </m:rPr>
                          <a:rPr lang="en-IN" sz="2400" b="0" i="0" smtClean="0">
                            <a:latin typeface="Cambria Math" panose="02040503050406030204" pitchFamily="18" charset="0"/>
                            <a:cs typeface="Times New Roman" panose="02020603050405020304" pitchFamily="18" charset="0"/>
                          </a:rPr>
                          <m:t>P</m:t>
                        </m:r>
                        <m:r>
                          <a:rPr lang="en-IN" sz="2400" b="0" i="0" smtClean="0">
                            <a:latin typeface="Cambria Math" panose="02040503050406030204" pitchFamily="18" charset="0"/>
                            <a:cs typeface="Times New Roman" panose="02020603050405020304" pitchFamily="18" charset="0"/>
                          </a:rPr>
                          <m:t>.</m:t>
                        </m:r>
                        <m:r>
                          <m:rPr>
                            <m:sty m:val="p"/>
                          </m:rPr>
                          <a:rPr lang="en-IN" sz="2400" b="0" i="0" smtClean="0">
                            <a:latin typeface="Cambria Math" panose="02040503050406030204" pitchFamily="18" charset="0"/>
                            <a:cs typeface="Times New Roman" panose="02020603050405020304" pitchFamily="18" charset="0"/>
                          </a:rPr>
                          <m:t>hD</m:t>
                        </m:r>
                      </m:e>
                    </m:acc>
                  </m:oMath>
                </a14:m>
                <a:r>
                  <a:rPr lang="en-IN" sz="2400" dirty="0">
                    <a:latin typeface="Times New Roman" panose="02020603050405020304" pitchFamily="18" charset="0"/>
                    <a:cs typeface="Times New Roman" panose="02020603050405020304" pitchFamily="18" charset="0"/>
                  </a:rPr>
                  <a:t>.,</a:t>
                </a:r>
              </a:p>
              <a:p>
                <a:pPr algn="ctr"/>
                <a:r>
                  <a:rPr lang="en-IN" sz="2400" dirty="0">
                    <a:latin typeface="Times New Roman" panose="02020603050405020304" pitchFamily="18" charset="0"/>
                    <a:cs typeface="Times New Roman" panose="02020603050405020304" pitchFamily="18" charset="0"/>
                  </a:rPr>
                  <a:t>Assistant Professor/M.C.A</a:t>
                </a:r>
                <a:endParaRPr lang="en-US" sz="2400"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12EE9C1D-2FF0-4CA7-BF8C-E4908EBF652A}"/>
                  </a:ext>
                </a:extLst>
              </p:cNvPr>
              <p:cNvSpPr txBox="1">
                <a:spLocks noRot="1" noChangeAspect="1" noMove="1" noResize="1" noEditPoints="1" noAdjustHandles="1" noChangeArrowheads="1" noChangeShapeType="1" noTextEdit="1"/>
              </p:cNvSpPr>
              <p:nvPr/>
            </p:nvSpPr>
            <p:spPr>
              <a:xfrm>
                <a:off x="20409" y="4805787"/>
                <a:ext cx="5923929" cy="1208472"/>
              </a:xfrm>
              <a:prstGeom prst="rect">
                <a:avLst/>
              </a:prstGeom>
              <a:blipFill>
                <a:blip r:embed="rId4"/>
                <a:stretch>
                  <a:fillRect l="-412" t="-4020" r="-514" b="-10553"/>
                </a:stretch>
              </a:blipFill>
            </p:spPr>
            <p:txBody>
              <a:bodyPr/>
              <a:lstStyle/>
              <a:p>
                <a:r>
                  <a:rPr lang="en-US">
                    <a:noFill/>
                  </a:rPr>
                  <a:t> </a:t>
                </a:r>
              </a:p>
            </p:txBody>
          </p:sp>
        </mc:Fallback>
      </mc:AlternateContent>
    </p:spTree>
    <p:extLst>
      <p:ext uri="{BB962C8B-B14F-4D97-AF65-F5344CB8AC3E}">
        <p14:creationId xmlns:p14="http://schemas.microsoft.com/office/powerpoint/2010/main" val="176820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2903"/>
            <a:ext cx="10515600" cy="857255"/>
          </a:xfrm>
        </p:spPr>
        <p:txBody>
          <a:bodyPr>
            <a:normAutofit/>
          </a:bodyPr>
          <a:lstStyle/>
          <a:p>
            <a:r>
              <a:rPr lang="en-US" sz="3600" b="1" dirty="0"/>
              <a:t>Data Flow Diagram-level 0</a:t>
            </a:r>
            <a:endParaRPr lang="en-IN" sz="3600"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32837" y="1275009"/>
            <a:ext cx="4926326" cy="4739426"/>
          </a:xfrm>
          <a:prstGeom prst="rect">
            <a:avLst/>
          </a:prstGeom>
        </p:spPr>
      </p:pic>
    </p:spTree>
    <p:extLst>
      <p:ext uri="{BB962C8B-B14F-4D97-AF65-F5344CB8AC3E}">
        <p14:creationId xmlns:p14="http://schemas.microsoft.com/office/powerpoint/2010/main" val="258908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867" y="105481"/>
            <a:ext cx="10515600" cy="654374"/>
          </a:xfrm>
        </p:spPr>
        <p:txBody>
          <a:bodyPr>
            <a:normAutofit fontScale="90000"/>
          </a:bodyPr>
          <a:lstStyle/>
          <a:p>
            <a:r>
              <a:rPr lang="en-US" dirty="0"/>
              <a:t>Level-1 </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390562" y="759855"/>
            <a:ext cx="5410876" cy="5992663"/>
          </a:xfrm>
          <a:prstGeom prst="rect">
            <a:avLst/>
          </a:prstGeom>
        </p:spPr>
      </p:pic>
    </p:spTree>
    <p:extLst>
      <p:ext uri="{BB962C8B-B14F-4D97-AF65-F5344CB8AC3E}">
        <p14:creationId xmlns:p14="http://schemas.microsoft.com/office/powerpoint/2010/main" val="272782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656" y="48415"/>
            <a:ext cx="10515600" cy="734096"/>
          </a:xfrm>
        </p:spPr>
        <p:txBody>
          <a:bodyPr/>
          <a:lstStyle/>
          <a:p>
            <a:r>
              <a:rPr lang="en-US" dirty="0"/>
              <a:t>Level-2</a:t>
            </a:r>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016577" y="48415"/>
            <a:ext cx="7887276" cy="6809585"/>
          </a:xfrm>
          <a:prstGeom prst="rect">
            <a:avLst/>
          </a:prstGeom>
        </p:spPr>
      </p:pic>
    </p:spTree>
    <p:extLst>
      <p:ext uri="{BB962C8B-B14F-4D97-AF65-F5344CB8AC3E}">
        <p14:creationId xmlns:p14="http://schemas.microsoft.com/office/powerpoint/2010/main" val="361688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711" y="74961"/>
            <a:ext cx="10515600" cy="646256"/>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r>
              <a:rPr lang="en-US" sz="4000" b="1" dirty="0">
                <a:latin typeface="Times New Roman" panose="02020603050405020304" pitchFamily="18" charset="0"/>
                <a:cs typeface="Times New Roman" panose="02020603050405020304" pitchFamily="18" charset="0"/>
              </a:rPr>
              <a:t>Modules list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3711" y="1032622"/>
            <a:ext cx="10515600" cy="5226510"/>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1.Cloud Service Provider</a:t>
            </a:r>
          </a:p>
          <a:p>
            <a:pPr marL="0" indent="0">
              <a:buNone/>
            </a:pPr>
            <a:r>
              <a:rPr lang="en-US" sz="2400" dirty="0">
                <a:latin typeface="Times New Roman" panose="02020603050405020304" pitchFamily="18" charset="0"/>
                <a:cs typeface="Times New Roman" panose="02020603050405020304" pitchFamily="18" charset="0"/>
              </a:rPr>
              <a:t>2. End User Interface</a:t>
            </a:r>
          </a:p>
          <a:p>
            <a:pPr marL="0" indent="0">
              <a:buNone/>
            </a:pPr>
            <a:r>
              <a:rPr lang="en-US" sz="2400" dirty="0">
                <a:latin typeface="Times New Roman" panose="02020603050405020304" pitchFamily="18" charset="0"/>
                <a:cs typeface="Times New Roman" panose="02020603050405020304" pitchFamily="18" charset="0"/>
              </a:rPr>
              <a:t>3. Cloaking Wall Modules</a:t>
            </a:r>
          </a:p>
          <a:p>
            <a:pPr marL="0" indent="0">
              <a:buNone/>
            </a:pPr>
            <a:r>
              <a:rPr lang="en-US" sz="2400" dirty="0">
                <a:latin typeface="Times New Roman" panose="02020603050405020304" pitchFamily="18" charset="0"/>
                <a:cs typeface="Times New Roman" panose="02020603050405020304" pitchFamily="18" charset="0"/>
              </a:rPr>
              <a:t>4. Access Policy Configurator</a:t>
            </a:r>
          </a:p>
          <a:p>
            <a:pPr marL="0" indent="0">
              <a:buNone/>
            </a:pPr>
            <a:r>
              <a:rPr lang="en-US" sz="2400" dirty="0">
                <a:latin typeface="Times New Roman" panose="02020603050405020304" pitchFamily="18" charset="0"/>
                <a:cs typeface="Times New Roman" panose="02020603050405020304" pitchFamily="18" charset="0"/>
              </a:rPr>
              <a:t>5. Bot Identification and Data Distribution</a:t>
            </a:r>
          </a:p>
          <a:p>
            <a:pPr marL="0" indent="0">
              <a:buNone/>
            </a:pPr>
            <a:r>
              <a:rPr lang="en-US" sz="2400" dirty="0">
                <a:latin typeface="Times New Roman" panose="02020603050405020304" pitchFamily="18" charset="0"/>
                <a:cs typeface="Times New Roman" panose="02020603050405020304" pitchFamily="18" charset="0"/>
              </a:rPr>
              <a:t>6. Disguise Data Generator</a:t>
            </a:r>
          </a:p>
          <a:p>
            <a:pPr marL="0" indent="0">
              <a:buNone/>
            </a:pPr>
            <a:r>
              <a:rPr lang="en-US" sz="2400" dirty="0">
                <a:latin typeface="Times New Roman" panose="02020603050405020304" pitchFamily="18" charset="0"/>
                <a:cs typeface="Times New Roman" panose="02020603050405020304" pitchFamily="18" charset="0"/>
              </a:rPr>
              <a:t>7. Monitoring and Auditing</a:t>
            </a:r>
          </a:p>
          <a:p>
            <a:pPr marL="0" indent="0">
              <a:buNone/>
            </a:pPr>
            <a:r>
              <a:rPr lang="en-US" sz="2400" dirty="0">
                <a:latin typeface="Times New Roman" panose="02020603050405020304" pitchFamily="18" charset="0"/>
                <a:cs typeface="Times New Roman" panose="02020603050405020304" pitchFamily="18" charset="0"/>
              </a:rPr>
              <a:t> 8. Alerts and Notification</a:t>
            </a:r>
          </a:p>
          <a:p>
            <a:pPr marL="0" indent="0">
              <a:buNone/>
            </a:pPr>
            <a:endParaRPr lang="en-US" sz="2400" b="1"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717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349"/>
            <a:ext cx="10515600" cy="646256"/>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r>
              <a:rPr lang="en-US" sz="4000" b="1" dirty="0">
                <a:latin typeface="Times New Roman" panose="02020603050405020304" pitchFamily="18" charset="0"/>
                <a:cs typeface="Times New Roman" panose="02020603050405020304" pitchFamily="18" charset="0"/>
              </a:rPr>
              <a:t>Modules description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0382"/>
            <a:ext cx="10515600" cy="5865269"/>
          </a:xfrm>
          <a:noFill/>
          <a:ln>
            <a:noFill/>
          </a:ln>
        </p:spPr>
        <p:style>
          <a:lnRef idx="0">
            <a:scrgbClr r="0" g="0" b="0"/>
          </a:lnRef>
          <a:fillRef idx="0">
            <a:scrgbClr r="0" g="0" b="0"/>
          </a:fillRef>
          <a:effectRef idx="0">
            <a:scrgbClr r="0" g="0" b="0"/>
          </a:effectRef>
          <a:fontRef idx="minor">
            <a:schemeClr val="dk1"/>
          </a:fontRef>
        </p:style>
        <p:txBody>
          <a:bodyPr>
            <a:noAutofit/>
          </a:bodyPr>
          <a:lstStyle/>
          <a:p>
            <a:pPr marL="514350" indent="-514350" algn="ctr">
              <a:lnSpc>
                <a:spcPct val="100000"/>
              </a:lnSpc>
              <a:spcAft>
                <a:spcPts val="800"/>
              </a:spcAft>
              <a:buAutoNum type="arabicPeriod"/>
            </a:pPr>
            <a:r>
              <a:rPr lang="en-US" b="1" dirty="0">
                <a:latin typeface="Times New Roman" panose="02020603050405020304" pitchFamily="18" charset="0"/>
                <a:cs typeface="Times New Roman" panose="02020603050405020304" pitchFamily="18" charset="0"/>
              </a:rPr>
              <a:t>Cloud Service Provider</a:t>
            </a:r>
          </a:p>
          <a:p>
            <a:pPr marL="0" indent="0" algn="just">
              <a:lnSpc>
                <a:spcPct val="100000"/>
              </a:lnSpc>
              <a:spcAft>
                <a:spcPts val="800"/>
              </a:spcAft>
              <a:buNone/>
            </a:pPr>
            <a:r>
              <a:rPr lang="en-US" sz="2400" dirty="0">
                <a:latin typeface="Times New Roman" panose="02020603050405020304" pitchFamily="18" charset="0"/>
                <a:cs typeface="Times New Roman" panose="02020603050405020304" pitchFamily="18" charset="0"/>
              </a:rPr>
              <a:t>The design and development of a Cloud Consumer Web App using Python, Flask and MySQL and Bootstrap.</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user authentication module serves as the entry point, ensuring secure access through robust registration and authentication processes, including multi-factor authentication for enhanced security.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dashboard module, at the core of the application, seamlessly integrates the Cloaking Wall Model, providing users with an intuitive interface for cloud resource management while ensuring global consistency in security measures. The monitoring and alert module is essential for empowering users with real-time insights into the performance of their cloud resources and timely notifications of any irregularities.</a:t>
            </a:r>
          </a:p>
          <a:p>
            <a:pPr algn="just">
              <a:lnSpc>
                <a:spcPct val="100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560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308"/>
            <a:ext cx="10515600" cy="6155142"/>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indent="0" algn="ctr">
              <a:buNone/>
            </a:pPr>
            <a:r>
              <a:rPr lang="en-US" b="1" dirty="0">
                <a:latin typeface="Times New Roman" panose="02020603050405020304" pitchFamily="18" charset="0"/>
                <a:cs typeface="Times New Roman" panose="02020603050405020304" pitchFamily="18" charset="0"/>
              </a:rPr>
              <a:t>2. End User Interface</a:t>
            </a:r>
          </a:p>
          <a:p>
            <a:pPr marL="0" indent="0" algn="just">
              <a:buNone/>
            </a:pPr>
            <a:r>
              <a:rPr lang="en-US" sz="2400" b="1" dirty="0">
                <a:latin typeface="Times New Roman" panose="02020603050405020304" pitchFamily="18" charset="0"/>
                <a:cs typeface="Times New Roman" panose="02020603050405020304" pitchFamily="18" charset="0"/>
              </a:rPr>
              <a:t>2.1. Admin or Data Owner Interface</a:t>
            </a:r>
          </a:p>
          <a:p>
            <a:pPr marL="0" indent="0" algn="just">
              <a:buNone/>
            </a:pPr>
            <a:r>
              <a:rPr lang="en-US" sz="2400" b="1" dirty="0">
                <a:latin typeface="Times New Roman" panose="02020603050405020304" pitchFamily="18" charset="0"/>
                <a:cs typeface="Times New Roman" panose="02020603050405020304" pitchFamily="18" charset="0"/>
              </a:rPr>
              <a:t>Login Module</a:t>
            </a:r>
          </a:p>
          <a:p>
            <a:pPr marL="0" indent="0" algn="just">
              <a:buNone/>
            </a:pPr>
            <a:r>
              <a:rPr lang="en-US" sz="2400" dirty="0">
                <a:latin typeface="Times New Roman" panose="02020603050405020304" pitchFamily="18" charset="0"/>
                <a:cs typeface="Times New Roman" panose="02020603050405020304" pitchFamily="18" charset="0"/>
              </a:rPr>
              <a:t>The login module provides a secure authentication process for Admins or Data Owners, ensuring only authorized access to the cloud management interface.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Add and Manage Data</a:t>
            </a:r>
          </a:p>
          <a:p>
            <a:pPr marL="0" indent="0" algn="just">
              <a:buNone/>
            </a:pPr>
            <a:r>
              <a:rPr lang="en-US" sz="2400" dirty="0">
                <a:latin typeface="Times New Roman" panose="02020603050405020304" pitchFamily="18" charset="0"/>
                <a:cs typeface="Times New Roman" panose="02020603050405020304" pitchFamily="18" charset="0"/>
              </a:rPr>
              <a:t>Admins can add, organize, and manage data within the cloud storage. This module allows them to upload, categorize, and control access to various datasets.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Add and Manage Users</a:t>
            </a:r>
          </a:p>
          <a:p>
            <a:pPr marL="0" indent="0" algn="just">
              <a:buNone/>
            </a:pPr>
            <a:r>
              <a:rPr lang="en-US" sz="2400" dirty="0">
                <a:latin typeface="Times New Roman" panose="02020603050405020304" pitchFamily="18" charset="0"/>
                <a:cs typeface="Times New Roman" panose="02020603050405020304" pitchFamily="18" charset="0"/>
              </a:rPr>
              <a:t>Admins have the capability to add new users to the system, defining their roles and permissions. This module also allows them to modify or revoke access as needed.</a:t>
            </a:r>
          </a:p>
        </p:txBody>
      </p:sp>
    </p:spTree>
    <p:extLst>
      <p:ext uri="{BB962C8B-B14F-4D97-AF65-F5344CB8AC3E}">
        <p14:creationId xmlns:p14="http://schemas.microsoft.com/office/powerpoint/2010/main" val="237228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308"/>
            <a:ext cx="10515600" cy="6155142"/>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Provide Login Credentials to Users:</a:t>
            </a:r>
          </a:p>
          <a:p>
            <a:pPr marL="0" indent="0" algn="just">
              <a:buNone/>
            </a:pPr>
            <a:r>
              <a:rPr lang="en-US" sz="2400" dirty="0">
                <a:latin typeface="Times New Roman" panose="02020603050405020304" pitchFamily="18" charset="0"/>
                <a:cs typeface="Times New Roman" panose="02020603050405020304" pitchFamily="18" charset="0"/>
              </a:rPr>
              <a:t>Admins can generate and distribute login credentials for users added to the system. This ensures a secure onboarding process for new users.</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Set Access Policy using Cloaking Wall Model:</a:t>
            </a:r>
          </a:p>
          <a:p>
            <a:pPr marL="0" indent="0" algn="just">
              <a:buNone/>
            </a:pPr>
            <a:r>
              <a:rPr lang="en-US" sz="2400" dirty="0">
                <a:latin typeface="Times New Roman" panose="02020603050405020304" pitchFamily="18" charset="0"/>
                <a:cs typeface="Times New Roman" panose="02020603050405020304" pitchFamily="18" charset="0"/>
              </a:rPr>
              <a:t>Leveraging the Cloaking Wall Model, this module enables Admins to set access policies. Admins can define Long-Term Cloaking, Multi-Region based Cloaking, Time-based Cloaking, and </a:t>
            </a:r>
            <a:r>
              <a:rPr lang="en-US" sz="2400" dirty="0" err="1">
                <a:latin typeface="Times New Roman" panose="02020603050405020304" pitchFamily="18" charset="0"/>
                <a:cs typeface="Times New Roman" panose="02020603050405020304" pitchFamily="18" charset="0"/>
              </a:rPr>
              <a:t>Geolocation</a:t>
            </a:r>
            <a:r>
              <a:rPr lang="en-US" sz="2400" dirty="0">
                <a:latin typeface="Times New Roman" panose="02020603050405020304" pitchFamily="18" charset="0"/>
                <a:cs typeface="Times New Roman" panose="02020603050405020304" pitchFamily="18" charset="0"/>
              </a:rPr>
              <a:t>-based Cloaking to enhance data security.</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Monitoring Data Access:</a:t>
            </a:r>
          </a:p>
          <a:p>
            <a:pPr marL="0" indent="0" algn="just">
              <a:buNone/>
            </a:pPr>
            <a:r>
              <a:rPr lang="en-US" sz="2400" dirty="0">
                <a:latin typeface="Times New Roman" panose="02020603050405020304" pitchFamily="18" charset="0"/>
                <a:cs typeface="Times New Roman" panose="02020603050405020304" pitchFamily="18" charset="0"/>
              </a:rPr>
              <a:t>Admins can monitor and audit data access patterns using this module. It provides insights into who accessed specific data, when, and from which location, contributing to overall security and compliance.</a:t>
            </a:r>
          </a:p>
        </p:txBody>
      </p:sp>
    </p:spTree>
    <p:extLst>
      <p:ext uri="{BB962C8B-B14F-4D97-AF65-F5344CB8AC3E}">
        <p14:creationId xmlns:p14="http://schemas.microsoft.com/office/powerpoint/2010/main" val="278293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9308"/>
            <a:ext cx="10515600" cy="6155142"/>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2.2. Data User Interface</a:t>
            </a:r>
          </a:p>
          <a:p>
            <a:pPr marL="0" indent="0" algn="just">
              <a:buNone/>
            </a:pPr>
            <a:r>
              <a:rPr lang="en-US" sz="2400" b="1" dirty="0">
                <a:latin typeface="Times New Roman" panose="02020603050405020304" pitchFamily="18" charset="0"/>
                <a:cs typeface="Times New Roman" panose="02020603050405020304" pitchFamily="18" charset="0"/>
              </a:rPr>
              <a:t>Login Module</a:t>
            </a:r>
          </a:p>
          <a:p>
            <a:pPr marL="0" indent="0" algn="just">
              <a:buNone/>
            </a:pPr>
            <a:r>
              <a:rPr lang="en-US" sz="2400" dirty="0">
                <a:latin typeface="Times New Roman" panose="02020603050405020304" pitchFamily="18" charset="0"/>
                <a:cs typeface="Times New Roman" panose="02020603050405020304" pitchFamily="18" charset="0"/>
              </a:rPr>
              <a:t>Similar to the Admin interface, the login module provides secure authentication for Data Users, ensuring that only authorized individuals can access the cloud resources.</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Access Data</a:t>
            </a:r>
          </a:p>
          <a:p>
            <a:pPr marL="0" indent="0" algn="just">
              <a:buNone/>
            </a:pPr>
            <a:r>
              <a:rPr lang="en-US" sz="2400" dirty="0">
                <a:latin typeface="Times New Roman" panose="02020603050405020304" pitchFamily="18" charset="0"/>
                <a:cs typeface="Times New Roman" panose="02020603050405020304" pitchFamily="18" charset="0"/>
              </a:rPr>
              <a:t>Data Users can use this module to access the data allocated to them. The interface provides a user-friendly environment for retrieving, modifying, or </a:t>
            </a:r>
            <a:r>
              <a:rPr lang="en-US" sz="2400" dirty="0" err="1">
                <a:latin typeface="Times New Roman" panose="02020603050405020304" pitchFamily="18" charset="0"/>
                <a:cs typeface="Times New Roman" panose="02020603050405020304" pitchFamily="18" charset="0"/>
              </a:rPr>
              <a:t>analysing</a:t>
            </a:r>
            <a:r>
              <a:rPr lang="en-US" sz="2400" dirty="0">
                <a:latin typeface="Times New Roman" panose="02020603050405020304" pitchFamily="18" charset="0"/>
                <a:cs typeface="Times New Roman" panose="02020603050405020304" pitchFamily="18" charset="0"/>
              </a:rPr>
              <a:t> data based on their permissions.</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Monitoring Data Access</a:t>
            </a:r>
          </a:p>
          <a:p>
            <a:pPr marL="0" indent="0" algn="just">
              <a:buNone/>
            </a:pPr>
            <a:r>
              <a:rPr lang="en-US" sz="2400" dirty="0">
                <a:latin typeface="Times New Roman" panose="02020603050405020304" pitchFamily="18" charset="0"/>
                <a:cs typeface="Times New Roman" panose="02020603050405020304" pitchFamily="18" charset="0"/>
              </a:rPr>
              <a:t>Data Users have limited access to monitoring tools to track their own data access. This module allows them to review their activity and ensures transparency in usage.</a:t>
            </a:r>
          </a:p>
        </p:txBody>
      </p:sp>
    </p:spTree>
    <p:extLst>
      <p:ext uri="{BB962C8B-B14F-4D97-AF65-F5344CB8AC3E}">
        <p14:creationId xmlns:p14="http://schemas.microsoft.com/office/powerpoint/2010/main" val="947303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977721"/>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indent="0" algn="ctr">
              <a:buNone/>
            </a:pPr>
            <a:r>
              <a:rPr lang="en-US" b="1" dirty="0">
                <a:latin typeface="Times New Roman" panose="02020603050405020304" pitchFamily="18" charset="0"/>
                <a:cs typeface="Times New Roman" panose="02020603050405020304" pitchFamily="18" charset="0"/>
              </a:rPr>
              <a:t>3. Cloaking Wall Modules</a:t>
            </a:r>
          </a:p>
          <a:p>
            <a:pPr marL="0" indent="0" algn="just">
              <a:buNone/>
            </a:pPr>
            <a:r>
              <a:rPr lang="en-US" sz="2400" dirty="0">
                <a:latin typeface="Times New Roman" panose="02020603050405020304" pitchFamily="18" charset="0"/>
                <a:cs typeface="Times New Roman" panose="02020603050405020304" pitchFamily="18" charset="0"/>
              </a:rPr>
              <a:t>The Cloaking Wall Model is a security framework integrated into the Cloud Consumer Web App, offering advanced data protection and access control.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3.1. Long-Term Cloaking </a:t>
            </a:r>
          </a:p>
          <a:p>
            <a:pPr marL="0" indent="0" algn="just">
              <a:buNone/>
            </a:pPr>
            <a:r>
              <a:rPr lang="en-US" sz="2400" dirty="0">
                <a:latin typeface="Times New Roman" panose="02020603050405020304" pitchFamily="18" charset="0"/>
                <a:cs typeface="Times New Roman" panose="02020603050405020304" pitchFamily="18" charset="0"/>
              </a:rPr>
              <a:t>The Long-Term Cloaking module ensures persistent confidentiality of data access patterns over extended durations. Admins can set policies to conceal and protect access trends, preventing unauthorized inference from historical usage data.</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3.2. Multi-Region Based Cloaking </a:t>
            </a:r>
          </a:p>
          <a:p>
            <a:pPr marL="0" indent="0" algn="just">
              <a:buNone/>
            </a:pPr>
            <a:r>
              <a:rPr lang="en-US" sz="2400" dirty="0">
                <a:latin typeface="Times New Roman" panose="02020603050405020304" pitchFamily="18" charset="0"/>
                <a:cs typeface="Times New Roman" panose="02020603050405020304" pitchFamily="18" charset="0"/>
              </a:rPr>
              <a:t>This module facilitates a unified security approach across diverse geographical regions. Admins can define access controls that transcend geographic boundaries, ensuring consistent security measures globally and addressing challenges related to multi-region data access.</a:t>
            </a:r>
          </a:p>
          <a:p>
            <a:pPr marL="0" indent="0" algn="just">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888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977721"/>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3.3. Time-Based Cloaking </a:t>
            </a:r>
          </a:p>
          <a:p>
            <a:pPr marL="0" indent="0" algn="just">
              <a:buNone/>
            </a:pPr>
            <a:r>
              <a:rPr lang="en-US" sz="2400" dirty="0">
                <a:latin typeface="Times New Roman" panose="02020603050405020304" pitchFamily="18" charset="0"/>
                <a:cs typeface="Times New Roman" panose="02020603050405020304" pitchFamily="18" charset="0"/>
              </a:rPr>
              <a:t>Time-Based Cloaking empowers Admins to set temporal restrictions on data access. This module enhances security by allowing the definition of specific time windows during which data can be accessed, adding an extra layer of control over temporal access patterns.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3.4. </a:t>
            </a:r>
            <a:r>
              <a:rPr lang="en-US" sz="2400" b="1" dirty="0" err="1">
                <a:latin typeface="Times New Roman" panose="02020603050405020304" pitchFamily="18" charset="0"/>
                <a:cs typeface="Times New Roman" panose="02020603050405020304" pitchFamily="18" charset="0"/>
              </a:rPr>
              <a:t>Geolocation</a:t>
            </a:r>
            <a:r>
              <a:rPr lang="en-US" sz="2400" b="1" dirty="0">
                <a:latin typeface="Times New Roman" panose="02020603050405020304" pitchFamily="18" charset="0"/>
                <a:cs typeface="Times New Roman" panose="02020603050405020304" pitchFamily="18" charset="0"/>
              </a:rPr>
              <a:t>-Based Cloaking </a:t>
            </a:r>
          </a:p>
          <a:p>
            <a:pPr marL="0" indent="0" algn="just">
              <a:buNone/>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Geolocation</a:t>
            </a:r>
            <a:r>
              <a:rPr lang="en-US" sz="2400" dirty="0">
                <a:latin typeface="Times New Roman" panose="02020603050405020304" pitchFamily="18" charset="0"/>
                <a:cs typeface="Times New Roman" panose="02020603050405020304" pitchFamily="18" charset="0"/>
              </a:rPr>
              <a:t>-Based Cloaking module tailor’s data protection based on user location. Admins can define security policies that vary depending on the physical location of Data Users, adding a location-sensitive layer to access controls.</a:t>
            </a:r>
          </a:p>
        </p:txBody>
      </p:sp>
    </p:spTree>
    <p:extLst>
      <p:ext uri="{BB962C8B-B14F-4D97-AF65-F5344CB8AC3E}">
        <p14:creationId xmlns:p14="http://schemas.microsoft.com/office/powerpoint/2010/main" val="182266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257" y="137822"/>
            <a:ext cx="11161485" cy="646256"/>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5257" y="1036647"/>
            <a:ext cx="11161485" cy="5442857"/>
          </a:xfrm>
          <a:noFill/>
          <a:ln>
            <a:noFill/>
          </a:ln>
        </p:spPr>
        <p:style>
          <a:lnRef idx="0">
            <a:scrgbClr r="0" g="0" b="0"/>
          </a:lnRef>
          <a:fillRef idx="0">
            <a:scrgbClr r="0" g="0" b="0"/>
          </a:fillRef>
          <a:effectRef idx="0">
            <a:scrgbClr r="0" g="0" b="0"/>
          </a:effectRef>
          <a:fontRef idx="minor">
            <a:schemeClr val="dk1"/>
          </a:fontRef>
        </p:style>
        <p:txBody>
          <a:bodyPr>
            <a:noAutofit/>
          </a:bodyPr>
          <a:lstStyle/>
          <a:p>
            <a:pPr algn="just"/>
            <a:r>
              <a:rPr lang="en-US" sz="2400" dirty="0">
                <a:latin typeface="Times New Roman" panose="02020603050405020304" pitchFamily="18" charset="0"/>
                <a:cs typeface="Times New Roman" panose="02020603050405020304" pitchFamily="18" charset="0"/>
              </a:rPr>
              <a:t>Cloud computing transforms organizational operations with on-demand resource access.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Cross-organization data sharing faces challenges requiring agreement on data processing</a:t>
            </a: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Primary concern in information security and cloud computing.</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Focus on developing Cloaking Wall Model for cloud storage. Four methods: Long-Term, Multi-Region, Time-based, and Geolocation-based Cloaking.</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Cloaking identifies user types, ensuring content distribution to the right target. The Camouflage Data Disguise technique enhances security, using Chaffing and Winnowing with ChaCha20 encryption, distributing disguised data selectively. Methods fortify data security with confidentiality, global consistency, and timed access.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564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977721"/>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lvl="0" indent="0" algn="ctr">
              <a:buNone/>
            </a:pPr>
            <a:r>
              <a:rPr lang="en-US" b="1" dirty="0">
                <a:latin typeface="Times New Roman" panose="02020603050405020304" pitchFamily="18" charset="0"/>
                <a:cs typeface="Times New Roman" panose="02020603050405020304" pitchFamily="18" charset="0"/>
              </a:rPr>
              <a:t>4. Access Policy Configurator</a:t>
            </a:r>
          </a:p>
          <a:p>
            <a:pPr marL="0" lvl="0" indent="0">
              <a:buNone/>
            </a:pPr>
            <a:r>
              <a:rPr lang="en-US" sz="2400" dirty="0">
                <a:latin typeface="Times New Roman" panose="02020603050405020304" pitchFamily="18" charset="0"/>
                <a:cs typeface="Times New Roman" panose="02020603050405020304" pitchFamily="18" charset="0"/>
              </a:rPr>
              <a:t>The Access Policy Configuration module is to define and customize access policies for the Cloud Consumer Web App.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This module plays a crucial role in tailoring the security measures based on Long-Term Cloaking, Multi-Region based Cloaking, Time-Based Cloaking, and </a:t>
            </a:r>
            <a:r>
              <a:rPr lang="en-US" sz="2400" dirty="0" err="1">
                <a:latin typeface="Times New Roman" panose="02020603050405020304" pitchFamily="18" charset="0"/>
                <a:cs typeface="Times New Roman" panose="02020603050405020304" pitchFamily="18" charset="0"/>
              </a:rPr>
              <a:t>Geolocation</a:t>
            </a:r>
            <a:r>
              <a:rPr lang="en-US" sz="2400" dirty="0">
                <a:latin typeface="Times New Roman" panose="02020603050405020304" pitchFamily="18" charset="0"/>
                <a:cs typeface="Times New Roman" panose="02020603050405020304" pitchFamily="18" charset="0"/>
              </a:rPr>
              <a:t>-Based Cloaking principles.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This module provides a centralized dashboard for administrators to configure comprehensive access policies.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They can set parameters, thresholds, and exceptions to align with the security requirements of the organization. </a:t>
            </a:r>
          </a:p>
          <a:p>
            <a:pPr marL="0" lv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07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977721"/>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indent="0" algn="ctr">
              <a:buNone/>
            </a:pPr>
            <a:r>
              <a:rPr lang="en-US" b="1" dirty="0">
                <a:latin typeface="Times New Roman" panose="02020603050405020304" pitchFamily="18" charset="0"/>
                <a:cs typeface="Times New Roman" panose="02020603050405020304" pitchFamily="18" charset="0"/>
              </a:rPr>
              <a:t>5. Bot Identification and Data Distribution</a:t>
            </a:r>
          </a:p>
          <a:p>
            <a:pPr marL="0" indent="0" algn="just">
              <a:buNone/>
            </a:pPr>
            <a:r>
              <a:rPr lang="en-US" sz="2400" dirty="0">
                <a:latin typeface="Times New Roman" panose="02020603050405020304" pitchFamily="18" charset="0"/>
                <a:cs typeface="Times New Roman" panose="02020603050405020304" pitchFamily="18" charset="0"/>
              </a:rPr>
              <a:t>The Bot Identification Mechanism within the Cloaking Wall Model ensures that automated bots attempting to access the data in violation of access policies are promptly identified.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This module ensures that benign content is delivered to authentic users, while malicious content is selectively distributed to identified bots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Policy Adherence Assessment</a:t>
            </a:r>
          </a:p>
          <a:p>
            <a:pPr marL="0" indent="0" algn="just">
              <a:buNone/>
            </a:pPr>
            <a:r>
              <a:rPr lang="en-US" sz="2400" dirty="0">
                <a:latin typeface="Times New Roman" panose="02020603050405020304" pitchFamily="18" charset="0"/>
                <a:cs typeface="Times New Roman" panose="02020603050405020304" pitchFamily="18" charset="0"/>
              </a:rPr>
              <a:t>Each user, including potential bots, is assessed against the defined access policies. Legitimate Data Users are expected to follow the specified Long-Term Cloaking, Multi-Region based Cloaking, Time-Based Cloaking, and </a:t>
            </a:r>
            <a:r>
              <a:rPr lang="en-US" sz="2400" dirty="0" err="1">
                <a:latin typeface="Times New Roman" panose="02020603050405020304" pitchFamily="18" charset="0"/>
                <a:cs typeface="Times New Roman" panose="02020603050405020304" pitchFamily="18" charset="0"/>
              </a:rPr>
              <a:t>Geolocation</a:t>
            </a:r>
            <a:r>
              <a:rPr lang="en-US" sz="2400" dirty="0">
                <a:latin typeface="Times New Roman" panose="02020603050405020304" pitchFamily="18" charset="0"/>
                <a:cs typeface="Times New Roman" panose="02020603050405020304" pitchFamily="18" charset="0"/>
              </a:rPr>
              <a:t>-Based Cloaking rules. Any entity not adhering to these policies is flagged for further scrutiny.</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57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977721"/>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lvl="0" indent="0" algn="ctr">
              <a:buNone/>
            </a:pPr>
            <a:r>
              <a:rPr lang="en-US" b="1" dirty="0">
                <a:latin typeface="Times New Roman" panose="02020603050405020304" pitchFamily="18" charset="0"/>
                <a:cs typeface="Times New Roman" panose="02020603050405020304" pitchFamily="18" charset="0"/>
              </a:rPr>
              <a:t>6. Disguise Data Generator</a:t>
            </a:r>
          </a:p>
          <a:p>
            <a:pPr marL="0" lvl="0" indent="0" algn="just">
              <a:buNone/>
            </a:pPr>
            <a:r>
              <a:rPr lang="en-US" sz="2400" dirty="0">
                <a:latin typeface="Times New Roman" panose="02020603050405020304" pitchFamily="18" charset="0"/>
                <a:cs typeface="Times New Roman" panose="02020603050405020304" pitchFamily="18" charset="0"/>
              </a:rPr>
              <a:t>The Disguise Data Generator Module, tailored for the Injection of Non-Compliant Data specifically targeted at users violating the access policy set by the admin.</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ChaCha20 Encryption</a:t>
            </a:r>
          </a:p>
          <a:p>
            <a:pPr marL="0" indent="0" algn="just">
              <a:buNone/>
            </a:pPr>
            <a:r>
              <a:rPr lang="en-US" sz="2400" dirty="0">
                <a:latin typeface="Times New Roman" panose="02020603050405020304" pitchFamily="18" charset="0"/>
                <a:cs typeface="Times New Roman" panose="02020603050405020304" pitchFamily="18" charset="0"/>
              </a:rPr>
              <a:t>Genuine, chaff, and camouflaged data undergo encryption using the ChaCha20 algorithm.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Winnowing Process</a:t>
            </a:r>
          </a:p>
          <a:p>
            <a:pPr marL="0" indent="0" algn="just">
              <a:buNone/>
            </a:pPr>
            <a:r>
              <a:rPr lang="en-US" sz="2400" dirty="0">
                <a:latin typeface="Times New Roman" panose="02020603050405020304" pitchFamily="18" charset="0"/>
                <a:cs typeface="Times New Roman" panose="02020603050405020304" pitchFamily="18" charset="0"/>
              </a:rPr>
              <a:t>At the recipient's end, the winnowing process disentangles the genuine data from the chaff and camouflage layers. The ChaCha20 decryption algorithm, combined with the appropriate key, unveils the original, non-compliant data.</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lv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857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977721"/>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indent="0" algn="ctr">
              <a:buNone/>
            </a:pPr>
            <a:r>
              <a:rPr lang="en-US" b="1" dirty="0">
                <a:latin typeface="Times New Roman" panose="02020603050405020304" pitchFamily="18" charset="0"/>
                <a:cs typeface="Times New Roman" panose="02020603050405020304" pitchFamily="18" charset="0"/>
              </a:rPr>
              <a:t>7. Monitoring and Auditing</a:t>
            </a:r>
          </a:p>
          <a:p>
            <a:pPr marL="0" indent="0" algn="just">
              <a:buNone/>
            </a:pPr>
            <a:r>
              <a:rPr lang="en-US" sz="2400" dirty="0">
                <a:latin typeface="Times New Roman" panose="02020603050405020304" pitchFamily="18" charset="0"/>
                <a:cs typeface="Times New Roman" panose="02020603050405020304" pitchFamily="18" charset="0"/>
              </a:rPr>
              <a:t>In real-time, the module monitors and captures a spectrum of activities, including user interactions, data access, and system operations.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It maintains a meticulous log of policy enforcement instances, detailing the invocation of access policies defined by the Cloaking Wall Model, along with outcomes and responses to policy violations.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Furthermore, the module diligently tracks all data access and modification events, providing insights into who accessed specific data and the nature of their interactions, aiding in forensic analysis.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223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977721"/>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indent="0" algn="ctr">
              <a:buNone/>
            </a:pPr>
            <a:r>
              <a:rPr lang="en-US" b="1" dirty="0">
                <a:latin typeface="Times New Roman" panose="02020603050405020304" pitchFamily="18" charset="0"/>
                <a:cs typeface="Times New Roman" panose="02020603050405020304" pitchFamily="18" charset="0"/>
              </a:rPr>
              <a:t>8. Alerts and Notification</a:t>
            </a:r>
          </a:p>
          <a:p>
            <a:pPr marL="0" indent="0" algn="just">
              <a:buNone/>
            </a:pPr>
            <a:r>
              <a:rPr lang="en-US" sz="2400" dirty="0">
                <a:latin typeface="Times New Roman" panose="02020603050405020304" pitchFamily="18" charset="0"/>
                <a:cs typeface="Times New Roman" panose="02020603050405020304" pitchFamily="18" charset="0"/>
              </a:rPr>
              <a:t>Upon detection of a policy violation, the module triggers immediate alerts, swiftly notifying administrators through various channels such as email, SMS, in-app messages, or other preferred communication methods.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These alerts are designed to provide administrators with detailed information about the nature of the policy violation, offering insights into unauthorized access attempts, data modifications beyond permitted levels, or breaches of temporal and </a:t>
            </a:r>
            <a:r>
              <a:rPr lang="en-US" sz="2400" dirty="0" err="1">
                <a:latin typeface="Times New Roman" panose="02020603050405020304" pitchFamily="18" charset="0"/>
                <a:cs typeface="Times New Roman" panose="02020603050405020304" pitchFamily="18" charset="0"/>
              </a:rPr>
              <a:t>geolocation</a:t>
            </a:r>
            <a:r>
              <a:rPr lang="en-US" sz="2400" dirty="0">
                <a:latin typeface="Times New Roman" panose="02020603050405020304" pitchFamily="18" charset="0"/>
                <a:cs typeface="Times New Roman" panose="02020603050405020304" pitchFamily="18" charset="0"/>
              </a:rPr>
              <a:t> constraints.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This proactive alerting mechanism minimizes the latency between the occurrence of a policy violation and the notification to administrators, facilitating a rapid and targeted response.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90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788DFA-214C-4546-A709-5AA63B6AC43C}"/>
              </a:ext>
            </a:extLst>
          </p:cNvPr>
          <p:cNvSpPr>
            <a:spLocks noGrp="1"/>
          </p:cNvSpPr>
          <p:nvPr>
            <p:ph type="title"/>
          </p:nvPr>
        </p:nvSpPr>
        <p:spPr>
          <a:xfrm>
            <a:off x="838200" y="365126"/>
            <a:ext cx="10515600" cy="446244"/>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IN" sz="4000" b="1" dirty="0">
                <a:latin typeface="Times New Roman" panose="02020603050405020304" pitchFamily="18" charset="0"/>
                <a:cs typeface="Times New Roman" panose="02020603050405020304" pitchFamily="18" charset="0"/>
              </a:rPr>
              <a:t>Testing</a:t>
            </a:r>
            <a:endParaRPr lang="en-US" sz="40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AA29228-4657-4E71-B5A1-A9122EAD0666}"/>
              </a:ext>
            </a:extLst>
          </p:cNvPr>
          <p:cNvSpPr>
            <a:spLocks noGrp="1"/>
          </p:cNvSpPr>
          <p:nvPr>
            <p:ph idx="1"/>
          </p:nvPr>
        </p:nvSpPr>
        <p:spPr>
          <a:xfrm>
            <a:off x="838200" y="991673"/>
            <a:ext cx="10515600" cy="5185290"/>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lvl="0" indent="0" algn="just">
              <a:lnSpc>
                <a:spcPct val="150000"/>
              </a:lnSpc>
              <a:spcAft>
                <a:spcPts val="800"/>
              </a:spcAft>
              <a:buNone/>
              <a:tabLst>
                <a:tab pos="457200"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Functional Testing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This type of testing verifies that each function of the system operates in accordance with the requirements specified in the design documents. It includes testing features like user authentication, data management, access control policies, and monitoring capabilities.</a:t>
            </a:r>
          </a:p>
          <a:p>
            <a:pPr marL="0" lvl="0" indent="0" algn="just">
              <a:lnSpc>
                <a:spcPct val="150000"/>
              </a:lnSpc>
              <a:spcAft>
                <a:spcPts val="800"/>
              </a:spcAft>
              <a:buNone/>
              <a:tabLst>
                <a:tab pos="457200"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Integration Testing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Integration testing ensures that individual components of the system work together seamlessly as a whole. It validates interactions between different modules, APIs, and external systems, including the integration of the Cloaking Wall Model with the Cloud Consumer Web App.</a:t>
            </a:r>
          </a:p>
        </p:txBody>
      </p:sp>
    </p:spTree>
    <p:extLst>
      <p:ext uri="{BB962C8B-B14F-4D97-AF65-F5344CB8AC3E}">
        <p14:creationId xmlns:p14="http://schemas.microsoft.com/office/powerpoint/2010/main" val="744055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7682C-2643-42CA-8F69-578C36C61C4B}"/>
              </a:ext>
            </a:extLst>
          </p:cNvPr>
          <p:cNvSpPr>
            <a:spLocks noGrp="1"/>
          </p:cNvSpPr>
          <p:nvPr>
            <p:ph idx="1"/>
          </p:nvPr>
        </p:nvSpPr>
        <p:spPr>
          <a:xfrm>
            <a:off x="838200" y="653603"/>
            <a:ext cx="10515600" cy="5550794"/>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marR="0" lvl="0" indent="0" algn="just" defTabSz="914400" rtl="0" eaLnBrk="1" fontAlgn="auto" latinLnBrk="0" hangingPunct="1">
              <a:lnSpc>
                <a:spcPct val="150000"/>
              </a:lnSpc>
              <a:spcBef>
                <a:spcPts val="1000"/>
              </a:spcBef>
              <a:spcAft>
                <a:spcPts val="800"/>
              </a:spcAft>
              <a:buClrTx/>
              <a:buSzTx/>
              <a:buFont typeface="Arial" panose="020B0604020202020204" pitchFamily="34" charset="0"/>
              <a:buNone/>
              <a:tabLst>
                <a:tab pos="457200" algn="l"/>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Performance Testing</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Performance testing assesses the responsiveness, scalability, and stability of the system under various load conditions. It includes testing the system's ability to handle concurrent users, process requests efficiently, and maintain acceptable response times.</a:t>
            </a:r>
          </a:p>
          <a:p>
            <a:pPr marL="0" marR="0" lvl="0" indent="0" algn="just" defTabSz="914400" rtl="0" eaLnBrk="1" fontAlgn="auto" latinLnBrk="0" hangingPunct="1">
              <a:lnSpc>
                <a:spcPct val="150000"/>
              </a:lnSpc>
              <a:spcBef>
                <a:spcPts val="1000"/>
              </a:spcBef>
              <a:spcAft>
                <a:spcPts val="800"/>
              </a:spcAft>
              <a:buClrTx/>
              <a:buSzTx/>
              <a:buFont typeface="Arial" panose="020B0604020202020204" pitchFamily="34" charset="0"/>
              <a:buNone/>
              <a:tabLst>
                <a:tab pos="457200" algn="l"/>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Security Testing</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Security testing evaluates the system's resilience against potential security threats and vulnerabilities. It includes testing for authentication mechanisms, encryption protocols, access control measures, data masking techniques, and protection against common cyber threats like SQL injection and cross-site scripting (XSS).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1665558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CD3262-0C6E-4030-B57F-D7D509A54D26}"/>
              </a:ext>
            </a:extLst>
          </p:cNvPr>
          <p:cNvSpPr>
            <a:spLocks noGrp="1"/>
          </p:cNvSpPr>
          <p:nvPr>
            <p:ph idx="1"/>
          </p:nvPr>
        </p:nvSpPr>
        <p:spPr>
          <a:xfrm>
            <a:off x="838200" y="566670"/>
            <a:ext cx="10515600" cy="5610293"/>
          </a:xfrm>
          <a:noFill/>
          <a:ln>
            <a:noFill/>
          </a:ln>
        </p:spPr>
        <p:style>
          <a:lnRef idx="0">
            <a:scrgbClr r="0" g="0" b="0"/>
          </a:lnRef>
          <a:fillRef idx="0">
            <a:scrgbClr r="0" g="0" b="0"/>
          </a:fillRef>
          <a:effectRef idx="0">
            <a:scrgbClr r="0" g="0" b="0"/>
          </a:effectRef>
          <a:fontRef idx="minor">
            <a:schemeClr val="dk1"/>
          </a:fontRef>
        </p:style>
        <p:txBody>
          <a:bodyPr>
            <a:noAutofit/>
          </a:bodyPr>
          <a:lstStyle/>
          <a:p>
            <a:pPr marL="0" marR="0" lvl="0" indent="0" algn="just" defTabSz="914400" rtl="0" eaLnBrk="1" fontAlgn="auto" latinLnBrk="0" hangingPunct="1">
              <a:lnSpc>
                <a:spcPct val="150000"/>
              </a:lnSpc>
              <a:spcBef>
                <a:spcPts val="1000"/>
              </a:spcBef>
              <a:spcAft>
                <a:spcPts val="800"/>
              </a:spcAft>
              <a:buClrTx/>
              <a:buSzTx/>
              <a:buFont typeface="Arial" panose="020B0604020202020204" pitchFamily="34" charset="0"/>
              <a:buNone/>
              <a:tabLst>
                <a:tab pos="457200" algn="l"/>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Usability Testing</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Usability testing focuses on assessing the system's user interface (UI) design, navigation flow, and overall user experience. It involves gathering feedback from end-users to identify any usability issues, accessibility concerns, or areas for improvement in terms of user interaction and interface design.</a:t>
            </a:r>
          </a:p>
          <a:p>
            <a:pPr marL="0" marR="0" lvl="0" indent="0" algn="just" defTabSz="914400" rtl="0" eaLnBrk="1" fontAlgn="auto" latinLnBrk="0" hangingPunct="1">
              <a:lnSpc>
                <a:spcPct val="150000"/>
              </a:lnSpc>
              <a:spcBef>
                <a:spcPts val="1000"/>
              </a:spcBef>
              <a:spcAft>
                <a:spcPts val="800"/>
              </a:spcAft>
              <a:buClrTx/>
              <a:buSzTx/>
              <a:buFont typeface="Arial" panose="020B0604020202020204" pitchFamily="34" charset="0"/>
              <a:buNone/>
              <a:tabLst>
                <a:tab pos="457200" algn="l"/>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Compatibility Testing</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Compatibility testing ensures that the system functions correctly across different platforms, browsers, devices, and operating systems. It verifies that the application is compatible with popular web browsers, mobile devices, and screen resolutions, ensuring a consistent user experience across diverse environments.</a:t>
            </a:r>
          </a:p>
          <a:p>
            <a:pPr marL="0" indent="0">
              <a:buNone/>
            </a:pPr>
            <a:endParaRPr lang="en-US" sz="2400" dirty="0"/>
          </a:p>
        </p:txBody>
      </p:sp>
    </p:spTree>
    <p:extLst>
      <p:ext uri="{BB962C8B-B14F-4D97-AF65-F5344CB8AC3E}">
        <p14:creationId xmlns:p14="http://schemas.microsoft.com/office/powerpoint/2010/main" val="3665894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86DF76-B190-469F-A5AD-247CD558041F}"/>
              </a:ext>
            </a:extLst>
          </p:cNvPr>
          <p:cNvSpPr>
            <a:spLocks noGrp="1"/>
          </p:cNvSpPr>
          <p:nvPr>
            <p:ph type="title"/>
          </p:nvPr>
        </p:nvSpPr>
        <p:spPr>
          <a:xfrm>
            <a:off x="318652" y="54709"/>
            <a:ext cx="11513127" cy="618548"/>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5" name="Content Placeholder 2">
            <a:extLst>
              <a:ext uri="{FF2B5EF4-FFF2-40B4-BE49-F238E27FC236}">
                <a16:creationId xmlns:a16="http://schemas.microsoft.com/office/drawing/2014/main" id="{CAD3082F-4E4B-4C83-9FD7-7E663111A0EA}"/>
              </a:ext>
            </a:extLst>
          </p:cNvPr>
          <p:cNvSpPr>
            <a:spLocks noGrp="1"/>
          </p:cNvSpPr>
          <p:nvPr>
            <p:ph idx="1"/>
          </p:nvPr>
        </p:nvSpPr>
        <p:spPr>
          <a:xfrm>
            <a:off x="318653" y="923542"/>
            <a:ext cx="11513127" cy="5570475"/>
          </a:xfrm>
          <a:noFill/>
          <a:ln>
            <a:noFill/>
          </a:ln>
        </p:spPr>
        <p:style>
          <a:lnRef idx="0">
            <a:scrgbClr r="0" g="0" b="0"/>
          </a:lnRef>
          <a:fillRef idx="0">
            <a:scrgbClr r="0" g="0" b="0"/>
          </a:fillRef>
          <a:effectRef idx="0">
            <a:scrgbClr r="0" g="0" b="0"/>
          </a:effectRef>
          <a:fontRef idx="minor">
            <a:schemeClr val="dk1"/>
          </a:fontRef>
        </p:style>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In conclusion, the project introduces a robust solution to enhance data security in cloud computing. The Cloaking Wall Model, with features like Long-Term Cloaking and Geolocation-based Cloaking, ensures persistent confidentiality and global consistency.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Camouflage Data Disguise technique, integrating Chaffing and Winnowing with ChaCha20 encryption, adds an extra layer of defense. The Cloud Consumer Web App's modular design caters to both administrators and users, offering secure functionalities like user authentication, data management, and monitoring.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The project's testing phase, outlined in the test report, demonstrates a rigorous approach to quality assurance. The innovative Bot Identification Mechanism, coupled with the Disguise Data Generator module, adds an intelligent layer to the security framework.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By accurately identifying potential bot activity and simulating non-compliant data instances, the system actively responds to emerging threats</a:t>
            </a:r>
          </a:p>
        </p:txBody>
      </p:sp>
    </p:spTree>
    <p:extLst>
      <p:ext uri="{BB962C8B-B14F-4D97-AF65-F5344CB8AC3E}">
        <p14:creationId xmlns:p14="http://schemas.microsoft.com/office/powerpoint/2010/main" val="3767882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994218-312C-41BE-AA9F-2E3CE6A10851}"/>
              </a:ext>
            </a:extLst>
          </p:cNvPr>
          <p:cNvSpPr>
            <a:spLocks noGrp="1"/>
          </p:cNvSpPr>
          <p:nvPr>
            <p:ph type="title"/>
          </p:nvPr>
        </p:nvSpPr>
        <p:spPr>
          <a:xfrm>
            <a:off x="318653" y="89428"/>
            <a:ext cx="11513127" cy="618548"/>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4000" b="1" dirty="0">
                <a:latin typeface="Times New Roman" panose="02020603050405020304" pitchFamily="18" charset="0"/>
                <a:cs typeface="Times New Roman" panose="02020603050405020304" pitchFamily="18" charset="0"/>
              </a:rPr>
              <a:t>Future Enhancement</a:t>
            </a:r>
          </a:p>
        </p:txBody>
      </p:sp>
      <p:sp>
        <p:nvSpPr>
          <p:cNvPr id="5" name="Content Placeholder 2">
            <a:extLst>
              <a:ext uri="{FF2B5EF4-FFF2-40B4-BE49-F238E27FC236}">
                <a16:creationId xmlns:a16="http://schemas.microsoft.com/office/drawing/2014/main" id="{87D0A051-627C-4B5F-9FAA-364317350BFC}"/>
              </a:ext>
            </a:extLst>
          </p:cNvPr>
          <p:cNvSpPr>
            <a:spLocks noGrp="1"/>
          </p:cNvSpPr>
          <p:nvPr>
            <p:ph idx="1"/>
          </p:nvPr>
        </p:nvSpPr>
        <p:spPr>
          <a:xfrm>
            <a:off x="339436" y="949300"/>
            <a:ext cx="11513127" cy="5570475"/>
          </a:xfrm>
          <a:noFill/>
          <a:ln>
            <a:noFill/>
          </a:ln>
        </p:spPr>
        <p:style>
          <a:lnRef idx="0">
            <a:scrgbClr r="0" g="0" b="0"/>
          </a:lnRef>
          <a:fillRef idx="0">
            <a:scrgbClr r="0" g="0" b="0"/>
          </a:fillRef>
          <a:effectRef idx="0">
            <a:scrgbClr r="0" g="0" b="0"/>
          </a:effectRef>
          <a:fontRef idx="minor">
            <a:schemeClr val="dk1"/>
          </a:fontRef>
        </p:style>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future evolution of the system holds exciting possibilities, with key areas of focus.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Integrating machine learning algorithms stands out as a potential enhancement, enabling dynamic analysis of access patterns to adeptly respond to evolving security threats. Behavioral analytics is another avenue, offering a nuanced understanding of user behavior to distinguish normal activities from potential risks.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Additionally, exploring blockchain integration is on the horizon, aiming to enhance data integrity and transparency by leveraging the decentralized and tamper-resistant nature of blockchain technology. These enhancements collectively propel the system towards a more adaptive, context-aware, and secure future.</a:t>
            </a:r>
          </a:p>
        </p:txBody>
      </p:sp>
    </p:spTree>
    <p:extLst>
      <p:ext uri="{BB962C8B-B14F-4D97-AF65-F5344CB8AC3E}">
        <p14:creationId xmlns:p14="http://schemas.microsoft.com/office/powerpoint/2010/main" val="94006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CA2540-8E8B-4A4D-8EEC-5913F3266F3E}"/>
              </a:ext>
            </a:extLst>
          </p:cNvPr>
          <p:cNvSpPr>
            <a:spLocks noGrp="1"/>
          </p:cNvSpPr>
          <p:nvPr>
            <p:ph type="title"/>
          </p:nvPr>
        </p:nvSpPr>
        <p:spPr>
          <a:xfrm>
            <a:off x="318655" y="124691"/>
            <a:ext cx="11513127" cy="618548"/>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4000" b="1" dirty="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E03D019-0AA8-44F2-B508-6F01757023A0}"/>
              </a:ext>
            </a:extLst>
          </p:cNvPr>
          <p:cNvSpPr>
            <a:spLocks noGrp="1"/>
          </p:cNvSpPr>
          <p:nvPr>
            <p:ph idx="1"/>
          </p:nvPr>
        </p:nvSpPr>
        <p:spPr>
          <a:xfrm>
            <a:off x="318655" y="1011382"/>
            <a:ext cx="11513127" cy="5500253"/>
          </a:xfrm>
          <a:noFill/>
          <a:ln>
            <a:noFill/>
          </a:ln>
        </p:spPr>
        <p:style>
          <a:lnRef idx="0">
            <a:scrgbClr r="0" g="0" b="0"/>
          </a:lnRef>
          <a:fillRef idx="0">
            <a:scrgbClr r="0" g="0" b="0"/>
          </a:fillRef>
          <a:effectRef idx="0">
            <a:scrgbClr r="0" g="0" b="0"/>
          </a:effectRef>
          <a:fontRef idx="minor">
            <a:schemeClr val="dk1"/>
          </a:fontRef>
        </p:style>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Encryption Techniques: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Utilization of encryption algorithms to protect data in transit and at rest.</a:t>
            </a:r>
          </a:p>
          <a:p>
            <a:pPr algn="just"/>
            <a:r>
              <a:rPr lang="en-US" dirty="0">
                <a:latin typeface="Times New Roman" panose="02020603050405020304" pitchFamily="18" charset="0"/>
                <a:cs typeface="Times New Roman" panose="02020603050405020304" pitchFamily="18" charset="0"/>
              </a:rPr>
              <a:t>Common encryption methods include AES (Advanced Encryption Standard) and RSA (</a:t>
            </a:r>
            <a:r>
              <a:rPr lang="en-US" dirty="0" err="1">
                <a:latin typeface="Times New Roman" panose="02020603050405020304" pitchFamily="18" charset="0"/>
                <a:cs typeface="Times New Roman" panose="02020603050405020304" pitchFamily="18" charset="0"/>
              </a:rPr>
              <a:t>Rivest</a:t>
            </a:r>
            <a:r>
              <a:rPr lang="en-US" dirty="0">
                <a:latin typeface="Times New Roman" panose="02020603050405020304" pitchFamily="18" charset="0"/>
                <a:cs typeface="Times New Roman" panose="02020603050405020304" pitchFamily="18" charset="0"/>
              </a:rPr>
              <a:t>-Shamir-</a:t>
            </a:r>
            <a:r>
              <a:rPr lang="en-US" dirty="0" err="1">
                <a:latin typeface="Times New Roman" panose="02020603050405020304" pitchFamily="18" charset="0"/>
                <a:cs typeface="Times New Roman" panose="02020603050405020304" pitchFamily="18" charset="0"/>
              </a:rPr>
              <a:t>Adleman</a:t>
            </a:r>
            <a:r>
              <a:rPr lang="en-US" dirty="0">
                <a:latin typeface="Times New Roman" panose="02020603050405020304" pitchFamily="18" charset="0"/>
                <a:cs typeface="Times New Roman" panose="02020603050405020304" pitchFamily="18" charset="0"/>
              </a:rPr>
              <a:t>).</a:t>
            </a:r>
          </a:p>
          <a:p>
            <a:pPr marL="0" indent="0" algn="just">
              <a:buNone/>
            </a:pPr>
            <a:r>
              <a:rPr lang="en-US" b="1" dirty="0">
                <a:latin typeface="Times New Roman" panose="02020603050405020304" pitchFamily="18" charset="0"/>
                <a:cs typeface="Times New Roman" panose="02020603050405020304" pitchFamily="18" charset="0"/>
              </a:rPr>
              <a:t>Access Controls and Identity Management:</a:t>
            </a:r>
          </a:p>
          <a:p>
            <a:pPr algn="just"/>
            <a:r>
              <a:rPr lang="en-US" dirty="0">
                <a:latin typeface="Times New Roman" panose="02020603050405020304" pitchFamily="18" charset="0"/>
                <a:cs typeface="Times New Roman" panose="02020603050405020304" pitchFamily="18" charset="0"/>
              </a:rPr>
              <a:t>Implementation of access control mechanisms to regulate user permissions.</a:t>
            </a:r>
          </a:p>
          <a:p>
            <a:pPr algn="just"/>
            <a:r>
              <a:rPr lang="en-US" dirty="0">
                <a:latin typeface="Times New Roman" panose="02020603050405020304" pitchFamily="18" charset="0"/>
                <a:cs typeface="Times New Roman" panose="02020603050405020304" pitchFamily="18" charset="0"/>
              </a:rPr>
              <a:t>Identity and access management solutions ensure only authorized users have access to sensitive data.</a:t>
            </a:r>
          </a:p>
          <a:p>
            <a:pPr marL="0" indent="0" algn="just">
              <a:buNone/>
            </a:pPr>
            <a:r>
              <a:rPr lang="en-US" b="1" dirty="0">
                <a:latin typeface="Times New Roman" panose="02020603050405020304" pitchFamily="18" charset="0"/>
                <a:cs typeface="Times New Roman" panose="02020603050405020304" pitchFamily="18" charset="0"/>
              </a:rPr>
              <a:t>Intrusion Detection and Prevention Systems (IDPS):</a:t>
            </a:r>
          </a:p>
          <a:p>
            <a:pPr algn="just"/>
            <a:r>
              <a:rPr lang="en-US" dirty="0">
                <a:latin typeface="Times New Roman" panose="02020603050405020304" pitchFamily="18" charset="0"/>
                <a:cs typeface="Times New Roman" panose="02020603050405020304" pitchFamily="18" charset="0"/>
              </a:rPr>
              <a:t>Utilization of IDPS to detect and respond to potential security threats.</a:t>
            </a:r>
          </a:p>
          <a:p>
            <a:pPr algn="just"/>
            <a:r>
              <a:rPr lang="en-US" dirty="0">
                <a:latin typeface="Times New Roman" panose="02020603050405020304" pitchFamily="18" charset="0"/>
                <a:cs typeface="Times New Roman" panose="02020603050405020304" pitchFamily="18" charset="0"/>
              </a:rPr>
              <a:t>Helps in real-time monitoring and protection against malicious activities.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189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5AE5AE-94D2-4B16-ACF5-7A03CC91126E}"/>
              </a:ext>
            </a:extLst>
          </p:cNvPr>
          <p:cNvSpPr>
            <a:spLocks noGrp="1"/>
          </p:cNvSpPr>
          <p:nvPr>
            <p:ph type="title"/>
          </p:nvPr>
        </p:nvSpPr>
        <p:spPr>
          <a:xfrm>
            <a:off x="522514" y="124691"/>
            <a:ext cx="11176000" cy="618548"/>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1077D08-1C6B-46CE-9E7E-9B009D09F9AC}"/>
              </a:ext>
            </a:extLst>
          </p:cNvPr>
          <p:cNvSpPr>
            <a:spLocks noGrp="1"/>
          </p:cNvSpPr>
          <p:nvPr>
            <p:ph idx="1"/>
          </p:nvPr>
        </p:nvSpPr>
        <p:spPr>
          <a:xfrm>
            <a:off x="522515" y="978767"/>
            <a:ext cx="11176000" cy="5320433"/>
          </a:xfrm>
          <a:noFill/>
          <a:ln>
            <a:noFill/>
          </a:ln>
        </p:spPr>
        <p:style>
          <a:lnRef idx="0">
            <a:scrgbClr r="0" g="0" b="0"/>
          </a:lnRef>
          <a:fillRef idx="0">
            <a:scrgbClr r="0" g="0" b="0"/>
          </a:fillRef>
          <a:effectRef idx="0">
            <a:scrgbClr r="0" g="0" b="0"/>
          </a:effectRef>
          <a:fontRef idx="minor">
            <a:schemeClr val="dk1"/>
          </a:fontRef>
        </p:style>
        <p:txBody>
          <a:bodyPr>
            <a:normAutofit/>
          </a:bodyPr>
          <a:lstStyle/>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E. </a:t>
            </a:r>
            <a:r>
              <a:rPr lang="en-US" sz="1800" dirty="0" err="1">
                <a:latin typeface="Times New Roman" panose="02020603050405020304" pitchFamily="18" charset="0"/>
                <a:cs typeface="Times New Roman" panose="02020603050405020304" pitchFamily="18" charset="0"/>
              </a:rPr>
              <a:t>Alowaisheq</a:t>
            </a:r>
            <a:r>
              <a:rPr lang="en-US" sz="1800" dirty="0">
                <a:latin typeface="Times New Roman" panose="02020603050405020304" pitchFamily="18" charset="0"/>
                <a:cs typeface="Times New Roman" panose="02020603050405020304" pitchFamily="18" charset="0"/>
              </a:rPr>
              <a:t>, P. Wang, S. </a:t>
            </a:r>
            <a:r>
              <a:rPr lang="en-US" sz="1800" dirty="0" err="1">
                <a:latin typeface="Times New Roman" panose="02020603050405020304" pitchFamily="18" charset="0"/>
                <a:cs typeface="Times New Roman" panose="02020603050405020304" pitchFamily="18" charset="0"/>
              </a:rPr>
              <a:t>Alrwais</a:t>
            </a:r>
            <a:r>
              <a:rPr lang="en-US" sz="1800" dirty="0">
                <a:latin typeface="Times New Roman" panose="02020603050405020304" pitchFamily="18" charset="0"/>
                <a:cs typeface="Times New Roman" panose="02020603050405020304" pitchFamily="18" charset="0"/>
              </a:rPr>
              <a:t>, X. Liao, X. Wang, T. </a:t>
            </a:r>
            <a:r>
              <a:rPr lang="en-US" sz="1800" dirty="0" err="1">
                <a:latin typeface="Times New Roman" panose="02020603050405020304" pitchFamily="18" charset="0"/>
                <a:cs typeface="Times New Roman" panose="02020603050405020304" pitchFamily="18" charset="0"/>
              </a:rPr>
              <a:t>Alowaisheq</a:t>
            </a:r>
            <a:r>
              <a:rPr lang="en-US" sz="1800" dirty="0">
                <a:latin typeface="Times New Roman" panose="02020603050405020304" pitchFamily="18" charset="0"/>
                <a:cs typeface="Times New Roman" panose="02020603050405020304" pitchFamily="18" charset="0"/>
              </a:rPr>
              <a:t>, X. </a:t>
            </a:r>
            <a:r>
              <a:rPr lang="en-US" sz="1800" dirty="0" err="1">
                <a:latin typeface="Times New Roman" panose="02020603050405020304" pitchFamily="18" charset="0"/>
                <a:cs typeface="Times New Roman" panose="02020603050405020304" pitchFamily="18" charset="0"/>
              </a:rPr>
              <a:t>Mi</a:t>
            </a:r>
            <a:r>
              <a:rPr lang="en-US" sz="1800" dirty="0">
                <a:latin typeface="Times New Roman" panose="02020603050405020304" pitchFamily="18" charset="0"/>
                <a:cs typeface="Times New Roman" panose="02020603050405020304" pitchFamily="18" charset="0"/>
              </a:rPr>
              <a:t>, S. Tang, and B. Liu, ‘‘Cracking the wall of confinement: Understanding and analyzing malicious domain take-downs,’’ in Proc. </a:t>
            </a:r>
            <a:r>
              <a:rPr lang="en-US" sz="1800" dirty="0" err="1">
                <a:latin typeface="Times New Roman" panose="02020603050405020304" pitchFamily="18" charset="0"/>
                <a:cs typeface="Times New Roman" panose="02020603050405020304" pitchFamily="18" charset="0"/>
              </a:rPr>
              <a:t>Netw</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Distrib</a:t>
            </a:r>
            <a:r>
              <a:rPr lang="en-US" sz="1800" dirty="0">
                <a:latin typeface="Times New Roman" panose="02020603050405020304" pitchFamily="18" charset="0"/>
                <a:cs typeface="Times New Roman" panose="02020603050405020304" pitchFamily="18" charset="0"/>
              </a:rPr>
              <a:t>. Syst. </a:t>
            </a:r>
            <a:r>
              <a:rPr lang="en-US" sz="1800" dirty="0" err="1">
                <a:latin typeface="Times New Roman" panose="02020603050405020304" pitchFamily="18" charset="0"/>
                <a:cs typeface="Times New Roman" panose="02020603050405020304" pitchFamily="18" charset="0"/>
              </a:rPr>
              <a:t>Secur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Symp</a:t>
            </a:r>
            <a:r>
              <a:rPr lang="en-US" sz="1800" dirty="0">
                <a:latin typeface="Times New Roman" panose="02020603050405020304" pitchFamily="18" charset="0"/>
                <a:cs typeface="Times New Roman" panose="02020603050405020304" pitchFamily="18" charset="0"/>
              </a:rPr>
              <a:t>., 2019.</a:t>
            </a:r>
          </a:p>
          <a:p>
            <a:pPr marL="342900" indent="-3429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G. Zhang, X. Chen, B. Feng, X. </a:t>
            </a:r>
            <a:r>
              <a:rPr lang="en-US" sz="1800" dirty="0" err="1">
                <a:latin typeface="Times New Roman" panose="02020603050405020304" pitchFamily="18" charset="0"/>
                <a:cs typeface="Times New Roman" panose="02020603050405020304" pitchFamily="18" charset="0"/>
              </a:rPr>
              <a:t>Guo</a:t>
            </a:r>
            <a:r>
              <a:rPr lang="en-US" sz="1800" dirty="0">
                <a:latin typeface="Times New Roman" panose="02020603050405020304" pitchFamily="18" charset="0"/>
                <a:cs typeface="Times New Roman" panose="02020603050405020304" pitchFamily="18" charset="0"/>
              </a:rPr>
              <a:t>, X. </a:t>
            </a:r>
            <a:r>
              <a:rPr lang="en-US" sz="1800" dirty="0" err="1">
                <a:latin typeface="Times New Roman" panose="02020603050405020304" pitchFamily="18" charset="0"/>
                <a:cs typeface="Times New Roman" panose="02020603050405020304" pitchFamily="18" charset="0"/>
              </a:rPr>
              <a:t>Hao</a:t>
            </a:r>
            <a:r>
              <a:rPr lang="en-US" sz="1800" dirty="0">
                <a:latin typeface="Times New Roman" panose="02020603050405020304" pitchFamily="18" charset="0"/>
                <a:cs typeface="Times New Roman" panose="02020603050405020304" pitchFamily="18" charset="0"/>
              </a:rPr>
              <a:t>, H. Ren, C. Dong, and Y. Zhang, ‘‘BCST-APTS: Blockchain and CP-ABE empowered data supervision, sharing, and privacy protection scheme for secure and trusted agricultural product traceability system,’’ </a:t>
            </a:r>
            <a:r>
              <a:rPr lang="en-US" sz="1800" dirty="0" err="1">
                <a:latin typeface="Times New Roman" panose="02020603050405020304" pitchFamily="18" charset="0"/>
                <a:cs typeface="Times New Roman" panose="02020603050405020304" pitchFamily="18" charset="0"/>
              </a:rPr>
              <a:t>Secur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Commun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Netw</a:t>
            </a:r>
            <a:r>
              <a:rPr lang="en-US" sz="1800" dirty="0">
                <a:latin typeface="Times New Roman" panose="02020603050405020304" pitchFamily="18" charset="0"/>
                <a:cs typeface="Times New Roman" panose="02020603050405020304" pitchFamily="18" charset="0"/>
              </a:rPr>
              <a:t>., vol. 2022, pp. 1–11, Jan. 2022,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10.1155/2022/2958963.</a:t>
            </a:r>
          </a:p>
          <a:p>
            <a:pPr marL="342900" indent="-3429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Y. J. Wang, C. T. Cao, and L. You, ‘‘A novel personal privacy data protection scheme based on blockchain and attribute-based encryption,’’ J. </a:t>
            </a:r>
            <a:r>
              <a:rPr lang="en-US" sz="1800" dirty="0" err="1">
                <a:latin typeface="Times New Roman" panose="02020603050405020304" pitchFamily="18" charset="0"/>
                <a:cs typeface="Times New Roman" panose="02020603050405020304" pitchFamily="18" charset="0"/>
              </a:rPr>
              <a:t>Cryptol</a:t>
            </a:r>
            <a:r>
              <a:rPr lang="en-US" sz="1800" dirty="0">
                <a:latin typeface="Times New Roman" panose="02020603050405020304" pitchFamily="18" charset="0"/>
                <a:cs typeface="Times New Roman" panose="02020603050405020304" pitchFamily="18" charset="0"/>
              </a:rPr>
              <a:t>. Res., vol. 8, no. 1, pp. 14–27, 2021,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10.13868/</a:t>
            </a:r>
            <a:r>
              <a:rPr lang="en-US" sz="1800" dirty="0" err="1">
                <a:latin typeface="Times New Roman" panose="02020603050405020304" pitchFamily="18" charset="0"/>
                <a:cs typeface="Times New Roman" panose="02020603050405020304" pitchFamily="18" charset="0"/>
              </a:rPr>
              <a:t>j.cnki.jcr</a:t>
            </a:r>
            <a:r>
              <a:rPr lang="en-US" sz="1800" dirty="0">
                <a:latin typeface="Times New Roman" panose="02020603050405020304" pitchFamily="18" charset="0"/>
                <a:cs typeface="Times New Roman" panose="02020603050405020304" pitchFamily="18" charset="0"/>
              </a:rPr>
              <a:t>. 000416.</a:t>
            </a:r>
          </a:p>
          <a:p>
            <a:pPr marL="342900" indent="-3429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E. </a:t>
            </a:r>
            <a:r>
              <a:rPr lang="en-US" sz="1800" dirty="0" err="1">
                <a:latin typeface="Times New Roman" panose="02020603050405020304" pitchFamily="18" charset="0"/>
                <a:cs typeface="Times New Roman" panose="02020603050405020304" pitchFamily="18" charset="0"/>
              </a:rPr>
              <a:t>Zagan</a:t>
            </a:r>
            <a:r>
              <a:rPr lang="en-US" sz="1800" dirty="0">
                <a:latin typeface="Times New Roman" panose="02020603050405020304" pitchFamily="18" charset="0"/>
                <a:cs typeface="Times New Roman" panose="02020603050405020304" pitchFamily="18" charset="0"/>
              </a:rPr>
              <a:t> and M. </a:t>
            </a:r>
            <a:r>
              <a:rPr lang="en-US" sz="1800" dirty="0" err="1">
                <a:latin typeface="Times New Roman" panose="02020603050405020304" pitchFamily="18" charset="0"/>
                <a:cs typeface="Times New Roman" panose="02020603050405020304" pitchFamily="18" charset="0"/>
              </a:rPr>
              <a:t>Danubianu</a:t>
            </a:r>
            <a:r>
              <a:rPr lang="en-US" sz="1800" dirty="0">
                <a:latin typeface="Times New Roman" panose="02020603050405020304" pitchFamily="18" charset="0"/>
                <a:cs typeface="Times New Roman" panose="02020603050405020304" pitchFamily="18" charset="0"/>
              </a:rPr>
              <a:t>, ‘‘ADLS Gen 2 for web server log data analysis,’’ in Proc. Int. Conf. Develop. Appl. Syst. (DAS), </a:t>
            </a:r>
            <a:r>
              <a:rPr lang="en-US" sz="1800" dirty="0" err="1">
                <a:latin typeface="Times New Roman" panose="02020603050405020304" pitchFamily="18" charset="0"/>
                <a:cs typeface="Times New Roman" panose="02020603050405020304" pitchFamily="18" charset="0"/>
              </a:rPr>
              <a:t>Suceava</a:t>
            </a:r>
            <a:r>
              <a:rPr lang="en-US" sz="1800" dirty="0">
                <a:latin typeface="Times New Roman" panose="02020603050405020304" pitchFamily="18" charset="0"/>
                <a:cs typeface="Times New Roman" panose="02020603050405020304" pitchFamily="18" charset="0"/>
              </a:rPr>
              <a:t>, Romania, 2022, pp. 161–166,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10.1109/DAS54948.2022.9786071.</a:t>
            </a:r>
          </a:p>
          <a:p>
            <a:pPr marL="342900" indent="-3429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800" dirty="0">
                <a:latin typeface="Times New Roman" panose="02020603050405020304" pitchFamily="18" charset="0"/>
                <a:cs typeface="Times New Roman" panose="02020603050405020304" pitchFamily="18" charset="0"/>
              </a:rPr>
              <a:t>P. Zeng, Z. Zhang, R. Lu, and K.-K.-R. Choo, ‘‘Efficient policy-hiding and large universe attribute-based encryption with public traceability for Internet of Medical Things,’’ IEEE Internet Things J., vol. 8, no. 13, pp. 10963–10972, Jul. 2021.</a:t>
            </a:r>
          </a:p>
        </p:txBody>
      </p:sp>
    </p:spTree>
    <p:extLst>
      <p:ext uri="{BB962C8B-B14F-4D97-AF65-F5344CB8AC3E}">
        <p14:creationId xmlns:p14="http://schemas.microsoft.com/office/powerpoint/2010/main" val="3477691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2" y="56351"/>
            <a:ext cx="11513127" cy="618548"/>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4000" b="1" dirty="0">
                <a:latin typeface="Times New Roman" panose="02020603050405020304" pitchFamily="18" charset="0"/>
                <a:cs typeface="Times New Roman" panose="02020603050405020304" pitchFamily="18" charset="0"/>
              </a:rPr>
              <a:t>Screenshot</a:t>
            </a:r>
          </a:p>
        </p:txBody>
      </p:sp>
      <p:pic>
        <p:nvPicPr>
          <p:cNvPr id="5" name="Picture 4"/>
          <p:cNvPicPr/>
          <p:nvPr/>
        </p:nvPicPr>
        <p:blipFill>
          <a:blip r:embed="rId2"/>
          <a:stretch>
            <a:fillRect/>
          </a:stretch>
        </p:blipFill>
        <p:spPr>
          <a:xfrm>
            <a:off x="343706" y="1004252"/>
            <a:ext cx="5731510" cy="3223895"/>
          </a:xfrm>
          <a:prstGeom prst="rect">
            <a:avLst/>
          </a:prstGeom>
          <a:ln w="25400">
            <a:solidFill>
              <a:srgbClr val="5228C8"/>
            </a:solidFill>
            <a:prstDash val="sysDash"/>
          </a:ln>
        </p:spPr>
      </p:pic>
      <p:pic>
        <p:nvPicPr>
          <p:cNvPr id="6" name="Picture 5"/>
          <p:cNvPicPr/>
          <p:nvPr/>
        </p:nvPicPr>
        <p:blipFill>
          <a:blip r:embed="rId3"/>
          <a:stretch>
            <a:fillRect/>
          </a:stretch>
        </p:blipFill>
        <p:spPr>
          <a:xfrm>
            <a:off x="6278245" y="3281359"/>
            <a:ext cx="5731510" cy="3223895"/>
          </a:xfrm>
          <a:prstGeom prst="rect">
            <a:avLst/>
          </a:prstGeom>
          <a:ln w="25400">
            <a:solidFill>
              <a:srgbClr val="5228C8"/>
            </a:solidFill>
            <a:prstDash val="sysDash"/>
          </a:ln>
        </p:spPr>
      </p:pic>
    </p:spTree>
    <p:extLst>
      <p:ext uri="{BB962C8B-B14F-4D97-AF65-F5344CB8AC3E}">
        <p14:creationId xmlns:p14="http://schemas.microsoft.com/office/powerpoint/2010/main" val="2473065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99" y="103031"/>
            <a:ext cx="11513127" cy="618548"/>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4000" b="1" dirty="0">
                <a:latin typeface="Times New Roman" panose="02020603050405020304" pitchFamily="18" charset="0"/>
                <a:cs typeface="Times New Roman" panose="02020603050405020304" pitchFamily="18" charset="0"/>
              </a:rPr>
              <a:t>Screenshot</a:t>
            </a:r>
          </a:p>
        </p:txBody>
      </p:sp>
      <p:pic>
        <p:nvPicPr>
          <p:cNvPr id="7" name="Picture 6"/>
          <p:cNvPicPr/>
          <p:nvPr/>
        </p:nvPicPr>
        <p:blipFill>
          <a:blip r:embed="rId2"/>
          <a:stretch>
            <a:fillRect/>
          </a:stretch>
        </p:blipFill>
        <p:spPr>
          <a:xfrm>
            <a:off x="318653" y="888137"/>
            <a:ext cx="5731510" cy="3223895"/>
          </a:xfrm>
          <a:prstGeom prst="rect">
            <a:avLst/>
          </a:prstGeom>
          <a:ln w="25400">
            <a:solidFill>
              <a:srgbClr val="7030A0"/>
            </a:solidFill>
            <a:prstDash val="sysDash"/>
          </a:ln>
        </p:spPr>
      </p:pic>
      <p:pic>
        <p:nvPicPr>
          <p:cNvPr id="1034" name="Picture 10">
            <a:extLst>
              <a:ext uri="{FF2B5EF4-FFF2-40B4-BE49-F238E27FC236}">
                <a16:creationId xmlns:a16="http://schemas.microsoft.com/office/drawing/2014/main" id="{899CCD10-794F-49DB-8E19-2AD2B44A9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4056" y="3733801"/>
            <a:ext cx="5734050" cy="2800350"/>
          </a:xfrm>
          <a:prstGeom prst="rect">
            <a:avLst/>
          </a:prstGeom>
          <a:noFill/>
          <a:ln w="28575">
            <a:solidFill>
              <a:srgbClr val="7030A0"/>
            </a:solidFill>
            <a:prstDash val="sysDash"/>
          </a:ln>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F6FD6679-2568-4CEF-8990-27210422F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35078"/>
          <a:stretch>
            <a:fillRect/>
          </a:stretch>
        </p:blipFill>
        <p:spPr bwMode="auto">
          <a:xfrm>
            <a:off x="0" y="8134350"/>
            <a:ext cx="5734050"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17879CF-164A-486D-BBD9-4A9DB5A668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953625"/>
            <a:ext cx="573405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B0BCF084-9F51-4FD0-B7D3-7AFAFECEF8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2753975"/>
            <a:ext cx="573405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8D1344F-15F1-43BD-9027-04CC935AB9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5754350"/>
            <a:ext cx="5734050" cy="29146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1CBCEDB-E5C9-4E4C-AF2E-491B4EC5D26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8669000"/>
            <a:ext cx="5734050" cy="28098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A0C918F-477A-456B-B8F7-4531CA827B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b="44339"/>
          <a:stretch>
            <a:fillRect/>
          </a:stretch>
        </p:blipFill>
        <p:spPr bwMode="auto">
          <a:xfrm>
            <a:off x="0" y="21478875"/>
            <a:ext cx="57340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a:extLst>
              <a:ext uri="{FF2B5EF4-FFF2-40B4-BE49-F238E27FC236}">
                <a16:creationId xmlns:a16="http://schemas.microsoft.com/office/drawing/2014/main" id="{2BF5178A-C455-4437-94CF-C380577A59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23031450"/>
            <a:ext cx="5391150" cy="3228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1">
            <a:extLst>
              <a:ext uri="{FF2B5EF4-FFF2-40B4-BE49-F238E27FC236}">
                <a16:creationId xmlns:a16="http://schemas.microsoft.com/office/drawing/2014/main" id="{54F4F2A3-9FD5-4B0D-BA03-D9B1B0A86B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12">
            <a:extLst>
              <a:ext uri="{FF2B5EF4-FFF2-40B4-BE49-F238E27FC236}">
                <a16:creationId xmlns:a16="http://schemas.microsoft.com/office/drawing/2014/main" id="{8D6817B0-FACB-4680-93EE-C48748FDC553}"/>
              </a:ext>
            </a:extLst>
          </p:cNvPr>
          <p:cNvSpPr>
            <a:spLocks noChangeArrowheads="1"/>
          </p:cNvSpPr>
          <p:nvPr/>
        </p:nvSpPr>
        <p:spPr bwMode="auto">
          <a:xfrm>
            <a:off x="0" y="3257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13">
            <a:extLst>
              <a:ext uri="{FF2B5EF4-FFF2-40B4-BE49-F238E27FC236}">
                <a16:creationId xmlns:a16="http://schemas.microsoft.com/office/drawing/2014/main" id="{2B922521-1854-45DF-BCD3-EE05007E8F32}"/>
              </a:ext>
            </a:extLst>
          </p:cNvPr>
          <p:cNvSpPr>
            <a:spLocks noChangeArrowheads="1"/>
          </p:cNvSpPr>
          <p:nvPr/>
        </p:nvSpPr>
        <p:spPr bwMode="auto">
          <a:xfrm>
            <a:off x="0" y="4905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4">
            <a:extLst>
              <a:ext uri="{FF2B5EF4-FFF2-40B4-BE49-F238E27FC236}">
                <a16:creationId xmlns:a16="http://schemas.microsoft.com/office/drawing/2014/main" id="{C3CA136E-7D03-4C38-B019-EA6513CCCE89}"/>
              </a:ext>
            </a:extLst>
          </p:cNvPr>
          <p:cNvSpPr>
            <a:spLocks noChangeArrowheads="1"/>
          </p:cNvSpPr>
          <p:nvPr/>
        </p:nvSpPr>
        <p:spPr bwMode="auto">
          <a:xfrm>
            <a:off x="0" y="8134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15">
            <a:extLst>
              <a:ext uri="{FF2B5EF4-FFF2-40B4-BE49-F238E27FC236}">
                <a16:creationId xmlns:a16="http://schemas.microsoft.com/office/drawing/2014/main" id="{F0B5E1D8-4F88-4F81-AA6A-D125C41FB007}"/>
              </a:ext>
            </a:extLst>
          </p:cNvPr>
          <p:cNvSpPr>
            <a:spLocks noChangeArrowheads="1"/>
          </p:cNvSpPr>
          <p:nvPr/>
        </p:nvSpPr>
        <p:spPr bwMode="auto">
          <a:xfrm>
            <a:off x="0" y="9953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6">
            <a:extLst>
              <a:ext uri="{FF2B5EF4-FFF2-40B4-BE49-F238E27FC236}">
                <a16:creationId xmlns:a16="http://schemas.microsoft.com/office/drawing/2014/main" id="{B6CAB379-2ABC-49BC-BE77-DCBD4E0B319B}"/>
              </a:ext>
            </a:extLst>
          </p:cNvPr>
          <p:cNvSpPr>
            <a:spLocks noChangeArrowheads="1"/>
          </p:cNvSpPr>
          <p:nvPr/>
        </p:nvSpPr>
        <p:spPr bwMode="auto">
          <a:xfrm>
            <a:off x="0" y="1275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7">
            <a:extLst>
              <a:ext uri="{FF2B5EF4-FFF2-40B4-BE49-F238E27FC236}">
                <a16:creationId xmlns:a16="http://schemas.microsoft.com/office/drawing/2014/main" id="{1606DA9C-436C-4865-8E2A-17F4FE652218}"/>
              </a:ext>
            </a:extLst>
          </p:cNvPr>
          <p:cNvSpPr>
            <a:spLocks noChangeArrowheads="1"/>
          </p:cNvSpPr>
          <p:nvPr/>
        </p:nvSpPr>
        <p:spPr bwMode="auto">
          <a:xfrm>
            <a:off x="0" y="15754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8">
            <a:extLst>
              <a:ext uri="{FF2B5EF4-FFF2-40B4-BE49-F238E27FC236}">
                <a16:creationId xmlns:a16="http://schemas.microsoft.com/office/drawing/2014/main" id="{FBE6E11C-55A6-498A-978C-08304F496C0A}"/>
              </a:ext>
            </a:extLst>
          </p:cNvPr>
          <p:cNvSpPr>
            <a:spLocks noChangeArrowheads="1"/>
          </p:cNvSpPr>
          <p:nvPr/>
        </p:nvSpPr>
        <p:spPr bwMode="auto">
          <a:xfrm>
            <a:off x="0" y="1866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9">
            <a:extLst>
              <a:ext uri="{FF2B5EF4-FFF2-40B4-BE49-F238E27FC236}">
                <a16:creationId xmlns:a16="http://schemas.microsoft.com/office/drawing/2014/main" id="{D7F6D077-025A-4532-9C73-194E2AFAE4FF}"/>
              </a:ext>
            </a:extLst>
          </p:cNvPr>
          <p:cNvSpPr>
            <a:spLocks noChangeArrowheads="1"/>
          </p:cNvSpPr>
          <p:nvPr/>
        </p:nvSpPr>
        <p:spPr bwMode="auto">
          <a:xfrm>
            <a:off x="0" y="21478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20">
            <a:extLst>
              <a:ext uri="{FF2B5EF4-FFF2-40B4-BE49-F238E27FC236}">
                <a16:creationId xmlns:a16="http://schemas.microsoft.com/office/drawing/2014/main" id="{E9633BF2-7C9A-4251-90CB-61DE6A2291EE}"/>
              </a:ext>
            </a:extLst>
          </p:cNvPr>
          <p:cNvSpPr>
            <a:spLocks noChangeArrowheads="1"/>
          </p:cNvSpPr>
          <p:nvPr/>
        </p:nvSpPr>
        <p:spPr bwMode="auto">
          <a:xfrm>
            <a:off x="0" y="23031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21">
            <a:extLst>
              <a:ext uri="{FF2B5EF4-FFF2-40B4-BE49-F238E27FC236}">
                <a16:creationId xmlns:a16="http://schemas.microsoft.com/office/drawing/2014/main" id="{D9C8F407-9190-460A-A6A8-9AFCB8F98D3D}"/>
              </a:ext>
            </a:extLst>
          </p:cNvPr>
          <p:cNvSpPr>
            <a:spLocks noChangeArrowheads="1"/>
          </p:cNvSpPr>
          <p:nvPr/>
        </p:nvSpPr>
        <p:spPr bwMode="auto">
          <a:xfrm>
            <a:off x="0" y="26260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53922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a:extLst>
              <a:ext uri="{FF2B5EF4-FFF2-40B4-BE49-F238E27FC236}">
                <a16:creationId xmlns:a16="http://schemas.microsoft.com/office/drawing/2014/main" id="{338B0702-BCB3-435C-A014-8B2073957F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0834"/>
          <a:stretch>
            <a:fillRect/>
          </a:stretch>
        </p:blipFill>
        <p:spPr bwMode="auto">
          <a:xfrm>
            <a:off x="540913" y="711315"/>
            <a:ext cx="5724525" cy="1647825"/>
          </a:xfrm>
          <a:prstGeom prst="rect">
            <a:avLst/>
          </a:prstGeom>
          <a:noFill/>
          <a:ln w="28575">
            <a:solidFill>
              <a:srgbClr val="7030A0"/>
            </a:solidFill>
            <a:prstDash val="sysDash"/>
          </a:ln>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3E5B7049-D04D-4F61-AEF7-3230A9B10B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9431" y="2884373"/>
            <a:ext cx="5734050" cy="3228975"/>
          </a:xfrm>
          <a:prstGeom prst="rect">
            <a:avLst/>
          </a:prstGeom>
          <a:noFill/>
          <a:ln w="28575">
            <a:solidFill>
              <a:srgbClr val="7030A0"/>
            </a:solidFill>
            <a:prstDash val="sysDash"/>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173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a:extLst>
              <a:ext uri="{FF2B5EF4-FFF2-40B4-BE49-F238E27FC236}">
                <a16:creationId xmlns:a16="http://schemas.microsoft.com/office/drawing/2014/main" id="{1778328E-A227-4B6C-B2C6-B81F609A0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5078"/>
          <a:stretch>
            <a:fillRect/>
          </a:stretch>
        </p:blipFill>
        <p:spPr bwMode="auto">
          <a:xfrm>
            <a:off x="361949" y="628650"/>
            <a:ext cx="6421153" cy="2037276"/>
          </a:xfrm>
          <a:prstGeom prst="rect">
            <a:avLst/>
          </a:prstGeom>
          <a:noFill/>
          <a:ln w="31750">
            <a:solidFill>
              <a:srgbClr val="7030A0"/>
            </a:solidFill>
            <a:prstDash val="sysDash"/>
          </a:ln>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76DFAB6F-4993-4D40-AAAD-778FE548F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307" y="3157102"/>
            <a:ext cx="6290793" cy="3072248"/>
          </a:xfrm>
          <a:prstGeom prst="rect">
            <a:avLst/>
          </a:prstGeom>
          <a:noFill/>
          <a:ln w="31750">
            <a:solidFill>
              <a:srgbClr val="7030A0"/>
            </a:solidFill>
            <a:prstDash val="sysDash"/>
          </a:ln>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6F0B419A-8737-4652-84FC-59FC9186BA4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592E8432-04AC-44B8-A9BB-FF9455B50577}"/>
              </a:ext>
            </a:extLst>
          </p:cNvPr>
          <p:cNvSpPr>
            <a:spLocks noChangeArrowheads="1"/>
          </p:cNvSpPr>
          <p:nvPr/>
        </p:nvSpPr>
        <p:spPr bwMode="auto">
          <a:xfrm>
            <a:off x="0" y="2276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a:extLst>
              <a:ext uri="{FF2B5EF4-FFF2-40B4-BE49-F238E27FC236}">
                <a16:creationId xmlns:a16="http://schemas.microsoft.com/office/drawing/2014/main" id="{6DFBE360-698B-4697-B733-522654D17995}"/>
              </a:ext>
            </a:extLst>
          </p:cNvPr>
          <p:cNvSpPr>
            <a:spLocks noChangeArrowheads="1"/>
          </p:cNvSpPr>
          <p:nvPr/>
        </p:nvSpPr>
        <p:spPr bwMode="auto">
          <a:xfrm>
            <a:off x="0" y="50768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39565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C07344F2-F6F2-4984-99E7-B8B276109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55" y="264419"/>
            <a:ext cx="6386293" cy="3341665"/>
          </a:xfrm>
          <a:prstGeom prst="rect">
            <a:avLst/>
          </a:prstGeom>
          <a:noFill/>
          <a:ln w="31750">
            <a:solidFill>
              <a:srgbClr val="7030A0"/>
            </a:solidFill>
            <a:prstDash val="sysDash"/>
          </a:ln>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815D6A26-BA50-4197-A84A-BD5C15BC49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890" y="3786388"/>
            <a:ext cx="5734050" cy="2914650"/>
          </a:xfrm>
          <a:prstGeom prst="rect">
            <a:avLst/>
          </a:prstGeom>
          <a:noFill/>
          <a:ln w="31750">
            <a:solidFill>
              <a:srgbClr val="7030A0"/>
            </a:solidFill>
            <a:prstDash val="sysDash"/>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098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B6F083A-046D-4D68-AA83-F39A78230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228600"/>
            <a:ext cx="5734050" cy="2809875"/>
          </a:xfrm>
          <a:prstGeom prst="rect">
            <a:avLst/>
          </a:prstGeom>
          <a:noFill/>
          <a:ln w="28575">
            <a:solidFill>
              <a:srgbClr val="7030A0"/>
            </a:solidFill>
            <a:prstDash val="sysDash"/>
          </a:ln>
          <a:extLst>
            <a:ext uri="{909E8E84-426E-40DD-AFC4-6F175D3DCCD1}">
              <a14:hiddenFill xmlns:a14="http://schemas.microsoft.com/office/drawing/2010/main">
                <a:solidFill>
                  <a:srgbClr val="FFFFFF"/>
                </a:solidFill>
              </a14:hiddenFill>
            </a:ext>
          </a:extLst>
        </p:spPr>
      </p:pic>
      <p:pic>
        <p:nvPicPr>
          <p:cNvPr id="4097" name="Picture 1">
            <a:extLst>
              <a:ext uri="{FF2B5EF4-FFF2-40B4-BE49-F238E27FC236}">
                <a16:creationId xmlns:a16="http://schemas.microsoft.com/office/drawing/2014/main" id="{9361A50C-B8EC-4C34-A07B-B74C146AE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4339"/>
          <a:stretch>
            <a:fillRect/>
          </a:stretch>
        </p:blipFill>
        <p:spPr bwMode="auto">
          <a:xfrm>
            <a:off x="4710989" y="4043976"/>
            <a:ext cx="6664007" cy="1804374"/>
          </a:xfrm>
          <a:prstGeom prst="rect">
            <a:avLst/>
          </a:prstGeom>
          <a:noFill/>
          <a:ln w="28575">
            <a:solidFill>
              <a:srgbClr val="7030A0"/>
            </a:solidFill>
            <a:prstDash val="sysDash"/>
          </a:ln>
          <a:extLst>
            <a:ext uri="{909E8E84-426E-40DD-AFC4-6F175D3DCCD1}">
              <a14:hiddenFill xmlns:a14="http://schemas.microsoft.com/office/drawing/2010/main">
                <a:solidFill>
                  <a:srgbClr val="FFFFFF"/>
                </a:solidFill>
              </a14:hiddenFill>
            </a:ext>
          </a:extLst>
        </p:spPr>
      </p:pic>
      <p:sp>
        <p:nvSpPr>
          <p:cNvPr id="2" name="Rectangle 4">
            <a:extLst>
              <a:ext uri="{FF2B5EF4-FFF2-40B4-BE49-F238E27FC236}">
                <a16:creationId xmlns:a16="http://schemas.microsoft.com/office/drawing/2014/main" id="{36226542-4859-40C8-B18E-9AFC27AE46D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5">
            <a:extLst>
              <a:ext uri="{FF2B5EF4-FFF2-40B4-BE49-F238E27FC236}">
                <a16:creationId xmlns:a16="http://schemas.microsoft.com/office/drawing/2014/main" id="{4EB0943E-EE5A-44E6-8B0A-BA9BE9EF8529}"/>
              </a:ext>
            </a:extLst>
          </p:cNvPr>
          <p:cNvSpPr>
            <a:spLocks noChangeArrowheads="1"/>
          </p:cNvSpPr>
          <p:nvPr/>
        </p:nvSpPr>
        <p:spPr bwMode="auto">
          <a:xfrm>
            <a:off x="0" y="3371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6">
            <a:extLst>
              <a:ext uri="{FF2B5EF4-FFF2-40B4-BE49-F238E27FC236}">
                <a16:creationId xmlns:a16="http://schemas.microsoft.com/office/drawing/2014/main" id="{679C5734-ECD9-4AA5-A7E9-A86BE9D75901}"/>
              </a:ext>
            </a:extLst>
          </p:cNvPr>
          <p:cNvSpPr>
            <a:spLocks noChangeArrowheads="1"/>
          </p:cNvSpPr>
          <p:nvPr/>
        </p:nvSpPr>
        <p:spPr bwMode="auto">
          <a:xfrm>
            <a:off x="0" y="6181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0E52AA19-685E-498E-9AE3-09F3FD093961}"/>
              </a:ext>
            </a:extLst>
          </p:cNvPr>
          <p:cNvSpPr>
            <a:spLocks noChangeArrowheads="1"/>
          </p:cNvSpPr>
          <p:nvPr/>
        </p:nvSpPr>
        <p:spPr bwMode="auto">
          <a:xfrm>
            <a:off x="0" y="7734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15711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D31FA8-CA27-417D-A741-A2E6B4E56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485" y="439013"/>
            <a:ext cx="5390515" cy="3223895"/>
          </a:xfrm>
          <a:prstGeom prst="rect">
            <a:avLst/>
          </a:prstGeom>
          <a:ln w="25400">
            <a:solidFill>
              <a:srgbClr val="5228C8"/>
            </a:solidFill>
            <a:prstDash val="sysDash"/>
          </a:ln>
        </p:spPr>
      </p:pic>
    </p:spTree>
    <p:extLst>
      <p:ext uri="{BB962C8B-B14F-4D97-AF65-F5344CB8AC3E}">
        <p14:creationId xmlns:p14="http://schemas.microsoft.com/office/powerpoint/2010/main" val="2503400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1200"/>
            <a:ext cx="10515600" cy="5465763"/>
          </a:xfrm>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3600" dirty="0"/>
              <a:t>THANK YOU</a:t>
            </a:r>
            <a:endParaRPr lang="en-IN" sz="3600" dirty="0"/>
          </a:p>
        </p:txBody>
      </p:sp>
    </p:spTree>
    <p:extLst>
      <p:ext uri="{BB962C8B-B14F-4D97-AF65-F5344CB8AC3E}">
        <p14:creationId xmlns:p14="http://schemas.microsoft.com/office/powerpoint/2010/main" val="189609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4000" b="1" dirty="0">
                <a:latin typeface="Times New Roman" panose="02020603050405020304" pitchFamily="18" charset="0"/>
                <a:cs typeface="Times New Roman" panose="02020603050405020304" pitchFamily="18" charset="0"/>
              </a:rPr>
              <a:t>Disadvantages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039091"/>
            <a:ext cx="11513127" cy="5278582"/>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just"/>
            <a:r>
              <a:rPr lang="en-US" dirty="0">
                <a:latin typeface="Times New Roman" panose="02020603050405020304" pitchFamily="18" charset="0"/>
                <a:cs typeface="Times New Roman" panose="02020603050405020304" pitchFamily="18" charset="0"/>
              </a:rPr>
              <a:t>Encryption complexity may impact system performance.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Traditional authentication methods may be vulnerable to attacks.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Relying on cloud providers' security exposes risks.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Human-related risks persist despite security training.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Firewalls may not cover all sophisticated attack vectors.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09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011382"/>
            <a:ext cx="11513127" cy="5500253"/>
          </a:xfrm>
          <a:noFill/>
          <a:ln>
            <a:noFill/>
          </a:ln>
        </p:spPr>
        <p:style>
          <a:lnRef idx="0">
            <a:scrgbClr r="0" g="0" b="0"/>
          </a:lnRef>
          <a:fillRef idx="0">
            <a:scrgbClr r="0" g="0" b="0"/>
          </a:fillRef>
          <a:effectRef idx="0">
            <a:scrgbClr r="0" g="0" b="0"/>
          </a:effectRef>
          <a:fontRef idx="minor">
            <a:schemeClr val="dk1"/>
          </a:fontRef>
        </p:style>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proposed system endeavors to revolutionize cloud data security by introducing a sophisticated Cloaking Wall Model specifically designed to safeguard organizational operations in the ever-evolving landscape of cloud computing.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Long-Term Cloaking:</a:t>
            </a:r>
          </a:p>
          <a:p>
            <a:pPr marL="0" indent="0" algn="just">
              <a:buNone/>
            </a:pPr>
            <a:r>
              <a:rPr lang="en-US" sz="2400" dirty="0">
                <a:latin typeface="Times New Roman" panose="02020603050405020304" pitchFamily="18" charset="0"/>
                <a:cs typeface="Times New Roman" panose="02020603050405020304" pitchFamily="18" charset="0"/>
              </a:rPr>
              <a:t>This method focuses on providing extended protection for sensitive data over prolonged durations. It involves concealing access patterns and data usage trends over an extended timeframe, ensuring persistent confidentiality.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Multi-Region Based Cloaking:</a:t>
            </a:r>
          </a:p>
          <a:p>
            <a:pPr marL="0" indent="0" algn="just">
              <a:buNone/>
            </a:pPr>
            <a:r>
              <a:rPr lang="en-US" sz="2400" dirty="0">
                <a:latin typeface="Times New Roman" panose="02020603050405020304" pitchFamily="18" charset="0"/>
                <a:cs typeface="Times New Roman" panose="02020603050405020304" pitchFamily="18" charset="0"/>
              </a:rPr>
              <a:t>Recognizing the global nature of cloud services, multi-region-based cloaking involves implementing security measures that transcend geographical boundaries.</a:t>
            </a:r>
          </a:p>
        </p:txBody>
      </p:sp>
    </p:spTree>
    <p:extLst>
      <p:ext uri="{BB962C8B-B14F-4D97-AF65-F5344CB8AC3E}">
        <p14:creationId xmlns:p14="http://schemas.microsoft.com/office/powerpoint/2010/main" val="350352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011382"/>
            <a:ext cx="11513127" cy="5500253"/>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just"/>
            <a:r>
              <a:rPr lang="en-US" b="1" dirty="0">
                <a:latin typeface="Times New Roman" panose="02020603050405020304" pitchFamily="18" charset="0"/>
                <a:cs typeface="Times New Roman" panose="02020603050405020304" pitchFamily="18" charset="0"/>
              </a:rPr>
              <a:t>Time-Based Cloaking:</a:t>
            </a:r>
          </a:p>
          <a:p>
            <a:pPr marL="0" indent="0" algn="just">
              <a:buNone/>
            </a:pPr>
            <a:r>
              <a:rPr lang="en-US" dirty="0">
                <a:latin typeface="Times New Roman" panose="02020603050405020304" pitchFamily="18" charset="0"/>
                <a:cs typeface="Times New Roman" panose="02020603050405020304" pitchFamily="18" charset="0"/>
              </a:rPr>
              <a:t>Time-based cloaking introduces temporal restrictions on data access, allowing organizations to define specific time windows during which data can be accessed.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Geolocation-Based Cloaking:</a:t>
            </a:r>
          </a:p>
          <a:p>
            <a:pPr marL="0" indent="0" algn="just">
              <a:buNone/>
            </a:pPr>
            <a:r>
              <a:rPr lang="en-US" dirty="0">
                <a:latin typeface="Times New Roman" panose="02020603050405020304" pitchFamily="18" charset="0"/>
                <a:cs typeface="Times New Roman" panose="02020603050405020304" pitchFamily="18" charset="0"/>
              </a:rPr>
              <a:t>Geolocation-based cloaking involves tailoring data protection measures based on the geographical location of users. </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18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4000" b="1" dirty="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011382"/>
            <a:ext cx="11513127" cy="5500253"/>
          </a:xfrm>
          <a:noFill/>
          <a:ln>
            <a:noFill/>
          </a:ln>
        </p:spPr>
        <p:style>
          <a:lnRef idx="0">
            <a:scrgbClr r="0" g="0" b="0"/>
          </a:lnRef>
          <a:fillRef idx="0">
            <a:scrgbClr r="0" g="0" b="0"/>
          </a:fillRef>
          <a:effectRef idx="0">
            <a:scrgbClr r="0" g="0" b="0"/>
          </a:effectRef>
          <a:fontRef idx="minor">
            <a:schemeClr val="dk1"/>
          </a:fontRef>
        </p:style>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Conditional Disguise</a:t>
            </a:r>
          </a:p>
          <a:p>
            <a:pPr marL="0" indent="0" algn="just">
              <a:buNone/>
            </a:pPr>
            <a:r>
              <a:rPr lang="en-US" dirty="0">
                <a:latin typeface="Times New Roman" panose="02020603050405020304" pitchFamily="18" charset="0"/>
                <a:cs typeface="Times New Roman" panose="02020603050405020304" pitchFamily="18" charset="0"/>
              </a:rPr>
              <a:t>Disguise data selectively based on specific conditions or user roles. The Camouflage Data Disguise Generator module, integrating Chaffing and Winnowing with the robust ChaCha20 encryption algorithm, is strategically designed to elevate the security and privacy of data.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ChaCha20 Encryption</a:t>
            </a:r>
          </a:p>
          <a:p>
            <a:pPr marL="0" indent="0" algn="just">
              <a:buNone/>
            </a:pPr>
            <a:r>
              <a:rPr lang="en-US" dirty="0">
                <a:latin typeface="Times New Roman" panose="02020603050405020304" pitchFamily="18" charset="0"/>
                <a:cs typeface="Times New Roman" panose="02020603050405020304" pitchFamily="18" charset="0"/>
              </a:rPr>
              <a:t>Genuine, chaff, and camouflaged data undergo encryption using the ChaCha20 algorithm. </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5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5" y="124691"/>
            <a:ext cx="11513127" cy="618548"/>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655" y="1149927"/>
            <a:ext cx="11513127" cy="5167746"/>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just"/>
            <a:r>
              <a:rPr lang="en-US" dirty="0">
                <a:latin typeface="Times New Roman" panose="02020603050405020304" pitchFamily="18" charset="0"/>
                <a:cs typeface="Times New Roman" panose="02020603050405020304" pitchFamily="18" charset="0"/>
              </a:rPr>
              <a:t>Integrates advanced security measures for comprehensive data protection.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Ensures data confidentiality at rest, in transit, and during processing.</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Reduces administrative workloads through efficient certificate management.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Enhances security through defined time windows for data access.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No encryption standards</a:t>
            </a:r>
          </a:p>
        </p:txBody>
      </p:sp>
    </p:spTree>
    <p:extLst>
      <p:ext uri="{BB962C8B-B14F-4D97-AF65-F5344CB8AC3E}">
        <p14:creationId xmlns:p14="http://schemas.microsoft.com/office/powerpoint/2010/main" val="112064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3AED90-C7CC-437D-9C2A-D5A43891D3F0}"/>
              </a:ext>
            </a:extLst>
          </p:cNvPr>
          <p:cNvSpPr>
            <a:spLocks noGrp="1"/>
          </p:cNvSpPr>
          <p:nvPr>
            <p:ph type="title"/>
          </p:nvPr>
        </p:nvSpPr>
        <p:spPr>
          <a:xfrm>
            <a:off x="838200" y="167425"/>
            <a:ext cx="10515600" cy="646256"/>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ctr"/>
            <a:r>
              <a:rPr lang="en-US" sz="4000" b="1" dirty="0">
                <a:latin typeface="Times New Roman" panose="02020603050405020304" pitchFamily="18" charset="0"/>
                <a:cs typeface="Times New Roman" panose="02020603050405020304" pitchFamily="18" charset="0"/>
              </a:rPr>
              <a:t>System Specifications</a:t>
            </a:r>
            <a:endParaRPr lang="en-IN" sz="40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BECAC7E-2834-463C-904F-EA7C2AB61C09}"/>
              </a:ext>
            </a:extLst>
          </p:cNvPr>
          <p:cNvSpPr>
            <a:spLocks noGrp="1"/>
          </p:cNvSpPr>
          <p:nvPr>
            <p:ph idx="1"/>
          </p:nvPr>
        </p:nvSpPr>
        <p:spPr>
          <a:xfrm>
            <a:off x="838200" y="1095680"/>
            <a:ext cx="10515600" cy="5581727"/>
          </a:xfrm>
          <a:noFill/>
          <a:ln>
            <a:noFill/>
          </a:ln>
        </p:spPr>
        <p:style>
          <a:lnRef idx="0">
            <a:scrgbClr r="0" g="0" b="0"/>
          </a:lnRef>
          <a:fillRef idx="0">
            <a:scrgbClr r="0" g="0" b="0"/>
          </a:fillRef>
          <a:effectRef idx="0">
            <a:scrgbClr r="0" g="0" b="0"/>
          </a:effectRef>
          <a:fontRef idx="minor">
            <a:schemeClr val="dk1"/>
          </a:fontRef>
        </p:style>
        <p:txBody>
          <a:bodyPr>
            <a:noAutofit/>
          </a:bodyPr>
          <a:lstStyle/>
          <a:p>
            <a:pPr lvl="0" algn="just">
              <a:spcAft>
                <a:spcPts val="0"/>
              </a:spcAft>
            </a:pPr>
            <a:r>
              <a:rPr lang="en-US" sz="2400" b="1" dirty="0">
                <a:latin typeface="Times New Roman" panose="02020603050405020304" pitchFamily="18" charset="0"/>
                <a:ea typeface="Calibri" panose="020F0502020204030204" pitchFamily="34" charset="0"/>
              </a:rPr>
              <a:t>Hardware Requirements </a:t>
            </a:r>
          </a:p>
          <a:p>
            <a:pPr marL="457200" lvl="0" indent="-457200" algn="just"/>
            <a:r>
              <a:rPr lang="en-US" sz="2400" dirty="0">
                <a:latin typeface="Times New Roman" panose="02020603050405020304" pitchFamily="18" charset="0"/>
                <a:ea typeface="Calibri" panose="020F0502020204030204" pitchFamily="34" charset="0"/>
              </a:rPr>
              <a:t>Processors			: AMD A4-4350B processor, 4 GB of Ram</a:t>
            </a:r>
          </a:p>
          <a:p>
            <a:pPr marL="457200" lvl="0" indent="-457200" algn="just"/>
            <a:r>
              <a:rPr lang="en-US" sz="2400" dirty="0">
                <a:latin typeface="Times New Roman" panose="02020603050405020304" pitchFamily="18" charset="0"/>
                <a:ea typeface="Calibri" panose="020F0502020204030204" pitchFamily="34" charset="0"/>
              </a:rPr>
              <a:t>Disk space			: 320 GB</a:t>
            </a:r>
          </a:p>
          <a:p>
            <a:pPr marL="457200" lvl="0" indent="-457200" algn="just"/>
            <a:r>
              <a:rPr lang="en-US" sz="2400" dirty="0">
                <a:latin typeface="Times New Roman" panose="02020603050405020304" pitchFamily="18" charset="0"/>
                <a:ea typeface="Calibri" panose="020F0502020204030204" pitchFamily="34" charset="0"/>
              </a:rPr>
              <a:t>Operating systems		: Windows® 10</a:t>
            </a:r>
          </a:p>
          <a:p>
            <a:pPr lvl="0" algn="just">
              <a:spcAft>
                <a:spcPts val="0"/>
              </a:spcAft>
            </a:pPr>
            <a:endParaRPr lang="en-US" sz="2400" b="1" dirty="0">
              <a:latin typeface="Times New Roman" panose="02020603050405020304" pitchFamily="18" charset="0"/>
              <a:ea typeface="Calibri" panose="020F0502020204030204" pitchFamily="34" charset="0"/>
            </a:endParaRPr>
          </a:p>
          <a:p>
            <a:pPr lvl="0" algn="just">
              <a:spcAft>
                <a:spcPts val="0"/>
              </a:spcAft>
            </a:pPr>
            <a:r>
              <a:rPr lang="en-US" sz="2400" b="1" dirty="0">
                <a:latin typeface="Times New Roman" panose="02020603050405020304" pitchFamily="18" charset="0"/>
                <a:ea typeface="Calibri" panose="020F0502020204030204" pitchFamily="34" charset="0"/>
              </a:rPr>
              <a:t>Software Requirements</a:t>
            </a:r>
          </a:p>
          <a:p>
            <a:pPr marL="457200" lvl="0" indent="-457200" algn="just"/>
            <a:r>
              <a:rPr lang="en-US" sz="2400" dirty="0">
                <a:latin typeface="Times New Roman" panose="02020603050405020304" pitchFamily="18" charset="0"/>
                <a:ea typeface="Calibri" panose="020F0502020204030204" pitchFamily="34" charset="0"/>
              </a:rPr>
              <a:t>Server Side		: Python 3.7.4(64-bit) or (32-bit)</a:t>
            </a:r>
          </a:p>
          <a:p>
            <a:pPr marL="457200" lvl="0" indent="-457200" algn="just"/>
            <a:r>
              <a:rPr lang="en-US" sz="2400" dirty="0">
                <a:latin typeface="Times New Roman" panose="02020603050405020304" pitchFamily="18" charset="0"/>
                <a:ea typeface="Calibri" panose="020F0502020204030204" pitchFamily="34" charset="0"/>
              </a:rPr>
              <a:t>Client Side			: HTML, CSS, Bootstrap</a:t>
            </a:r>
          </a:p>
          <a:p>
            <a:pPr marL="457200" lvl="0" indent="-457200" algn="just"/>
            <a:r>
              <a:rPr lang="en-US" sz="2400" dirty="0">
                <a:latin typeface="Times New Roman" panose="02020603050405020304" pitchFamily="18" charset="0"/>
                <a:ea typeface="Calibri" panose="020F0502020204030204" pitchFamily="34" charset="0"/>
              </a:rPr>
              <a:t>IDE			: Flask 1.1.1</a:t>
            </a:r>
          </a:p>
          <a:p>
            <a:pPr marL="457200" lvl="0" indent="-457200" algn="just"/>
            <a:r>
              <a:rPr lang="en-US" sz="2400" dirty="0">
                <a:latin typeface="Times New Roman" panose="02020603050405020304" pitchFamily="18" charset="0"/>
                <a:ea typeface="Calibri" panose="020F0502020204030204" pitchFamily="34" charset="0"/>
              </a:rPr>
              <a:t>Back end			: MySQL 5.</a:t>
            </a:r>
          </a:p>
          <a:p>
            <a:pPr marL="457200" lvl="0" indent="-457200" algn="just"/>
            <a:r>
              <a:rPr lang="en-US" sz="2400" dirty="0">
                <a:latin typeface="Times New Roman" panose="02020603050405020304" pitchFamily="18" charset="0"/>
                <a:ea typeface="Calibri" panose="020F0502020204030204" pitchFamily="34" charset="0"/>
              </a:rPr>
              <a:t>Server			: </a:t>
            </a:r>
            <a:r>
              <a:rPr lang="en-US" sz="2400" dirty="0" err="1">
                <a:latin typeface="Times New Roman" panose="02020603050405020304" pitchFamily="18" charset="0"/>
                <a:ea typeface="Calibri" panose="020F0502020204030204" pitchFamily="34" charset="0"/>
              </a:rPr>
              <a:t>Wampserver</a:t>
            </a:r>
            <a:r>
              <a:rPr lang="en-US" sz="2400" dirty="0">
                <a:latin typeface="Times New Roman" panose="02020603050405020304" pitchFamily="18" charset="0"/>
                <a:ea typeface="Calibri" panose="020F0502020204030204" pitchFamily="34" charset="0"/>
              </a:rPr>
              <a:t> 2i</a:t>
            </a:r>
          </a:p>
          <a:p>
            <a:pPr lvl="0" algn="just">
              <a:spcAft>
                <a:spcPts val="0"/>
              </a:spcAft>
            </a:pPr>
            <a:endParaRPr lang="en-IN" sz="2400" dirty="0"/>
          </a:p>
        </p:txBody>
      </p:sp>
    </p:spTree>
    <p:extLst>
      <p:ext uri="{BB962C8B-B14F-4D97-AF65-F5344CB8AC3E}">
        <p14:creationId xmlns:p14="http://schemas.microsoft.com/office/powerpoint/2010/main" val="2308592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a:lstStyle/>
      <a:style>
        <a:lnRef idx="0">
          <a:scrgbClr r="0" g="0" b="0"/>
        </a:lnRef>
        <a:fillRef idx="0">
          <a:scrgbClr r="0" g="0" b="0"/>
        </a:fillRef>
        <a:effectRef idx="0">
          <a:scrgbClr r="0" g="0" b="0"/>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1716</TotalTime>
  <Words>2645</Words>
  <Application>Microsoft Office PowerPoint</Application>
  <PresentationFormat>Widescreen</PresentationFormat>
  <Paragraphs>213</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Cambria Math</vt:lpstr>
      <vt:lpstr>Raleway</vt:lpstr>
      <vt:lpstr>Times New Roman</vt:lpstr>
      <vt:lpstr>Office Theme</vt:lpstr>
      <vt:lpstr>Designing Of Cloaking Wall Model With Leakage - Suppressed And Light Weight Access Control For Cloud Data Storage</vt:lpstr>
      <vt:lpstr>Abstract</vt:lpstr>
      <vt:lpstr>Existing System</vt:lpstr>
      <vt:lpstr>Disadvantages</vt:lpstr>
      <vt:lpstr>Proposed System</vt:lpstr>
      <vt:lpstr>Proposed System</vt:lpstr>
      <vt:lpstr>Proposed System</vt:lpstr>
      <vt:lpstr>Advantages</vt:lpstr>
      <vt:lpstr>System Specifications</vt:lpstr>
      <vt:lpstr>Data Flow Diagram-level 0</vt:lpstr>
      <vt:lpstr>Level-1 </vt:lpstr>
      <vt:lpstr>Level-2</vt:lpstr>
      <vt:lpstr>Modules list</vt:lpstr>
      <vt:lpstr>Modules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Conclusion</vt:lpstr>
      <vt:lpstr>Future Enhancement</vt:lpstr>
      <vt:lpstr>References</vt:lpstr>
      <vt:lpstr>Screenshot</vt:lpstr>
      <vt:lpstr>Screenshot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Monkey D. Luffy</dc:creator>
  <cp:keywords>None</cp:keywords>
  <cp:lastModifiedBy>Vignesh A P</cp:lastModifiedBy>
  <cp:revision>32</cp:revision>
  <dcterms:created xsi:type="dcterms:W3CDTF">2024-03-03T10:54:10Z</dcterms:created>
  <dcterms:modified xsi:type="dcterms:W3CDTF">2024-07-18T03:33:08Z</dcterms:modified>
</cp:coreProperties>
</file>