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57" r:id="rId5"/>
    <p:sldId id="270" r:id="rId6"/>
    <p:sldId id="259" r:id="rId7"/>
    <p:sldId id="262" r:id="rId8"/>
    <p:sldId id="263" r:id="rId9"/>
    <p:sldId id="267" r:id="rId10"/>
    <p:sldId id="274" r:id="rId11"/>
    <p:sldId id="264" r:id="rId12"/>
    <p:sldId id="268" r:id="rId13"/>
    <p:sldId id="266"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91" r:id="rId27"/>
    <p:sldId id="292" r:id="rId28"/>
    <p:sldId id="293" r:id="rId29"/>
    <p:sldId id="294" r:id="rId30"/>
    <p:sldId id="295" r:id="rId31"/>
    <p:sldId id="300" r:id="rId32"/>
    <p:sldId id="296" r:id="rId33"/>
    <p:sldId id="297" r:id="rId34"/>
    <p:sldId id="298" r:id="rId35"/>
    <p:sldId id="299" r:id="rId36"/>
    <p:sldId id="301" r:id="rId37"/>
    <p:sldId id="302" r:id="rId38"/>
    <p:sldId id="303" r:id="rId39"/>
    <p:sldId id="304" r:id="rId40"/>
    <p:sldId id="305" r:id="rId41"/>
    <p:sldId id="306" r:id="rId42"/>
    <p:sldId id="307" r:id="rId43"/>
    <p:sldId id="308" r:id="rId44"/>
    <p:sldId id="309" r:id="rId45"/>
    <p:sldId id="310" r:id="rId46"/>
    <p:sldId id="311" r:id="rId47"/>
    <p:sldId id="287" r:id="rId48"/>
    <p:sldId id="288" r:id="rId49"/>
    <p:sldId id="289" r:id="rId50"/>
    <p:sldId id="290" r:id="rId51"/>
    <p:sldId id="26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251D149-F7F0-4AC7-BAB1-2F13C67CE4A9}"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2BE5D-CF65-4487-A0FF-C026DF7FBEE6}" type="slidenum">
              <a:rPr lang="en-IN" smtClean="0"/>
              <a:t>‹#›</a:t>
            </a:fld>
            <a:endParaRPr lang="en-IN"/>
          </a:p>
        </p:txBody>
      </p:sp>
    </p:spTree>
    <p:extLst>
      <p:ext uri="{BB962C8B-B14F-4D97-AF65-F5344CB8AC3E}">
        <p14:creationId xmlns:p14="http://schemas.microsoft.com/office/powerpoint/2010/main" val="357867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51D149-F7F0-4AC7-BAB1-2F13C67CE4A9}"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2BE5D-CF65-4487-A0FF-C026DF7FBEE6}" type="slidenum">
              <a:rPr lang="en-IN" smtClean="0"/>
              <a:t>‹#›</a:t>
            </a:fld>
            <a:endParaRPr lang="en-IN"/>
          </a:p>
        </p:txBody>
      </p:sp>
    </p:spTree>
    <p:extLst>
      <p:ext uri="{BB962C8B-B14F-4D97-AF65-F5344CB8AC3E}">
        <p14:creationId xmlns:p14="http://schemas.microsoft.com/office/powerpoint/2010/main" val="155392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51D149-F7F0-4AC7-BAB1-2F13C67CE4A9}"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2BE5D-CF65-4487-A0FF-C026DF7FBEE6}" type="slidenum">
              <a:rPr lang="en-IN" smtClean="0"/>
              <a:t>‹#›</a:t>
            </a:fld>
            <a:endParaRPr lang="en-IN"/>
          </a:p>
        </p:txBody>
      </p:sp>
    </p:spTree>
    <p:extLst>
      <p:ext uri="{BB962C8B-B14F-4D97-AF65-F5344CB8AC3E}">
        <p14:creationId xmlns:p14="http://schemas.microsoft.com/office/powerpoint/2010/main" val="10236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51D149-F7F0-4AC7-BAB1-2F13C67CE4A9}"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2BE5D-CF65-4487-A0FF-C026DF7FBEE6}" type="slidenum">
              <a:rPr lang="en-IN" smtClean="0"/>
              <a:t>‹#›</a:t>
            </a:fld>
            <a:endParaRPr lang="en-IN"/>
          </a:p>
        </p:txBody>
      </p:sp>
    </p:spTree>
    <p:extLst>
      <p:ext uri="{BB962C8B-B14F-4D97-AF65-F5344CB8AC3E}">
        <p14:creationId xmlns:p14="http://schemas.microsoft.com/office/powerpoint/2010/main" val="397670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51D149-F7F0-4AC7-BAB1-2F13C67CE4A9}"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2BE5D-CF65-4487-A0FF-C026DF7FBEE6}" type="slidenum">
              <a:rPr lang="en-IN" smtClean="0"/>
              <a:t>‹#›</a:t>
            </a:fld>
            <a:endParaRPr lang="en-IN"/>
          </a:p>
        </p:txBody>
      </p:sp>
    </p:spTree>
    <p:extLst>
      <p:ext uri="{BB962C8B-B14F-4D97-AF65-F5344CB8AC3E}">
        <p14:creationId xmlns:p14="http://schemas.microsoft.com/office/powerpoint/2010/main" val="39141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251D149-F7F0-4AC7-BAB1-2F13C67CE4A9}"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D2BE5D-CF65-4487-A0FF-C026DF7FBEE6}" type="slidenum">
              <a:rPr lang="en-IN" smtClean="0"/>
              <a:t>‹#›</a:t>
            </a:fld>
            <a:endParaRPr lang="en-IN"/>
          </a:p>
        </p:txBody>
      </p:sp>
    </p:spTree>
    <p:extLst>
      <p:ext uri="{BB962C8B-B14F-4D97-AF65-F5344CB8AC3E}">
        <p14:creationId xmlns:p14="http://schemas.microsoft.com/office/powerpoint/2010/main" val="424014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251D149-F7F0-4AC7-BAB1-2F13C67CE4A9}" type="datetimeFigureOut">
              <a:rPr lang="en-IN" smtClean="0"/>
              <a:t>09-02-2024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D2BE5D-CF65-4487-A0FF-C026DF7FBEE6}" type="slidenum">
              <a:rPr lang="en-IN" smtClean="0"/>
              <a:t>‹#›</a:t>
            </a:fld>
            <a:endParaRPr lang="en-IN"/>
          </a:p>
        </p:txBody>
      </p:sp>
    </p:spTree>
    <p:extLst>
      <p:ext uri="{BB962C8B-B14F-4D97-AF65-F5344CB8AC3E}">
        <p14:creationId xmlns:p14="http://schemas.microsoft.com/office/powerpoint/2010/main" val="234152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251D149-F7F0-4AC7-BAB1-2F13C67CE4A9}" type="datetimeFigureOut">
              <a:rPr lang="en-IN" smtClean="0"/>
              <a:t>09-02-2024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D2BE5D-CF65-4487-A0FF-C026DF7FBEE6}" type="slidenum">
              <a:rPr lang="en-IN" smtClean="0"/>
              <a:t>‹#›</a:t>
            </a:fld>
            <a:endParaRPr lang="en-IN"/>
          </a:p>
        </p:txBody>
      </p:sp>
    </p:spTree>
    <p:extLst>
      <p:ext uri="{BB962C8B-B14F-4D97-AF65-F5344CB8AC3E}">
        <p14:creationId xmlns:p14="http://schemas.microsoft.com/office/powerpoint/2010/main" val="8475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1D149-F7F0-4AC7-BAB1-2F13C67CE4A9}" type="datetimeFigureOut">
              <a:rPr lang="en-IN" smtClean="0"/>
              <a:t>09-02-2024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D2BE5D-CF65-4487-A0FF-C026DF7FBEE6}" type="slidenum">
              <a:rPr lang="en-IN" smtClean="0"/>
              <a:t>‹#›</a:t>
            </a:fld>
            <a:endParaRPr lang="en-IN"/>
          </a:p>
        </p:txBody>
      </p:sp>
    </p:spTree>
    <p:extLst>
      <p:ext uri="{BB962C8B-B14F-4D97-AF65-F5344CB8AC3E}">
        <p14:creationId xmlns:p14="http://schemas.microsoft.com/office/powerpoint/2010/main" val="2622958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51D149-F7F0-4AC7-BAB1-2F13C67CE4A9}"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D2BE5D-CF65-4487-A0FF-C026DF7FBEE6}" type="slidenum">
              <a:rPr lang="en-IN" smtClean="0"/>
              <a:t>‹#›</a:t>
            </a:fld>
            <a:endParaRPr lang="en-IN"/>
          </a:p>
        </p:txBody>
      </p:sp>
    </p:spTree>
    <p:extLst>
      <p:ext uri="{BB962C8B-B14F-4D97-AF65-F5344CB8AC3E}">
        <p14:creationId xmlns:p14="http://schemas.microsoft.com/office/powerpoint/2010/main" val="2967759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51D149-F7F0-4AC7-BAB1-2F13C67CE4A9}"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D2BE5D-CF65-4487-A0FF-C026DF7FBEE6}" type="slidenum">
              <a:rPr lang="en-IN" smtClean="0"/>
              <a:t>‹#›</a:t>
            </a:fld>
            <a:endParaRPr lang="en-IN"/>
          </a:p>
        </p:txBody>
      </p:sp>
    </p:spTree>
    <p:extLst>
      <p:ext uri="{BB962C8B-B14F-4D97-AF65-F5344CB8AC3E}">
        <p14:creationId xmlns:p14="http://schemas.microsoft.com/office/powerpoint/2010/main" val="401060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1D149-F7F0-4AC7-BAB1-2F13C67CE4A9}" type="datetimeFigureOut">
              <a:rPr lang="en-IN" smtClean="0"/>
              <a:t>09-02-2024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2BE5D-CF65-4487-A0FF-C026DF7FBEE6}" type="slidenum">
              <a:rPr lang="en-IN" smtClean="0"/>
              <a:t>‹#›</a:t>
            </a:fld>
            <a:endParaRPr lang="en-IN"/>
          </a:p>
        </p:txBody>
      </p:sp>
    </p:spTree>
    <p:extLst>
      <p:ext uri="{BB962C8B-B14F-4D97-AF65-F5344CB8AC3E}">
        <p14:creationId xmlns:p14="http://schemas.microsoft.com/office/powerpoint/2010/main" val="4221453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27" y="138545"/>
            <a:ext cx="11568545" cy="2024084"/>
          </a:xfrm>
        </p:spPr>
        <p:txBody>
          <a:bodyPr>
            <a:noAutofit/>
          </a:bodyPr>
          <a:lstStyle/>
          <a:p>
            <a:r>
              <a:rPr lang="en-US" sz="3600" b="1" dirty="0">
                <a:latin typeface="Times New Roman" panose="02020603050405020304" pitchFamily="18" charset="0"/>
                <a:cs typeface="Times New Roman" panose="02020603050405020304" pitchFamily="18" charset="0"/>
              </a:rPr>
              <a:t>IMPLEMEMENTATION OF CLOAKING WALL MODEL WITH LEAKAGE - SUPPRESSED AND LIGHT WEIGHT ACCESS CONTROL FOR CLOUD DATA STORAGE</a:t>
            </a:r>
            <a:endParaRPr lang="en-IN"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2271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124691"/>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1011382"/>
            <a:ext cx="11513127" cy="5500253"/>
          </a:xfrm>
        </p:spPr>
        <p:txBody>
          <a:bodyPr>
            <a:normAutofit fontScale="85000" lnSpcReduction="20000"/>
          </a:bodyPr>
          <a:lstStyle/>
          <a:p>
            <a:pPr marL="0" indent="0" algn="just">
              <a:buNone/>
            </a:pPr>
            <a:r>
              <a:rPr lang="en-US" b="1" dirty="0">
                <a:latin typeface="Times New Roman" panose="02020603050405020304" pitchFamily="18" charset="0"/>
                <a:cs typeface="Times New Roman" panose="02020603050405020304" pitchFamily="18" charset="0"/>
              </a:rPr>
              <a:t>Conditional </a:t>
            </a:r>
            <a:r>
              <a:rPr lang="en-US" b="1" dirty="0" smtClean="0">
                <a:latin typeface="Times New Roman" panose="02020603050405020304" pitchFamily="18" charset="0"/>
                <a:cs typeface="Times New Roman" panose="02020603050405020304" pitchFamily="18" charset="0"/>
              </a:rPr>
              <a:t>Disguise</a:t>
            </a:r>
            <a:endParaRPr lang="en-US" b="1"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Disguise </a:t>
            </a:r>
            <a:r>
              <a:rPr lang="en-US" dirty="0">
                <a:latin typeface="Times New Roman" panose="02020603050405020304" pitchFamily="18" charset="0"/>
                <a:cs typeface="Times New Roman" panose="02020603050405020304" pitchFamily="18" charset="0"/>
              </a:rPr>
              <a:t>data selectively based on specific conditions or user </a:t>
            </a:r>
            <a:r>
              <a:rPr lang="en-US" dirty="0" smtClean="0">
                <a:latin typeface="Times New Roman" panose="02020603050405020304" pitchFamily="18" charset="0"/>
                <a:cs typeface="Times New Roman" panose="02020603050405020304" pitchFamily="18" charset="0"/>
              </a:rPr>
              <a:t>roles. The </a:t>
            </a:r>
            <a:r>
              <a:rPr lang="en-US" dirty="0">
                <a:latin typeface="Times New Roman" panose="02020603050405020304" pitchFamily="18" charset="0"/>
                <a:cs typeface="Times New Roman" panose="02020603050405020304" pitchFamily="18" charset="0"/>
              </a:rPr>
              <a:t>Camouflage Data Disguise Generator module, integrating Chaffing and Winnowing with the robust ChaCha20 encryption algorithm, is strategically designed to elevate the security and privacy of data.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Chaffing and Camouflage </a:t>
            </a:r>
            <a:r>
              <a:rPr lang="en-US" b="1" dirty="0" smtClean="0">
                <a:latin typeface="Times New Roman" panose="02020603050405020304" pitchFamily="18" charset="0"/>
                <a:cs typeface="Times New Roman" panose="02020603050405020304" pitchFamily="18" charset="0"/>
              </a:rPr>
              <a:t>Process</a:t>
            </a:r>
            <a:endParaRPr lang="en-US" b="1"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Chaffing</a:t>
            </a:r>
            <a:r>
              <a:rPr lang="en-US" dirty="0">
                <a:latin typeface="Times New Roman" panose="02020603050405020304" pitchFamily="18" charset="0"/>
                <a:cs typeface="Times New Roman" panose="02020603050405020304" pitchFamily="18" charset="0"/>
              </a:rPr>
              <a:t>, which adds decoy or chaff data, and Camouflage, which further disguises non-compliant data through additional obfuscation techniques.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ChaCha20 Encryption</a:t>
            </a:r>
          </a:p>
          <a:p>
            <a:pPr marL="0" indent="0" algn="just">
              <a:buNone/>
            </a:pPr>
            <a:r>
              <a:rPr lang="en-US" dirty="0" smtClean="0">
                <a:latin typeface="Times New Roman" panose="02020603050405020304" pitchFamily="18" charset="0"/>
                <a:cs typeface="Times New Roman" panose="02020603050405020304" pitchFamily="18" charset="0"/>
              </a:rPr>
              <a:t>Genuine</a:t>
            </a:r>
            <a:r>
              <a:rPr lang="en-US" dirty="0">
                <a:latin typeface="Times New Roman" panose="02020603050405020304" pitchFamily="18" charset="0"/>
                <a:cs typeface="Times New Roman" panose="02020603050405020304" pitchFamily="18" charset="0"/>
              </a:rPr>
              <a:t>, chaff, and camouflaged data undergo encryption using the ChaCha20 algorithm.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Winnowing Process</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At the recipient's end, the winnowing process disentangles the genuine data from the chaff and camouflage layers. The ChaCha20 decryption algorithm, combined with the appropriate key, unveils the original, non-compliant data.</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56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124691"/>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1149927"/>
            <a:ext cx="11513127" cy="5167746"/>
          </a:xfrm>
        </p:spPr>
        <p:txBody>
          <a:bodyPr>
            <a:normAutofit/>
          </a:bodyPr>
          <a:lstStyle/>
          <a:p>
            <a:pPr algn="just"/>
            <a:r>
              <a:rPr lang="en-US" dirty="0">
                <a:latin typeface="Times New Roman" panose="02020603050405020304" pitchFamily="18" charset="0"/>
                <a:cs typeface="Times New Roman" panose="02020603050405020304" pitchFamily="18" charset="0"/>
              </a:rPr>
              <a:t>Integrates advanced security measures for comprehensive data protection</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Ensures data confidentiality at rest, in transit, and during processing</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Reduces administrative workloads through efficient certificate management</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Enhances security through defined time windows for data access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No encryption standards</a:t>
            </a:r>
          </a:p>
        </p:txBody>
      </p:sp>
    </p:spTree>
    <p:extLst>
      <p:ext uri="{BB962C8B-B14F-4D97-AF65-F5344CB8AC3E}">
        <p14:creationId xmlns:p14="http://schemas.microsoft.com/office/powerpoint/2010/main" val="112064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E83E0-CA9B-4FCA-9A4D-E1BC0B6B545F}"/>
              </a:ext>
            </a:extLst>
          </p:cNvPr>
          <p:cNvSpPr>
            <a:spLocks noGrp="1"/>
          </p:cNvSpPr>
          <p:nvPr>
            <p:ph type="title"/>
          </p:nvPr>
        </p:nvSpPr>
        <p:spPr>
          <a:xfrm>
            <a:off x="512624" y="0"/>
            <a:ext cx="11183507" cy="587912"/>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System Requirements</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A3491AD-44DA-4CA0-8364-A2646ABFFF89}"/>
              </a:ext>
            </a:extLst>
          </p:cNvPr>
          <p:cNvSpPr txBox="1"/>
          <p:nvPr/>
        </p:nvSpPr>
        <p:spPr>
          <a:xfrm>
            <a:off x="512624" y="951087"/>
            <a:ext cx="11183507" cy="5262979"/>
          </a:xfrm>
          <a:prstGeom prst="rect">
            <a:avLst/>
          </a:prstGeom>
          <a:noFill/>
        </p:spPr>
        <p:txBody>
          <a:bodyPr wrap="square">
            <a:spAutoFit/>
          </a:bodyPr>
          <a:lstStyle/>
          <a:p>
            <a:pPr lvl="0" algn="just">
              <a:spcAft>
                <a:spcPts val="0"/>
              </a:spcAft>
            </a:pPr>
            <a:r>
              <a:rPr lang="en-US" sz="2800" b="1" dirty="0" smtClean="0">
                <a:latin typeface="Times New Roman" panose="02020603050405020304" pitchFamily="18" charset="0"/>
                <a:ea typeface="Calibri" panose="020F0502020204030204" pitchFamily="34" charset="0"/>
              </a:rPr>
              <a:t>Hardware </a:t>
            </a:r>
            <a:r>
              <a:rPr lang="en-US" sz="2800" b="1" dirty="0">
                <a:latin typeface="Times New Roman" panose="02020603050405020304" pitchFamily="18" charset="0"/>
                <a:ea typeface="Calibri" panose="020F0502020204030204" pitchFamily="34" charset="0"/>
              </a:rPr>
              <a:t>Requirements </a:t>
            </a:r>
            <a:endParaRPr lang="en-US" sz="2800" b="1" dirty="0" smtClean="0">
              <a:latin typeface="Times New Roman" panose="02020603050405020304" pitchFamily="18" charset="0"/>
              <a:ea typeface="Calibri" panose="020F0502020204030204" pitchFamily="34" charset="0"/>
            </a:endParaRPr>
          </a:p>
          <a:p>
            <a:pPr marL="457200" lvl="0" indent="-457200" algn="just">
              <a:spcAft>
                <a:spcPts val="0"/>
              </a:spcAft>
              <a:buFont typeface="Arial" panose="020B0604020202020204" pitchFamily="34" charset="0"/>
              <a:buChar char="•"/>
            </a:pPr>
            <a:r>
              <a:rPr lang="en-US" sz="2800" dirty="0" smtClean="0">
                <a:latin typeface="Times New Roman" panose="02020603050405020304" pitchFamily="18" charset="0"/>
                <a:ea typeface="Calibri" panose="020F0502020204030204" pitchFamily="34" charset="0"/>
              </a:rPr>
              <a:t>Processors		: </a:t>
            </a:r>
            <a:r>
              <a:rPr lang="en-US" sz="2800" dirty="0">
                <a:latin typeface="Times New Roman" panose="02020603050405020304" pitchFamily="18" charset="0"/>
                <a:ea typeface="Calibri" panose="020F0502020204030204" pitchFamily="34" charset="0"/>
              </a:rPr>
              <a:t>Intel® Core™ i5 </a:t>
            </a:r>
            <a:r>
              <a:rPr lang="en-US" sz="2800" dirty="0" smtClean="0">
                <a:latin typeface="Times New Roman" panose="02020603050405020304" pitchFamily="18" charset="0"/>
                <a:ea typeface="Calibri" panose="020F0502020204030204" pitchFamily="34" charset="0"/>
              </a:rPr>
              <a:t>processor,8 </a:t>
            </a:r>
            <a:r>
              <a:rPr lang="en-US" sz="2800" dirty="0">
                <a:latin typeface="Times New Roman" panose="02020603050405020304" pitchFamily="18" charset="0"/>
                <a:ea typeface="Calibri" panose="020F0502020204030204" pitchFamily="34" charset="0"/>
              </a:rPr>
              <a:t>GB of </a:t>
            </a:r>
            <a:r>
              <a:rPr lang="en-US" sz="2800" dirty="0" smtClean="0">
                <a:latin typeface="Times New Roman" panose="02020603050405020304" pitchFamily="18" charset="0"/>
                <a:ea typeface="Calibri" panose="020F0502020204030204" pitchFamily="34" charset="0"/>
              </a:rPr>
              <a:t>Ram</a:t>
            </a:r>
          </a:p>
          <a:p>
            <a:pPr marL="457200" lvl="0" indent="-457200" algn="just">
              <a:spcAft>
                <a:spcPts val="0"/>
              </a:spcAft>
              <a:buFont typeface="Arial" panose="020B0604020202020204" pitchFamily="34" charset="0"/>
              <a:buChar char="•"/>
            </a:pPr>
            <a:r>
              <a:rPr lang="en-US" sz="2800" dirty="0" err="1" smtClean="0">
                <a:latin typeface="Times New Roman" panose="02020603050405020304" pitchFamily="18" charset="0"/>
                <a:ea typeface="Calibri" panose="020F0502020204030204" pitchFamily="34" charset="0"/>
              </a:rPr>
              <a:t>DRAMDisk</a:t>
            </a:r>
            <a:r>
              <a:rPr lang="en-US" sz="2800" dirty="0" smtClean="0">
                <a:latin typeface="Times New Roman" panose="02020603050405020304" pitchFamily="18" charset="0"/>
                <a:ea typeface="Calibri" panose="020F0502020204030204" pitchFamily="34" charset="0"/>
              </a:rPr>
              <a:t> space	: </a:t>
            </a:r>
            <a:r>
              <a:rPr lang="en-US" sz="2800" dirty="0">
                <a:latin typeface="Times New Roman" panose="02020603050405020304" pitchFamily="18" charset="0"/>
                <a:ea typeface="Calibri" panose="020F0502020204030204" pitchFamily="34" charset="0"/>
              </a:rPr>
              <a:t>320 GB</a:t>
            </a:r>
          </a:p>
          <a:p>
            <a:pPr marL="457200" lvl="0" indent="-457200" algn="just">
              <a:spcAft>
                <a:spcPts val="0"/>
              </a:spcAft>
              <a:buFont typeface="Arial" panose="020B0604020202020204" pitchFamily="34" charset="0"/>
              <a:buChar char="•"/>
            </a:pPr>
            <a:r>
              <a:rPr lang="en-US" sz="2800" dirty="0" smtClean="0">
                <a:latin typeface="Times New Roman" panose="02020603050405020304" pitchFamily="18" charset="0"/>
                <a:ea typeface="Calibri" panose="020F0502020204030204" pitchFamily="34" charset="0"/>
              </a:rPr>
              <a:t>Operating systems	: </a:t>
            </a:r>
            <a:r>
              <a:rPr lang="en-US" sz="2800" dirty="0">
                <a:latin typeface="Times New Roman" panose="02020603050405020304" pitchFamily="18" charset="0"/>
                <a:ea typeface="Calibri" panose="020F0502020204030204" pitchFamily="34" charset="0"/>
              </a:rPr>
              <a:t>Windows® 10, </a:t>
            </a:r>
            <a:r>
              <a:rPr lang="en-US" sz="2800" dirty="0" err="1">
                <a:latin typeface="Times New Roman" panose="02020603050405020304" pitchFamily="18" charset="0"/>
                <a:ea typeface="Calibri" panose="020F0502020204030204" pitchFamily="34" charset="0"/>
              </a:rPr>
              <a:t>macOS</a:t>
            </a:r>
            <a:r>
              <a:rPr lang="en-US" sz="2800" dirty="0">
                <a:latin typeface="Times New Roman" panose="02020603050405020304" pitchFamily="18" charset="0"/>
                <a:ea typeface="Calibri" panose="020F0502020204030204" pitchFamily="34" charset="0"/>
              </a:rPr>
              <a:t>*, and Linux*</a:t>
            </a:r>
          </a:p>
          <a:p>
            <a:pPr lvl="0" algn="just">
              <a:spcAft>
                <a:spcPts val="0"/>
              </a:spcAft>
            </a:pPr>
            <a:endParaRPr lang="en-US" sz="2800" b="1" dirty="0" smtClean="0">
              <a:latin typeface="Times New Roman" panose="02020603050405020304" pitchFamily="18" charset="0"/>
              <a:ea typeface="Calibri" panose="020F0502020204030204" pitchFamily="34" charset="0"/>
            </a:endParaRPr>
          </a:p>
          <a:p>
            <a:pPr lvl="0" algn="just">
              <a:spcAft>
                <a:spcPts val="0"/>
              </a:spcAft>
            </a:pPr>
            <a:r>
              <a:rPr lang="en-US" sz="2800" b="1" dirty="0" smtClean="0">
                <a:latin typeface="Times New Roman" panose="02020603050405020304" pitchFamily="18" charset="0"/>
                <a:ea typeface="Calibri" panose="020F0502020204030204" pitchFamily="34" charset="0"/>
              </a:rPr>
              <a:t>Software </a:t>
            </a:r>
            <a:r>
              <a:rPr lang="en-US" sz="2800" b="1" dirty="0">
                <a:latin typeface="Times New Roman" panose="02020603050405020304" pitchFamily="18" charset="0"/>
                <a:ea typeface="Calibri" panose="020F0502020204030204" pitchFamily="34" charset="0"/>
              </a:rPr>
              <a:t>Requirements</a:t>
            </a:r>
          </a:p>
          <a:p>
            <a:pPr marL="457200" lvl="0" indent="-457200" algn="just">
              <a:spcAft>
                <a:spcPts val="0"/>
              </a:spcAft>
              <a:buFont typeface="Arial" panose="020B0604020202020204" pitchFamily="34" charset="0"/>
              <a:buChar char="•"/>
            </a:pPr>
            <a:r>
              <a:rPr lang="en-US" sz="2800" dirty="0" smtClean="0">
                <a:latin typeface="Times New Roman" panose="02020603050405020304" pitchFamily="18" charset="0"/>
                <a:ea typeface="Calibri" panose="020F0502020204030204" pitchFamily="34" charset="0"/>
              </a:rPr>
              <a:t>Server </a:t>
            </a:r>
            <a:r>
              <a:rPr lang="en-US" sz="2800" dirty="0">
                <a:latin typeface="Times New Roman" panose="02020603050405020304" pitchFamily="18" charset="0"/>
                <a:ea typeface="Calibri" panose="020F0502020204030204" pitchFamily="34" charset="0"/>
              </a:rPr>
              <a:t>Side	</a:t>
            </a:r>
            <a:r>
              <a:rPr lang="en-US" sz="2800" dirty="0" smtClean="0">
                <a:latin typeface="Times New Roman" panose="02020603050405020304" pitchFamily="18" charset="0"/>
                <a:ea typeface="Calibri" panose="020F0502020204030204" pitchFamily="34" charset="0"/>
              </a:rPr>
              <a:t>	: </a:t>
            </a:r>
            <a:r>
              <a:rPr lang="en-US" sz="2800" dirty="0">
                <a:latin typeface="Times New Roman" panose="02020603050405020304" pitchFamily="18" charset="0"/>
                <a:ea typeface="Calibri" panose="020F0502020204030204" pitchFamily="34" charset="0"/>
              </a:rPr>
              <a:t>Python 3.7.4(64-bit) or (32-bit)</a:t>
            </a:r>
          </a:p>
          <a:p>
            <a:pPr marL="457200" lvl="0" indent="-457200" algn="just">
              <a:spcAft>
                <a:spcPts val="0"/>
              </a:spcAft>
              <a:buFont typeface="Arial" panose="020B0604020202020204" pitchFamily="34" charset="0"/>
              <a:buChar char="•"/>
            </a:pPr>
            <a:r>
              <a:rPr lang="en-US" sz="2800" dirty="0" smtClean="0">
                <a:latin typeface="Times New Roman" panose="02020603050405020304" pitchFamily="18" charset="0"/>
                <a:ea typeface="Calibri" panose="020F0502020204030204" pitchFamily="34" charset="0"/>
              </a:rPr>
              <a:t>Client </a:t>
            </a:r>
            <a:r>
              <a:rPr lang="en-US" sz="2800" dirty="0">
                <a:latin typeface="Times New Roman" panose="02020603050405020304" pitchFamily="18" charset="0"/>
                <a:ea typeface="Calibri" panose="020F0502020204030204" pitchFamily="34" charset="0"/>
              </a:rPr>
              <a:t>Side	</a:t>
            </a:r>
            <a:r>
              <a:rPr lang="en-US" sz="2800" dirty="0" smtClean="0">
                <a:latin typeface="Times New Roman" panose="02020603050405020304" pitchFamily="18" charset="0"/>
                <a:ea typeface="Calibri" panose="020F0502020204030204" pitchFamily="34" charset="0"/>
              </a:rPr>
              <a:t>	: </a:t>
            </a:r>
            <a:r>
              <a:rPr lang="en-US" sz="2800" dirty="0">
                <a:latin typeface="Times New Roman" panose="02020603050405020304" pitchFamily="18" charset="0"/>
                <a:ea typeface="Calibri" panose="020F0502020204030204" pitchFamily="34" charset="0"/>
              </a:rPr>
              <a:t>HTML, CSS, Bootstrap</a:t>
            </a:r>
          </a:p>
          <a:p>
            <a:pPr marL="457200" lvl="0" indent="-457200" algn="just">
              <a:spcAft>
                <a:spcPts val="0"/>
              </a:spcAft>
              <a:buFont typeface="Arial" panose="020B0604020202020204" pitchFamily="34" charset="0"/>
              <a:buChar char="•"/>
            </a:pPr>
            <a:r>
              <a:rPr lang="en-US" sz="2800" dirty="0" smtClean="0">
                <a:latin typeface="Times New Roman" panose="02020603050405020304" pitchFamily="18" charset="0"/>
                <a:ea typeface="Calibri" panose="020F0502020204030204" pitchFamily="34" charset="0"/>
              </a:rPr>
              <a:t>IDE</a:t>
            </a:r>
            <a:r>
              <a:rPr lang="en-US" sz="2800" dirty="0">
                <a:latin typeface="Times New Roman" panose="02020603050405020304" pitchFamily="18" charset="0"/>
                <a:ea typeface="Calibri" panose="020F0502020204030204" pitchFamily="34" charset="0"/>
              </a:rPr>
              <a:t>		</a:t>
            </a:r>
            <a:r>
              <a:rPr lang="en-US" sz="2800" dirty="0" smtClean="0">
                <a:latin typeface="Times New Roman" panose="02020603050405020304" pitchFamily="18" charset="0"/>
                <a:ea typeface="Calibri" panose="020F0502020204030204" pitchFamily="34" charset="0"/>
              </a:rPr>
              <a:t>	: </a:t>
            </a:r>
            <a:r>
              <a:rPr lang="en-US" sz="2800" dirty="0">
                <a:latin typeface="Times New Roman" panose="02020603050405020304" pitchFamily="18" charset="0"/>
                <a:ea typeface="Calibri" panose="020F0502020204030204" pitchFamily="34" charset="0"/>
              </a:rPr>
              <a:t>Flask 1.1.1</a:t>
            </a:r>
          </a:p>
          <a:p>
            <a:pPr marL="457200" lvl="0" indent="-457200" algn="just">
              <a:spcAft>
                <a:spcPts val="0"/>
              </a:spcAft>
              <a:buFont typeface="Arial" panose="020B0604020202020204" pitchFamily="34" charset="0"/>
              <a:buChar char="•"/>
            </a:pPr>
            <a:r>
              <a:rPr lang="en-US" sz="2800" dirty="0" smtClean="0">
                <a:latin typeface="Times New Roman" panose="02020603050405020304" pitchFamily="18" charset="0"/>
                <a:ea typeface="Calibri" panose="020F0502020204030204" pitchFamily="34" charset="0"/>
              </a:rPr>
              <a:t>Back </a:t>
            </a:r>
            <a:r>
              <a:rPr lang="en-US" sz="2800" dirty="0">
                <a:latin typeface="Times New Roman" panose="02020603050405020304" pitchFamily="18" charset="0"/>
                <a:ea typeface="Calibri" panose="020F0502020204030204" pitchFamily="34" charset="0"/>
              </a:rPr>
              <a:t>end	</a:t>
            </a:r>
            <a:r>
              <a:rPr lang="en-US" sz="2800" dirty="0" smtClean="0">
                <a:latin typeface="Times New Roman" panose="02020603050405020304" pitchFamily="18" charset="0"/>
                <a:ea typeface="Calibri" panose="020F0502020204030204" pitchFamily="34" charset="0"/>
              </a:rPr>
              <a:t>		: </a:t>
            </a:r>
            <a:r>
              <a:rPr lang="en-US" sz="2800" dirty="0">
                <a:latin typeface="Times New Roman" panose="02020603050405020304" pitchFamily="18" charset="0"/>
                <a:ea typeface="Calibri" panose="020F0502020204030204" pitchFamily="34" charset="0"/>
              </a:rPr>
              <a:t>MySQL 5.</a:t>
            </a:r>
          </a:p>
          <a:p>
            <a:pPr marL="457200" lvl="0" indent="-457200" algn="just">
              <a:spcAft>
                <a:spcPts val="0"/>
              </a:spcAft>
              <a:buFont typeface="Arial" panose="020B0604020202020204" pitchFamily="34" charset="0"/>
              <a:buChar char="•"/>
            </a:pPr>
            <a:r>
              <a:rPr lang="en-US" sz="2800" dirty="0" smtClean="0">
                <a:latin typeface="Times New Roman" panose="02020603050405020304" pitchFamily="18" charset="0"/>
                <a:ea typeface="Calibri" panose="020F0502020204030204" pitchFamily="34" charset="0"/>
              </a:rPr>
              <a:t>Server</a:t>
            </a:r>
            <a:r>
              <a:rPr lang="en-US" sz="2800" dirty="0">
                <a:latin typeface="Times New Roman" panose="02020603050405020304" pitchFamily="18" charset="0"/>
                <a:ea typeface="Calibri" panose="020F0502020204030204" pitchFamily="34" charset="0"/>
              </a:rPr>
              <a:t>	</a:t>
            </a:r>
            <a:r>
              <a:rPr lang="en-US" sz="2800" dirty="0" smtClean="0">
                <a:latin typeface="Times New Roman" panose="02020603050405020304" pitchFamily="18" charset="0"/>
                <a:ea typeface="Calibri" panose="020F0502020204030204" pitchFamily="34" charset="0"/>
              </a:rPr>
              <a:t>		: </a:t>
            </a:r>
            <a:r>
              <a:rPr lang="en-US" sz="2800" dirty="0">
                <a:latin typeface="Times New Roman" panose="02020603050405020304" pitchFamily="18" charset="0"/>
                <a:ea typeface="Calibri" panose="020F0502020204030204" pitchFamily="34" charset="0"/>
              </a:rPr>
              <a:t>Wampserver 2i</a:t>
            </a:r>
          </a:p>
          <a:p>
            <a:pPr lvl="0" algn="just">
              <a:spcAft>
                <a:spcPts val="0"/>
              </a:spcAft>
            </a:pPr>
            <a:endParaRPr lang="en-IN" sz="2800" dirty="0"/>
          </a:p>
        </p:txBody>
      </p:sp>
    </p:spTree>
    <p:extLst>
      <p:ext uri="{BB962C8B-B14F-4D97-AF65-F5344CB8AC3E}">
        <p14:creationId xmlns:p14="http://schemas.microsoft.com/office/powerpoint/2010/main" val="45902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5" y="53334"/>
            <a:ext cx="11161486"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System Architecture</a:t>
            </a:r>
            <a:endParaRPr lang="en-IN" sz="4000" b="1" dirty="0">
              <a:latin typeface="Times New Roman" panose="02020603050405020304" pitchFamily="18" charset="0"/>
              <a:cs typeface="Times New Roman" panose="02020603050405020304" pitchFamily="18" charset="0"/>
            </a:endParaRPr>
          </a:p>
        </p:txBody>
      </p:sp>
      <p:grpSp>
        <p:nvGrpSpPr>
          <p:cNvPr id="5" name="Canvas 71"/>
          <p:cNvGrpSpPr/>
          <p:nvPr/>
        </p:nvGrpSpPr>
        <p:grpSpPr>
          <a:xfrm>
            <a:off x="4399635" y="-15155"/>
            <a:ext cx="5731510" cy="6810375"/>
            <a:chOff x="0" y="0"/>
            <a:chExt cx="5731510" cy="6810375"/>
          </a:xfrm>
        </p:grpSpPr>
        <p:sp>
          <p:nvSpPr>
            <p:cNvPr id="6" name="Rectangle 5"/>
            <p:cNvSpPr/>
            <p:nvPr/>
          </p:nvSpPr>
          <p:spPr>
            <a:xfrm>
              <a:off x="0" y="0"/>
              <a:ext cx="5731510" cy="6810375"/>
            </a:xfrm>
            <a:prstGeom prst="rect">
              <a:avLst/>
            </a:prstGeom>
            <a:noFill/>
            <a:ln>
              <a:noFill/>
            </a:ln>
          </p:spPr>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6063" y="2187254"/>
              <a:ext cx="1910504" cy="1157611"/>
            </a:xfrm>
            <a:prstGeom prst="rect">
              <a:avLst/>
            </a:prstGeom>
          </p:spPr>
        </p:pic>
        <p:sp>
          <p:nvSpPr>
            <p:cNvPr id="8" name="Rectangular Callout 7"/>
            <p:cNvSpPr/>
            <p:nvPr/>
          </p:nvSpPr>
          <p:spPr>
            <a:xfrm>
              <a:off x="3695700" y="581025"/>
              <a:ext cx="1857375" cy="1581150"/>
            </a:xfrm>
            <a:prstGeom prst="wedgeRectCallout">
              <a:avLst>
                <a:gd name="adj1" fmla="val -78269"/>
                <a:gd name="adj2" fmla="val 17319"/>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 </a:t>
              </a:r>
            </a:p>
          </p:txBody>
        </p:sp>
        <p:cxnSp>
          <p:nvCxnSpPr>
            <p:cNvPr id="9" name="Elbow Connector 8"/>
            <p:cNvCxnSpPr>
              <a:stCxn id="29" idx="0"/>
            </p:cNvCxnSpPr>
            <p:nvPr/>
          </p:nvCxnSpPr>
          <p:spPr>
            <a:xfrm rot="16200000" flipH="1">
              <a:off x="949420" y="311246"/>
              <a:ext cx="1869225" cy="2175533"/>
            </a:xfrm>
            <a:prstGeom prst="bentConnector4">
              <a:avLst>
                <a:gd name="adj1" fmla="val -12230"/>
                <a:gd name="adj2" fmla="val 73795"/>
              </a:avLst>
            </a:prstGeom>
            <a:noFill/>
            <a:ln w="25400">
              <a:solidFill>
                <a:srgbClr val="00B0F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10" name="Rectangle 9"/>
            <p:cNvSpPr>
              <a:spLocks noChangeArrowheads="1"/>
            </p:cNvSpPr>
            <p:nvPr/>
          </p:nvSpPr>
          <p:spPr bwMode="auto">
            <a:xfrm>
              <a:off x="3038475" y="4698182"/>
              <a:ext cx="2625090" cy="2030462"/>
            </a:xfrm>
            <a:prstGeom prst="rect">
              <a:avLst/>
            </a:prstGeom>
            <a:solidFill>
              <a:srgbClr val="FF0000">
                <a:alpha val="21000"/>
              </a:srgbClr>
            </a:solidFill>
            <a:ln w="25400">
              <a:solidFill>
                <a:srgbClr val="FF0000"/>
              </a:solidFill>
              <a:miter lim="800000"/>
              <a:headEnd/>
              <a:tailEnd/>
            </a:ln>
            <a:effectLst/>
            <a:extLst/>
          </p:spPr>
          <p:txBody>
            <a:bodyPr rot="0" vert="horz" wrap="square" lIns="91440" tIns="45720" rIns="91440" bIns="45720" anchor="ctr" anchorCtr="0" upright="1">
              <a:noAutofit/>
            </a:bodyPr>
            <a:lstStyle/>
            <a:p>
              <a:endParaRPr lang="en-IN"/>
            </a:p>
          </p:txBody>
        </p:sp>
        <p:sp>
          <p:nvSpPr>
            <p:cNvPr id="11" name="Rectangle 10"/>
            <p:cNvSpPr>
              <a:spLocks noChangeArrowheads="1"/>
            </p:cNvSpPr>
            <p:nvPr/>
          </p:nvSpPr>
          <p:spPr bwMode="auto">
            <a:xfrm>
              <a:off x="275250" y="3400818"/>
              <a:ext cx="2629876" cy="2323546"/>
            </a:xfrm>
            <a:prstGeom prst="rect">
              <a:avLst/>
            </a:prstGeom>
            <a:solidFill>
              <a:srgbClr val="00B0F0">
                <a:alpha val="20000"/>
              </a:srgbClr>
            </a:solidFill>
            <a:ln w="25400">
              <a:solidFill>
                <a:srgbClr val="00B0F0"/>
              </a:solidFill>
              <a:miter lim="800000"/>
              <a:headEnd/>
              <a:tailEnd/>
            </a:ln>
            <a:effectLst/>
            <a:extLst/>
          </p:spPr>
          <p:txBody>
            <a:bodyPr rot="0" vert="horz" wrap="square" lIns="91440" tIns="45720" rIns="91440" bIns="45720" anchor="ctr" anchorCtr="0" upright="1">
              <a:noAutofit/>
            </a:bodyPr>
            <a:lstStyle/>
            <a:p>
              <a:endParaRPr lang="en-IN"/>
            </a:p>
          </p:txBody>
        </p:sp>
        <p:cxnSp>
          <p:nvCxnSpPr>
            <p:cNvPr id="12" name="Connector: Elbow 2"/>
            <p:cNvCxnSpPr>
              <a:cxnSpLocks noChangeShapeType="1"/>
              <a:endCxn id="7" idx="3"/>
            </p:cNvCxnSpPr>
            <p:nvPr/>
          </p:nvCxnSpPr>
          <p:spPr bwMode="auto">
            <a:xfrm rot="16200000" flipV="1">
              <a:off x="3026014" y="4016614"/>
              <a:ext cx="2872741" cy="371634"/>
            </a:xfrm>
            <a:prstGeom prst="bentConnector2">
              <a:avLst/>
            </a:prstGeom>
            <a:noFill/>
            <a:ln w="25400">
              <a:solidFill>
                <a:srgbClr val="00B0F0"/>
              </a:solidFill>
              <a:prstDash val="dash"/>
              <a:miter lim="800000"/>
              <a:headEnd/>
              <a:tailEnd type="triangle" w="med" len="med"/>
            </a:ln>
            <a:extLst>
              <a:ext uri="{909E8E84-426E-40DD-AFC4-6F175D3DCCD1}">
                <a14:hiddenFill xmlns:a14="http://schemas.microsoft.com/office/drawing/2010/main">
                  <a:noFill/>
                </a14:hiddenFill>
              </a:ext>
            </a:extLst>
          </p:spPr>
        </p:cxnSp>
        <p:pic>
          <p:nvPicPr>
            <p:cNvPr id="13"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24" y="4628688"/>
              <a:ext cx="1828798" cy="10306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8597" y="5258520"/>
              <a:ext cx="1944998" cy="142653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nector: Elbow 11"/>
            <p:cNvCxnSpPr>
              <a:cxnSpLocks noChangeShapeType="1"/>
              <a:endCxn id="7" idx="1"/>
            </p:cNvCxnSpPr>
            <p:nvPr/>
          </p:nvCxnSpPr>
          <p:spPr bwMode="auto">
            <a:xfrm rot="5400000" flipH="1" flipV="1">
              <a:off x="780126" y="3005114"/>
              <a:ext cx="1824991" cy="1346884"/>
            </a:xfrm>
            <a:prstGeom prst="bentConnector2">
              <a:avLst/>
            </a:prstGeom>
            <a:noFill/>
            <a:ln w="25400">
              <a:solidFill>
                <a:srgbClr val="00B0F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6" name="Connector: Elbow 17"/>
            <p:cNvCxnSpPr>
              <a:cxnSpLocks noChangeShapeType="1"/>
            </p:cNvCxnSpPr>
            <p:nvPr/>
          </p:nvCxnSpPr>
          <p:spPr bwMode="auto">
            <a:xfrm rot="5400000">
              <a:off x="1833083" y="3566169"/>
              <a:ext cx="1428284" cy="963452"/>
            </a:xfrm>
            <a:prstGeom prst="bentConnector3">
              <a:avLst>
                <a:gd name="adj1" fmla="val 50000"/>
              </a:avLst>
            </a:prstGeom>
            <a:noFill/>
            <a:ln w="25400">
              <a:solidFill>
                <a:srgbClr val="92D05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17" name="Text Box 21"/>
            <p:cNvSpPr txBox="1">
              <a:spLocks noChangeArrowheads="1"/>
            </p:cNvSpPr>
            <p:nvPr/>
          </p:nvSpPr>
          <p:spPr bwMode="auto">
            <a:xfrm>
              <a:off x="2433674" y="2314918"/>
              <a:ext cx="1965448" cy="2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Enterprise Cloud Server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a:spLocks noChangeArrowheads="1"/>
            </p:cNvSpPr>
            <p:nvPr/>
          </p:nvSpPr>
          <p:spPr bwMode="auto">
            <a:xfrm>
              <a:off x="474345" y="4147139"/>
              <a:ext cx="1144554" cy="309430"/>
            </a:xfrm>
            <a:prstGeom prst="rect">
              <a:avLst/>
            </a:prstGeom>
            <a:solidFill>
              <a:srgbClr val="00B0F0"/>
            </a:solidFill>
            <a:ln w="25400">
              <a:solidFill>
                <a:srgbClr val="FFFFFF"/>
              </a:solidFill>
              <a:miter lim="800000"/>
              <a:headEnd/>
              <a:tailEnd/>
            </a:ln>
            <a:effectLst>
              <a:outerShdw dist="38100" dir="2700000" algn="tl" rotWithShape="0">
                <a:srgbClr val="000000">
                  <a:alpha val="39999"/>
                </a:srgbClr>
              </a:outerShdw>
            </a:effectLst>
          </p:spPr>
          <p:txBody>
            <a:bodyPr rot="0" vert="horz" wrap="square" lIns="91440" tIns="45720" rIns="91440" bIns="45720" anchor="ctr" anchorCtr="0" upright="1">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Request File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a:spLocks noChangeArrowheads="1"/>
            </p:cNvSpPr>
            <p:nvPr/>
          </p:nvSpPr>
          <p:spPr bwMode="auto">
            <a:xfrm>
              <a:off x="1684119" y="4142939"/>
              <a:ext cx="1163504" cy="313630"/>
            </a:xfrm>
            <a:prstGeom prst="rect">
              <a:avLst/>
            </a:prstGeom>
            <a:solidFill>
              <a:srgbClr val="92D050"/>
            </a:solidFill>
            <a:ln w="25400">
              <a:solidFill>
                <a:srgbClr val="FFFFFF"/>
              </a:solidFill>
              <a:miter lim="800000"/>
              <a:headEnd/>
              <a:tailEnd/>
            </a:ln>
            <a:effectLst>
              <a:outerShdw dist="38100" dir="2700000" algn="tl" rotWithShape="0">
                <a:srgbClr val="000000">
                  <a:alpha val="39999"/>
                </a:srgbClr>
              </a:outerShdw>
            </a:effectLst>
          </p:spPr>
          <p:txBody>
            <a:bodyPr rot="0" vert="horz" wrap="square" lIns="91440" tIns="45720" rIns="91440" bIns="45720" anchor="ctr" anchorCtr="0" upright="1">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Response File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0" name="Connector: Elbow 27"/>
            <p:cNvCxnSpPr>
              <a:cxnSpLocks noChangeShapeType="1"/>
            </p:cNvCxnSpPr>
            <p:nvPr/>
          </p:nvCxnSpPr>
          <p:spPr bwMode="auto">
            <a:xfrm rot="16200000" flipH="1">
              <a:off x="2824960" y="4187034"/>
              <a:ext cx="2084385" cy="400049"/>
            </a:xfrm>
            <a:prstGeom prst="bentConnector3">
              <a:avLst>
                <a:gd name="adj1" fmla="val 50000"/>
              </a:avLst>
            </a:prstGeom>
            <a:noFill/>
            <a:ln w="2540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21" name="Rectangle 20"/>
            <p:cNvSpPr>
              <a:spLocks noChangeArrowheads="1"/>
            </p:cNvSpPr>
            <p:nvPr/>
          </p:nvSpPr>
          <p:spPr bwMode="auto">
            <a:xfrm>
              <a:off x="1238598" y="3442515"/>
              <a:ext cx="1207900" cy="28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Cloaking 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p:cNvSpPr>
              <a:spLocks noChangeArrowheads="1"/>
            </p:cNvSpPr>
            <p:nvPr/>
          </p:nvSpPr>
          <p:spPr bwMode="auto">
            <a:xfrm>
              <a:off x="3861998" y="1769144"/>
              <a:ext cx="1483999" cy="254142"/>
            </a:xfrm>
            <a:prstGeom prst="rect">
              <a:avLst/>
            </a:prstGeom>
            <a:solidFill>
              <a:srgbClr val="92D050"/>
            </a:solidFill>
            <a:ln w="25400">
              <a:solidFill>
                <a:srgbClr val="FFFFFF"/>
              </a:solidFill>
              <a:miter lim="800000"/>
              <a:headEnd/>
              <a:tailEnd/>
            </a:ln>
            <a:effectLst>
              <a:outerShdw dist="38100" dir="2700000" algn="tl" rotWithShape="0">
                <a:srgbClr val="000000">
                  <a:alpha val="39999"/>
                </a:srgbClr>
              </a:outerShdw>
            </a:effectLst>
          </p:spPr>
          <p:txBody>
            <a:bodyPr rot="0" vert="horz" wrap="square" lIns="91440" tIns="45720" rIns="91440" bIns="45720" anchor="ctr" anchorCtr="0" upright="1">
              <a:noAutofit/>
            </a:bodyPr>
            <a:lstStyle/>
            <a:p>
              <a:pPr algn="ctr">
                <a:lnSpc>
                  <a:spcPct val="107000"/>
                </a:lnSpc>
                <a:spcAft>
                  <a:spcPts val="800"/>
                </a:spcAft>
              </a:pPr>
              <a:r>
                <a:rPr lang="en-IN" sz="1000" b="1">
                  <a:effectLst/>
                  <a:latin typeface="Times New Roman" panose="02020603050405020304" pitchFamily="18" charset="0"/>
                  <a:ea typeface="Calibri" panose="020F0502020204030204" pitchFamily="34" charset="0"/>
                  <a:cs typeface="Times New Roman" panose="02020603050405020304" pitchFamily="18" charset="0"/>
                </a:rPr>
                <a:t>Time Based Cloaking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p:cNvSpPr>
              <a:spLocks noChangeArrowheads="1"/>
            </p:cNvSpPr>
            <p:nvPr/>
          </p:nvSpPr>
          <p:spPr bwMode="auto">
            <a:xfrm>
              <a:off x="3861998" y="1493431"/>
              <a:ext cx="1483999" cy="234619"/>
            </a:xfrm>
            <a:prstGeom prst="rect">
              <a:avLst/>
            </a:prstGeom>
            <a:solidFill>
              <a:srgbClr val="92D050"/>
            </a:solidFill>
            <a:ln w="25400">
              <a:solidFill>
                <a:srgbClr val="FFFFFF"/>
              </a:solidFill>
              <a:miter lim="800000"/>
              <a:headEnd/>
              <a:tailEnd/>
            </a:ln>
            <a:effectLst>
              <a:outerShdw dist="38100" dir="2700000" algn="tl" rotWithShape="0">
                <a:srgbClr val="000000">
                  <a:alpha val="39999"/>
                </a:srgbClr>
              </a:outerShdw>
            </a:effectLst>
          </p:spPr>
          <p:txBody>
            <a:bodyPr rot="0" vert="horz" wrap="square" lIns="91440" tIns="45720" rIns="91440" bIns="45720" anchor="ctr" anchorCtr="0" upright="1">
              <a:noAutofit/>
            </a:bodyPr>
            <a:lstStyle/>
            <a:p>
              <a:pPr algn="ctr">
                <a:lnSpc>
                  <a:spcPct val="107000"/>
                </a:lnSpc>
                <a:spcAft>
                  <a:spcPts val="800"/>
                </a:spcAft>
              </a:pPr>
              <a:r>
                <a:rPr lang="en-IN" sz="900" b="1">
                  <a:effectLst/>
                  <a:latin typeface="Times New Roman" panose="02020603050405020304" pitchFamily="18" charset="0"/>
                  <a:ea typeface="Calibri" panose="020F0502020204030204" pitchFamily="34" charset="0"/>
                  <a:cs typeface="Times New Roman" panose="02020603050405020304" pitchFamily="18" charset="0"/>
                </a:rPr>
                <a:t>Location based Cloaking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Rectangle 23"/>
            <p:cNvSpPr>
              <a:spLocks noChangeArrowheads="1"/>
            </p:cNvSpPr>
            <p:nvPr/>
          </p:nvSpPr>
          <p:spPr bwMode="auto">
            <a:xfrm>
              <a:off x="3865323" y="1156218"/>
              <a:ext cx="1483999" cy="282549"/>
            </a:xfrm>
            <a:prstGeom prst="rect">
              <a:avLst/>
            </a:prstGeom>
            <a:solidFill>
              <a:srgbClr val="92D050"/>
            </a:solidFill>
            <a:ln w="25400">
              <a:solidFill>
                <a:srgbClr val="FFFFFF"/>
              </a:solidFill>
              <a:miter lim="800000"/>
              <a:headEnd/>
              <a:tailEnd/>
            </a:ln>
            <a:effectLst>
              <a:outerShdw dist="38100" dir="2700000" algn="tl" rotWithShape="0">
                <a:srgbClr val="000000">
                  <a:alpha val="39999"/>
                </a:srgbClr>
              </a:outerShdw>
            </a:effectLst>
          </p:spPr>
          <p:txBody>
            <a:bodyPr rot="0" vert="horz" wrap="square" lIns="91440" tIns="45720" rIns="91440" bIns="45720" anchor="ctr" anchorCtr="0" upright="1">
              <a:noAutofit/>
            </a:bodyPr>
            <a:lstStyle/>
            <a:p>
              <a:pPr algn="ctr">
                <a:lnSpc>
                  <a:spcPct val="107000"/>
                </a:lnSpc>
                <a:spcAft>
                  <a:spcPts val="800"/>
                </a:spcAft>
              </a:pPr>
              <a:r>
                <a:rPr lang="en-IN" sz="1000" b="1">
                  <a:effectLst/>
                  <a:latin typeface="Times New Roman" panose="02020603050405020304" pitchFamily="18" charset="0"/>
                  <a:ea typeface="Calibri" panose="020F0502020204030204" pitchFamily="34" charset="0"/>
                  <a:cs typeface="Times New Roman" panose="02020603050405020304" pitchFamily="18" charset="0"/>
                </a:rPr>
                <a:t>Region based Cloaking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24"/>
            <p:cNvSpPr>
              <a:spLocks noChangeArrowheads="1"/>
            </p:cNvSpPr>
            <p:nvPr/>
          </p:nvSpPr>
          <p:spPr bwMode="auto">
            <a:xfrm>
              <a:off x="3867698" y="819150"/>
              <a:ext cx="1483999" cy="272828"/>
            </a:xfrm>
            <a:prstGeom prst="rect">
              <a:avLst/>
            </a:prstGeom>
            <a:solidFill>
              <a:srgbClr val="92D050"/>
            </a:solidFill>
            <a:ln w="25400">
              <a:solidFill>
                <a:srgbClr val="FFFFFF"/>
              </a:solidFill>
              <a:miter lim="800000"/>
              <a:headEnd/>
              <a:tailEnd/>
            </a:ln>
            <a:effectLst>
              <a:outerShdw dist="38100" dir="2700000" algn="tl" rotWithShape="0">
                <a:srgbClr val="000000">
                  <a:alpha val="39999"/>
                </a:srgbClr>
              </a:outerShdw>
            </a:effectLst>
          </p:spPr>
          <p:txBody>
            <a:bodyPr rot="0" vert="horz" wrap="square" lIns="91440" tIns="45720" rIns="91440" bIns="45720" anchor="ctr" anchorCtr="0" upright="1">
              <a:noAutofit/>
            </a:bodyPr>
            <a:lstStyle/>
            <a:p>
              <a:pPr algn="ctr">
                <a:lnSpc>
                  <a:spcPct val="107000"/>
                </a:lnSpc>
                <a:spcAft>
                  <a:spcPts val="800"/>
                </a:spcAft>
              </a:pPr>
              <a:r>
                <a:rPr lang="en-IN" sz="1000" b="1">
                  <a:effectLst/>
                  <a:latin typeface="Times New Roman" panose="02020603050405020304" pitchFamily="18" charset="0"/>
                  <a:ea typeface="Calibri" panose="020F0502020204030204" pitchFamily="34" charset="0"/>
                  <a:cs typeface="Times New Roman" panose="02020603050405020304" pitchFamily="18" charset="0"/>
                </a:rPr>
                <a:t>Long Term Cloaking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p:cNvSpPr>
              <a:spLocks noChangeArrowheads="1"/>
            </p:cNvSpPr>
            <p:nvPr/>
          </p:nvSpPr>
          <p:spPr bwMode="auto">
            <a:xfrm>
              <a:off x="3904134" y="418125"/>
              <a:ext cx="1413288" cy="309245"/>
            </a:xfrm>
            <a:prstGeom prst="rect">
              <a:avLst/>
            </a:prstGeom>
            <a:solidFill>
              <a:srgbClr val="FFFFFF"/>
            </a:solidFill>
            <a:ln w="25400">
              <a:solidFill>
                <a:srgbClr val="00B0F0"/>
              </a:solidFill>
              <a:miter lim="800000"/>
              <a:headEnd/>
              <a:tailEnd/>
            </a:ln>
            <a:effectLst/>
          </p:spPr>
          <p:txBody>
            <a:bodyPr rot="0" vert="horz" wrap="square" lIns="91440" tIns="45720" rIns="91440" bIns="45720" anchor="ctr" anchorCtr="0" upright="1">
              <a:noAutofit/>
            </a:bodyPr>
            <a:lstStyle/>
            <a:p>
              <a:pPr algn="ctr">
                <a:lnSpc>
                  <a:spcPct val="106000"/>
                </a:lnSpc>
                <a:spcAft>
                  <a:spcPts val="800"/>
                </a:spcAft>
              </a:pPr>
              <a:r>
                <a:rPr lang="en-IN" sz="1000">
                  <a:effectLst/>
                  <a:latin typeface="Times New Roman" panose="02020603050405020304" pitchFamily="18" charset="0"/>
                  <a:ea typeface="Calibri" panose="020F0502020204030204" pitchFamily="34" charset="0"/>
                </a:rPr>
                <a:t>Cloaking Wall Model</a:t>
              </a:r>
              <a:endParaRPr lang="en-IN" sz="1200">
                <a:effectLst/>
                <a:latin typeface="Times New Roman" panose="02020603050405020304" pitchFamily="18" charset="0"/>
                <a:ea typeface="Times New Roman" panose="02020603050405020304" pitchFamily="18" charset="0"/>
              </a:endParaRPr>
            </a:p>
          </p:txBody>
        </p:sp>
        <p:sp>
          <p:nvSpPr>
            <p:cNvPr id="27" name="Rectangle 26"/>
            <p:cNvSpPr>
              <a:spLocks noChangeArrowheads="1"/>
            </p:cNvSpPr>
            <p:nvPr/>
          </p:nvSpPr>
          <p:spPr bwMode="auto">
            <a:xfrm>
              <a:off x="3151347" y="4889160"/>
              <a:ext cx="1144270" cy="309245"/>
            </a:xfrm>
            <a:prstGeom prst="rect">
              <a:avLst/>
            </a:prstGeom>
            <a:solidFill>
              <a:srgbClr val="FF0000"/>
            </a:solidFill>
            <a:ln w="25400">
              <a:solidFill>
                <a:srgbClr val="FFFFFF"/>
              </a:solidFill>
              <a:miter lim="800000"/>
              <a:headEnd/>
              <a:tailEnd/>
            </a:ln>
            <a:effectLst>
              <a:outerShdw dist="38100" dir="2700000" algn="tl" rotWithShape="0">
                <a:srgbClr val="000000">
                  <a:alpha val="39999"/>
                </a:srgbClr>
              </a:outerShdw>
            </a:effectLst>
          </p:spPr>
          <p:txBody>
            <a:bodyPr rot="0" vert="horz" wrap="square" lIns="91440" tIns="45720" rIns="91440" bIns="45720" anchor="ctr" anchorCtr="0" upright="1">
              <a:noAutofit/>
            </a:bodyPr>
            <a:lstStyle/>
            <a:p>
              <a:pPr algn="ctr">
                <a:lnSpc>
                  <a:spcPct val="106000"/>
                </a:lnSpc>
                <a:spcAft>
                  <a:spcPts val="800"/>
                </a:spcAft>
              </a:pPr>
              <a:r>
                <a:rPr lang="en-IN" sz="1200">
                  <a:effectLst/>
                  <a:latin typeface="Times New Roman" panose="02020603050405020304" pitchFamily="18" charset="0"/>
                  <a:ea typeface="Calibri" panose="020F0502020204030204" pitchFamily="34" charset="0"/>
                </a:rPr>
                <a:t>Bogus File</a:t>
              </a:r>
              <a:endParaRPr lang="en-IN" sz="1200">
                <a:effectLst/>
                <a:latin typeface="Times New Roman" panose="02020603050405020304" pitchFamily="18" charset="0"/>
                <a:ea typeface="Times New Roman" panose="02020603050405020304" pitchFamily="18" charset="0"/>
              </a:endParaRPr>
            </a:p>
          </p:txBody>
        </p:sp>
        <p:sp>
          <p:nvSpPr>
            <p:cNvPr id="28" name="Rectangle 27"/>
            <p:cNvSpPr>
              <a:spLocks noChangeArrowheads="1"/>
            </p:cNvSpPr>
            <p:nvPr/>
          </p:nvSpPr>
          <p:spPr bwMode="auto">
            <a:xfrm>
              <a:off x="4361022" y="4885350"/>
              <a:ext cx="1163320" cy="313055"/>
            </a:xfrm>
            <a:prstGeom prst="rect">
              <a:avLst/>
            </a:prstGeom>
            <a:solidFill>
              <a:srgbClr val="00B0F0"/>
            </a:solidFill>
            <a:ln w="25400">
              <a:solidFill>
                <a:schemeClr val="bg1"/>
              </a:solidFill>
              <a:miter lim="800000"/>
              <a:headEnd/>
              <a:tailEnd/>
            </a:ln>
            <a:effectLst>
              <a:outerShdw dist="38100" dir="2700000" algn="tl" rotWithShape="0">
                <a:srgbClr val="000000">
                  <a:alpha val="39999"/>
                </a:srgbClr>
              </a:outerShdw>
            </a:effectLst>
          </p:spPr>
          <p:txBody>
            <a:bodyPr rot="0" vert="horz" wrap="square" lIns="91440" tIns="45720" rIns="91440" bIns="45720" anchor="ctr" anchorCtr="0" upright="1">
              <a:noAutofit/>
            </a:bodyPr>
            <a:lstStyle/>
            <a:p>
              <a:pPr algn="ctr">
                <a:lnSpc>
                  <a:spcPct val="106000"/>
                </a:lnSpc>
                <a:spcAft>
                  <a:spcPts val="800"/>
                </a:spcAft>
              </a:pPr>
              <a:r>
                <a:rPr lang="en-IN" sz="1200">
                  <a:effectLst/>
                  <a:latin typeface="Times New Roman" panose="02020603050405020304" pitchFamily="18" charset="0"/>
                  <a:ea typeface="Calibri" panose="020F0502020204030204" pitchFamily="34" charset="0"/>
                </a:rPr>
                <a:t>Request File</a:t>
              </a:r>
              <a:endParaRPr lang="en-IN" sz="1200">
                <a:effectLst/>
                <a:latin typeface="Times New Roman" panose="02020603050405020304" pitchFamily="18" charset="0"/>
                <a:ea typeface="Times New Roman" panose="02020603050405020304" pitchFamily="18" charset="0"/>
              </a:endParaRPr>
            </a:p>
          </p:txBody>
        </p:sp>
        <p:pic>
          <p:nvPicPr>
            <p:cNvPr id="29" name="Picture 28"/>
            <p:cNvPicPr>
              <a:picLocks noChangeAspect="1"/>
            </p:cNvPicPr>
            <p:nvPr/>
          </p:nvPicPr>
          <p:blipFill rotWithShape="1">
            <a:blip r:embed="rId5" cstate="print">
              <a:extLst>
                <a:ext uri="{28A0092B-C50C-407E-A947-70E740481C1C}">
                  <a14:useLocalDpi xmlns:a14="http://schemas.microsoft.com/office/drawing/2010/main" val="0"/>
                </a:ext>
              </a:extLst>
            </a:blip>
            <a:srcRect l="9185" t="9621" r="7556" b="9256"/>
            <a:stretch/>
          </p:blipFill>
          <p:spPr>
            <a:xfrm>
              <a:off x="275250" y="464400"/>
              <a:ext cx="1042034" cy="929720"/>
            </a:xfrm>
            <a:prstGeom prst="rect">
              <a:avLst/>
            </a:prstGeom>
          </p:spPr>
        </p:pic>
        <p:sp>
          <p:nvSpPr>
            <p:cNvPr id="30" name="Rectangle 29"/>
            <p:cNvSpPr>
              <a:spLocks noChangeArrowheads="1"/>
            </p:cNvSpPr>
            <p:nvPr/>
          </p:nvSpPr>
          <p:spPr bwMode="auto">
            <a:xfrm>
              <a:off x="1666524" y="1496695"/>
              <a:ext cx="1483995" cy="254000"/>
            </a:xfrm>
            <a:prstGeom prst="rect">
              <a:avLst/>
            </a:prstGeom>
            <a:solidFill>
              <a:srgbClr val="92D050"/>
            </a:solidFill>
            <a:ln w="25400">
              <a:solidFill>
                <a:srgbClr val="FFFFFF"/>
              </a:solidFill>
              <a:miter lim="800000"/>
              <a:headEnd/>
              <a:tailEnd/>
            </a:ln>
            <a:effectLst>
              <a:outerShdw dist="38100" dir="2700000" algn="tl" rotWithShape="0">
                <a:srgbClr val="000000">
                  <a:alpha val="39999"/>
                </a:srgbClr>
              </a:outerShdw>
            </a:effectLst>
          </p:spPr>
          <p:txBody>
            <a:bodyPr rot="0" vert="horz" wrap="square" lIns="91440" tIns="45720" rIns="91440" bIns="45720" anchor="ctr" anchorCtr="0" upright="1">
              <a:noAutofit/>
            </a:bodyPr>
            <a:lstStyle/>
            <a:p>
              <a:pPr algn="ctr">
                <a:lnSpc>
                  <a:spcPct val="106000"/>
                </a:lnSpc>
                <a:spcAft>
                  <a:spcPts val="800"/>
                </a:spcAft>
              </a:pPr>
              <a:r>
                <a:rPr lang="en-IN" sz="900" b="1">
                  <a:effectLst/>
                  <a:latin typeface="Times New Roman" panose="02020603050405020304" pitchFamily="18" charset="0"/>
                  <a:ea typeface="Calibri" panose="020F0502020204030204" pitchFamily="34" charset="0"/>
                </a:rPr>
                <a:t>Configure Cloaking Wall</a:t>
              </a:r>
              <a:endParaRPr lang="en-IN" sz="1200">
                <a:effectLst/>
                <a:latin typeface="Times New Roman" panose="02020603050405020304" pitchFamily="18" charset="0"/>
                <a:ea typeface="Times New Roman" panose="02020603050405020304" pitchFamily="18" charset="0"/>
              </a:endParaRPr>
            </a:p>
          </p:txBody>
        </p:sp>
        <p:sp>
          <p:nvSpPr>
            <p:cNvPr id="31" name="Rectangle 30"/>
            <p:cNvSpPr>
              <a:spLocks noChangeArrowheads="1"/>
            </p:cNvSpPr>
            <p:nvPr/>
          </p:nvSpPr>
          <p:spPr bwMode="auto">
            <a:xfrm>
              <a:off x="1666524" y="1220470"/>
              <a:ext cx="1483995" cy="234315"/>
            </a:xfrm>
            <a:prstGeom prst="rect">
              <a:avLst/>
            </a:prstGeom>
            <a:solidFill>
              <a:srgbClr val="92D050"/>
            </a:solidFill>
            <a:ln w="25400">
              <a:solidFill>
                <a:srgbClr val="FFFFFF"/>
              </a:solidFill>
              <a:miter lim="800000"/>
              <a:headEnd/>
              <a:tailEnd/>
            </a:ln>
            <a:effectLst>
              <a:outerShdw dist="38100" dir="2700000" algn="tl" rotWithShape="0">
                <a:srgbClr val="000000">
                  <a:alpha val="39999"/>
                </a:srgbClr>
              </a:outerShdw>
            </a:effectLst>
          </p:spPr>
          <p:txBody>
            <a:bodyPr rot="0" vert="horz" wrap="square" lIns="91440" tIns="45720" rIns="91440" bIns="45720" anchor="ctr" anchorCtr="0" upright="1">
              <a:noAutofit/>
            </a:bodyPr>
            <a:lstStyle/>
            <a:p>
              <a:pPr algn="ctr">
                <a:lnSpc>
                  <a:spcPct val="106000"/>
                </a:lnSpc>
                <a:spcAft>
                  <a:spcPts val="800"/>
                </a:spcAft>
              </a:pPr>
              <a:r>
                <a:rPr lang="en-IN" sz="1000" b="1">
                  <a:effectLst/>
                  <a:latin typeface="Times New Roman" panose="02020603050405020304" pitchFamily="18" charset="0"/>
                  <a:ea typeface="Calibri" panose="020F0502020204030204" pitchFamily="34" charset="0"/>
                </a:rPr>
                <a:t>Add and Manage User</a:t>
              </a:r>
              <a:endParaRPr lang="en-IN" sz="1200">
                <a:effectLst/>
                <a:latin typeface="Times New Roman" panose="02020603050405020304" pitchFamily="18" charset="0"/>
                <a:ea typeface="Times New Roman" panose="02020603050405020304" pitchFamily="18" charset="0"/>
              </a:endParaRPr>
            </a:p>
          </p:txBody>
        </p:sp>
        <p:sp>
          <p:nvSpPr>
            <p:cNvPr id="32" name="Rectangle 31"/>
            <p:cNvSpPr>
              <a:spLocks noChangeArrowheads="1"/>
            </p:cNvSpPr>
            <p:nvPr/>
          </p:nvSpPr>
          <p:spPr bwMode="auto">
            <a:xfrm>
              <a:off x="1670334" y="883285"/>
              <a:ext cx="1483995" cy="281940"/>
            </a:xfrm>
            <a:prstGeom prst="rect">
              <a:avLst/>
            </a:prstGeom>
            <a:solidFill>
              <a:srgbClr val="92D050"/>
            </a:solidFill>
            <a:ln w="25400">
              <a:solidFill>
                <a:srgbClr val="FFFFFF"/>
              </a:solidFill>
              <a:miter lim="800000"/>
              <a:headEnd/>
              <a:tailEnd/>
            </a:ln>
            <a:effectLst>
              <a:outerShdw dist="38100" dir="2700000" algn="tl" rotWithShape="0">
                <a:srgbClr val="000000">
                  <a:alpha val="39999"/>
                </a:srgbClr>
              </a:outerShdw>
            </a:effectLst>
          </p:spPr>
          <p:txBody>
            <a:bodyPr rot="0" vert="horz" wrap="square" lIns="91440" tIns="45720" rIns="91440" bIns="45720" anchor="ctr" anchorCtr="0" upright="1">
              <a:noAutofit/>
            </a:bodyPr>
            <a:lstStyle/>
            <a:p>
              <a:pPr algn="ctr">
                <a:lnSpc>
                  <a:spcPct val="106000"/>
                </a:lnSpc>
                <a:spcAft>
                  <a:spcPts val="800"/>
                </a:spcAft>
              </a:pPr>
              <a:r>
                <a:rPr lang="en-IN" sz="1000" b="1">
                  <a:effectLst/>
                  <a:latin typeface="Times New Roman" panose="02020603050405020304" pitchFamily="18" charset="0"/>
                  <a:ea typeface="Calibri" panose="020F0502020204030204" pitchFamily="34" charset="0"/>
                </a:rPr>
                <a:t>Upload Data</a:t>
              </a:r>
              <a:endParaRPr lang="en-IN" sz="1200">
                <a:effectLst/>
                <a:latin typeface="Times New Roman" panose="02020603050405020304" pitchFamily="18" charset="0"/>
                <a:ea typeface="Times New Roman" panose="02020603050405020304" pitchFamily="18" charset="0"/>
              </a:endParaRPr>
            </a:p>
          </p:txBody>
        </p:sp>
        <p:sp>
          <p:nvSpPr>
            <p:cNvPr id="33" name="Rectangle 32"/>
            <p:cNvSpPr>
              <a:spLocks noChangeArrowheads="1"/>
            </p:cNvSpPr>
            <p:nvPr/>
          </p:nvSpPr>
          <p:spPr bwMode="auto">
            <a:xfrm>
              <a:off x="1672239" y="546735"/>
              <a:ext cx="1483995" cy="272415"/>
            </a:xfrm>
            <a:prstGeom prst="rect">
              <a:avLst/>
            </a:prstGeom>
            <a:solidFill>
              <a:srgbClr val="92D050"/>
            </a:solidFill>
            <a:ln w="25400">
              <a:solidFill>
                <a:srgbClr val="FFFFFF"/>
              </a:solidFill>
              <a:miter lim="800000"/>
              <a:headEnd/>
              <a:tailEnd/>
            </a:ln>
            <a:effectLst>
              <a:outerShdw dist="38100" dir="2700000" algn="tl" rotWithShape="0">
                <a:srgbClr val="000000">
                  <a:alpha val="39999"/>
                </a:srgbClr>
              </a:outerShdw>
            </a:effectLst>
          </p:spPr>
          <p:txBody>
            <a:bodyPr rot="0" vert="horz" wrap="square" lIns="91440" tIns="45720" rIns="91440" bIns="45720" anchor="ctr" anchorCtr="0" upright="1">
              <a:noAutofit/>
            </a:bodyPr>
            <a:lstStyle/>
            <a:p>
              <a:pPr algn="ctr">
                <a:lnSpc>
                  <a:spcPct val="106000"/>
                </a:lnSpc>
                <a:spcAft>
                  <a:spcPts val="800"/>
                </a:spcAft>
              </a:pPr>
              <a:r>
                <a:rPr lang="en-IN" sz="1000" b="1">
                  <a:effectLst/>
                  <a:latin typeface="Times New Roman" panose="02020603050405020304" pitchFamily="18" charset="0"/>
                  <a:ea typeface="Calibri" panose="020F0502020204030204" pitchFamily="34" charset="0"/>
                </a:rPr>
                <a:t>Login</a:t>
              </a:r>
              <a:endParaRPr lang="en-IN" sz="1200">
                <a:effectLst/>
                <a:latin typeface="Times New Roman" panose="02020603050405020304" pitchFamily="18" charset="0"/>
                <a:ea typeface="Times New Roman" panose="02020603050405020304" pitchFamily="18" charset="0"/>
              </a:endParaRPr>
            </a:p>
          </p:txBody>
        </p:sp>
        <p:sp>
          <p:nvSpPr>
            <p:cNvPr id="34" name="Rectangle 33"/>
            <p:cNvSpPr>
              <a:spLocks noChangeArrowheads="1"/>
            </p:cNvSpPr>
            <p:nvPr/>
          </p:nvSpPr>
          <p:spPr bwMode="auto">
            <a:xfrm>
              <a:off x="1666524" y="1806575"/>
              <a:ext cx="1483995" cy="254000"/>
            </a:xfrm>
            <a:prstGeom prst="rect">
              <a:avLst/>
            </a:prstGeom>
            <a:solidFill>
              <a:srgbClr val="92D050"/>
            </a:solidFill>
            <a:ln w="25400">
              <a:solidFill>
                <a:srgbClr val="FFFFFF"/>
              </a:solidFill>
              <a:miter lim="800000"/>
              <a:headEnd/>
              <a:tailEnd/>
            </a:ln>
            <a:effectLst>
              <a:outerShdw dist="38100" dir="2700000" algn="tl" rotWithShape="0">
                <a:srgbClr val="000000">
                  <a:alpha val="39999"/>
                </a:srgbClr>
              </a:outerShdw>
            </a:effectLst>
          </p:spPr>
          <p:txBody>
            <a:bodyPr rot="0" vert="horz" wrap="square" lIns="91440" tIns="45720" rIns="91440" bIns="45720" anchor="ctr" anchorCtr="0" upright="1">
              <a:noAutofit/>
            </a:bodyPr>
            <a:lstStyle/>
            <a:p>
              <a:pPr algn="ctr">
                <a:lnSpc>
                  <a:spcPct val="105000"/>
                </a:lnSpc>
                <a:spcAft>
                  <a:spcPts val="800"/>
                </a:spcAft>
              </a:pPr>
              <a:r>
                <a:rPr lang="en-IN" sz="1000" b="1">
                  <a:effectLst/>
                  <a:latin typeface="Times New Roman" panose="02020603050405020304" pitchFamily="18" charset="0"/>
                  <a:ea typeface="Calibri" panose="020F0502020204030204" pitchFamily="34" charset="0"/>
                </a:rPr>
                <a:t>Access Monitoring</a:t>
              </a:r>
              <a:endParaRPr lang="en-IN" sz="1200">
                <a:effectLst/>
                <a:latin typeface="Times New Roman" panose="02020603050405020304" pitchFamily="18" charset="0"/>
                <a:ea typeface="Times New Roman" panose="02020603050405020304" pitchFamily="18" charset="0"/>
              </a:endParaRPr>
            </a:p>
          </p:txBody>
        </p:sp>
        <p:sp>
          <p:nvSpPr>
            <p:cNvPr id="35" name="Text Box 21"/>
            <p:cNvSpPr txBox="1">
              <a:spLocks noChangeArrowheads="1"/>
            </p:cNvSpPr>
            <p:nvPr/>
          </p:nvSpPr>
          <p:spPr bwMode="auto">
            <a:xfrm>
              <a:off x="481616" y="1442237"/>
              <a:ext cx="909034"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06000"/>
                </a:lnSpc>
                <a:spcAft>
                  <a:spcPts val="800"/>
                </a:spcAft>
              </a:pPr>
              <a:r>
                <a:rPr lang="en-IN" sz="1000">
                  <a:effectLst/>
                  <a:latin typeface="Times New Roman" panose="02020603050405020304" pitchFamily="18" charset="0"/>
                  <a:ea typeface="Calibri" panose="020F0502020204030204" pitchFamily="34" charset="0"/>
                </a:rPr>
                <a:t>Data Owner</a:t>
              </a:r>
              <a:endParaRPr lang="en-IN" sz="1200">
                <a:effectLst/>
                <a:latin typeface="Times New Roman" panose="02020603050405020304" pitchFamily="18" charset="0"/>
                <a:ea typeface="Times New Roman" panose="02020603050405020304" pitchFamily="18" charset="0"/>
              </a:endParaRPr>
            </a:p>
          </p:txBody>
        </p:sp>
        <p:sp>
          <p:nvSpPr>
            <p:cNvPr id="36" name="Text Box 21"/>
            <p:cNvSpPr txBox="1">
              <a:spLocks noChangeArrowheads="1"/>
            </p:cNvSpPr>
            <p:nvPr/>
          </p:nvSpPr>
          <p:spPr bwMode="auto">
            <a:xfrm>
              <a:off x="1894500" y="5467189"/>
              <a:ext cx="90868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05000"/>
                </a:lnSpc>
                <a:spcAft>
                  <a:spcPts val="800"/>
                </a:spcAft>
              </a:pPr>
              <a:r>
                <a:rPr lang="en-IN" sz="1000">
                  <a:effectLst/>
                  <a:latin typeface="Times New Roman" panose="02020603050405020304" pitchFamily="18" charset="0"/>
                  <a:ea typeface="Calibri" panose="020F0502020204030204" pitchFamily="34" charset="0"/>
                </a:rPr>
                <a:t>Data User</a:t>
              </a:r>
              <a:endParaRPr lang="en-IN" sz="1200">
                <a:effectLst/>
                <a:latin typeface="Times New Roman" panose="02020603050405020304" pitchFamily="18" charset="0"/>
                <a:ea typeface="Times New Roman" panose="02020603050405020304" pitchFamily="18" charset="0"/>
              </a:endParaRPr>
            </a:p>
          </p:txBody>
        </p:sp>
        <p:sp>
          <p:nvSpPr>
            <p:cNvPr id="37" name="Text Box 21"/>
            <p:cNvSpPr txBox="1">
              <a:spLocks noChangeArrowheads="1"/>
            </p:cNvSpPr>
            <p:nvPr/>
          </p:nvSpPr>
          <p:spPr bwMode="auto">
            <a:xfrm>
              <a:off x="4324351" y="6455483"/>
              <a:ext cx="1007109"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05000"/>
                </a:lnSpc>
                <a:spcAft>
                  <a:spcPts val="800"/>
                </a:spcAft>
              </a:pPr>
              <a:r>
                <a:rPr lang="en-IN" sz="1000">
                  <a:effectLst/>
                  <a:latin typeface="Times New Roman" panose="02020603050405020304" pitchFamily="18" charset="0"/>
                  <a:ea typeface="Calibri" panose="020F0502020204030204" pitchFamily="34" charset="0"/>
                </a:rPr>
                <a:t>Malicious User</a:t>
              </a:r>
              <a:endParaRPr lang="en-IN"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238414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3" y="0"/>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Modules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4" y="743239"/>
            <a:ext cx="11513127" cy="5167746"/>
          </a:xfrm>
        </p:spPr>
        <p:txBody>
          <a:bodyPr>
            <a:normAutofit/>
          </a:bodyPr>
          <a:lstStyle/>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Cloud </a:t>
            </a:r>
            <a:r>
              <a:rPr lang="en-US" dirty="0">
                <a:latin typeface="Times New Roman" panose="02020603050405020304" pitchFamily="18" charset="0"/>
                <a:cs typeface="Times New Roman" panose="02020603050405020304" pitchFamily="18" charset="0"/>
              </a:rPr>
              <a:t>Service Provider Web </a:t>
            </a:r>
            <a:r>
              <a:rPr lang="en-US" dirty="0" smtClean="0">
                <a:latin typeface="Times New Roman" panose="02020603050405020304" pitchFamily="18" charset="0"/>
                <a:cs typeface="Times New Roman" panose="02020603050405020304" pitchFamily="18" charset="0"/>
              </a:rPr>
              <a:t>App</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End User </a:t>
            </a:r>
            <a:r>
              <a:rPr lang="en-US" dirty="0" smtClean="0">
                <a:latin typeface="Times New Roman" panose="02020603050405020304" pitchFamily="18" charset="0"/>
                <a:cs typeface="Times New Roman" panose="02020603050405020304" pitchFamily="18" charset="0"/>
              </a:rPr>
              <a:t>Interface</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Cloaking </a:t>
            </a:r>
            <a:r>
              <a:rPr lang="en-US" dirty="0">
                <a:latin typeface="Times New Roman" panose="02020603050405020304" pitchFamily="18" charset="0"/>
                <a:cs typeface="Times New Roman" panose="02020603050405020304" pitchFamily="18" charset="0"/>
              </a:rPr>
              <a:t>Wall </a:t>
            </a:r>
            <a:r>
              <a:rPr lang="en-US" dirty="0" smtClean="0">
                <a:latin typeface="Times New Roman" panose="02020603050405020304" pitchFamily="18" charset="0"/>
                <a:cs typeface="Times New Roman" panose="02020603050405020304" pitchFamily="18" charset="0"/>
              </a:rPr>
              <a:t>Model</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Access </a:t>
            </a:r>
            <a:r>
              <a:rPr lang="en-US" dirty="0">
                <a:latin typeface="Times New Roman" panose="02020603050405020304" pitchFamily="18" charset="0"/>
                <a:cs typeface="Times New Roman" panose="02020603050405020304" pitchFamily="18" charset="0"/>
              </a:rPr>
              <a:t>Policy </a:t>
            </a:r>
            <a:r>
              <a:rPr lang="en-US" dirty="0" smtClean="0">
                <a:latin typeface="Times New Roman" panose="02020603050405020304" pitchFamily="18" charset="0"/>
                <a:cs typeface="Times New Roman" panose="02020603050405020304" pitchFamily="18" charset="0"/>
              </a:rPr>
              <a:t>Configurator</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Bot </a:t>
            </a:r>
            <a:r>
              <a:rPr lang="en-US" dirty="0">
                <a:latin typeface="Times New Roman" panose="02020603050405020304" pitchFamily="18" charset="0"/>
                <a:cs typeface="Times New Roman" panose="02020603050405020304" pitchFamily="18" charset="0"/>
              </a:rPr>
              <a:t>Identification and Data </a:t>
            </a:r>
            <a:r>
              <a:rPr lang="en-US" dirty="0" smtClean="0">
                <a:latin typeface="Times New Roman" panose="02020603050405020304" pitchFamily="18" charset="0"/>
                <a:cs typeface="Times New Roman" panose="02020603050405020304" pitchFamily="18" charset="0"/>
              </a:rPr>
              <a:t>Distribution</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Disguise </a:t>
            </a:r>
            <a:r>
              <a:rPr lang="en-US" dirty="0">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Generator</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Monitoring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Auditing</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Alerts </a:t>
            </a:r>
            <a:r>
              <a:rPr lang="en-US" dirty="0">
                <a:latin typeface="Times New Roman" panose="02020603050405020304" pitchFamily="18" charset="0"/>
                <a:cs typeface="Times New Roman" panose="02020603050405020304" pitchFamily="18" charset="0"/>
              </a:rPr>
              <a:t>and Notification</a:t>
            </a:r>
          </a:p>
        </p:txBody>
      </p:sp>
    </p:spTree>
    <p:extLst>
      <p:ext uri="{BB962C8B-B14F-4D97-AF65-F5344CB8AC3E}">
        <p14:creationId xmlns:p14="http://schemas.microsoft.com/office/powerpoint/2010/main" val="122040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3" y="0"/>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1. Cloud Service Provider</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4" y="743239"/>
            <a:ext cx="11513127" cy="5167746"/>
          </a:xfrm>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The design and development of a Cloud Consumer Web </a:t>
            </a:r>
            <a:r>
              <a:rPr lang="en-US" dirty="0" smtClean="0">
                <a:latin typeface="Times New Roman" panose="02020603050405020304" pitchFamily="18" charset="0"/>
                <a:cs typeface="Times New Roman" panose="02020603050405020304" pitchFamily="18" charset="0"/>
              </a:rPr>
              <a:t>App using Python, Flask and MySQL and Bootstrap.</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user authentication module serves as the entry point, ensuring secure access through robust registration and authentication processes, including multi-factor authentication for enhanced security.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dashboard module, at the core of the application, seamlessly integrates the Cloaking Wall Model, providing users with an intuitive interface for </a:t>
            </a:r>
            <a:r>
              <a:rPr lang="en-US" dirty="0" smtClean="0">
                <a:latin typeface="Times New Roman" panose="02020603050405020304" pitchFamily="18" charset="0"/>
                <a:cs typeface="Times New Roman" panose="02020603050405020304" pitchFamily="18" charset="0"/>
              </a:rPr>
              <a:t>cloud </a:t>
            </a:r>
            <a:r>
              <a:rPr lang="en-US" dirty="0">
                <a:latin typeface="Times New Roman" panose="02020603050405020304" pitchFamily="18" charset="0"/>
                <a:cs typeface="Times New Roman" panose="02020603050405020304" pitchFamily="18" charset="0"/>
              </a:rPr>
              <a:t>resource management while ensuring global consistency in security measures.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monitoring and alert module is essential for empowering users with real-time insights into the performance of their cloud resources and timely notifications of any irregularities.</a:t>
            </a:r>
          </a:p>
        </p:txBody>
      </p:sp>
    </p:spTree>
    <p:extLst>
      <p:ext uri="{BB962C8B-B14F-4D97-AF65-F5344CB8AC3E}">
        <p14:creationId xmlns:p14="http://schemas.microsoft.com/office/powerpoint/2010/main" val="3900916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3" y="0"/>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2. End User Interface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4" y="743238"/>
            <a:ext cx="11513127" cy="5570475"/>
          </a:xfrm>
        </p:spPr>
        <p:txBody>
          <a:bodyPr>
            <a:normAutofit fontScale="92500"/>
          </a:bodyPr>
          <a:lstStyle/>
          <a:p>
            <a:pPr marL="0" indent="0" algn="just">
              <a:buNone/>
            </a:pPr>
            <a:r>
              <a:rPr lang="en-US" sz="3000" b="1" dirty="0">
                <a:latin typeface="Times New Roman" panose="02020603050405020304" pitchFamily="18" charset="0"/>
                <a:cs typeface="Times New Roman" panose="02020603050405020304" pitchFamily="18" charset="0"/>
              </a:rPr>
              <a:t>2.1. Admin or Data Owner </a:t>
            </a:r>
            <a:r>
              <a:rPr lang="en-US" sz="3000" b="1" dirty="0" smtClean="0">
                <a:latin typeface="Times New Roman" panose="02020603050405020304" pitchFamily="18" charset="0"/>
                <a:cs typeface="Times New Roman" panose="02020603050405020304" pitchFamily="18" charset="0"/>
              </a:rPr>
              <a:t>Interface</a:t>
            </a:r>
            <a:endParaRPr lang="en-US" sz="3000" b="1" dirty="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Login Module</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login module provides a secure authentication process for Admins or Data Owners, ensuring only authorized access to the cloud management interface.</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Add </a:t>
            </a:r>
            <a:r>
              <a:rPr lang="en-US" b="1" dirty="0">
                <a:latin typeface="Times New Roman" panose="02020603050405020304" pitchFamily="18" charset="0"/>
                <a:cs typeface="Times New Roman" panose="02020603050405020304" pitchFamily="18" charset="0"/>
              </a:rPr>
              <a:t>and Manage </a:t>
            </a:r>
            <a:r>
              <a:rPr lang="en-US" b="1" dirty="0" smtClean="0">
                <a:latin typeface="Times New Roman" panose="02020603050405020304" pitchFamily="18" charset="0"/>
                <a:cs typeface="Times New Roman" panose="02020603050405020304" pitchFamily="18" charset="0"/>
              </a:rPr>
              <a:t>Data</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Admins can add, organize, and manage data within the cloud storage. This module allows them to upload, categorize, and control access to various </a:t>
            </a:r>
            <a:r>
              <a:rPr lang="en-US" dirty="0" smtClean="0">
                <a:latin typeface="Times New Roman" panose="02020603050405020304" pitchFamily="18" charset="0"/>
                <a:cs typeface="Times New Roman" panose="02020603050405020304" pitchFamily="18" charset="0"/>
              </a:rPr>
              <a:t>datasets.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Add </a:t>
            </a:r>
            <a:r>
              <a:rPr lang="en-US" b="1" dirty="0">
                <a:latin typeface="Times New Roman" panose="02020603050405020304" pitchFamily="18" charset="0"/>
                <a:cs typeface="Times New Roman" panose="02020603050405020304" pitchFamily="18" charset="0"/>
              </a:rPr>
              <a:t>and Manage </a:t>
            </a:r>
            <a:r>
              <a:rPr lang="en-US" b="1" dirty="0" smtClean="0">
                <a:latin typeface="Times New Roman" panose="02020603050405020304" pitchFamily="18" charset="0"/>
                <a:cs typeface="Times New Roman" panose="02020603050405020304" pitchFamily="18" charset="0"/>
              </a:rPr>
              <a:t>Users</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Admins have the capability to add new users to the system, defining their roles and permissions. This module also allows them to modify or revoke access as needed.</a:t>
            </a:r>
          </a:p>
        </p:txBody>
      </p:sp>
    </p:spTree>
    <p:extLst>
      <p:ext uri="{BB962C8B-B14F-4D97-AF65-F5344CB8AC3E}">
        <p14:creationId xmlns:p14="http://schemas.microsoft.com/office/powerpoint/2010/main" val="4049354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654" y="435429"/>
            <a:ext cx="11513127" cy="6008913"/>
          </a:xfrm>
        </p:spPr>
        <p:txBody>
          <a:bodyPr>
            <a:normAutofit fontScale="92500" lnSpcReduction="10000"/>
          </a:bodyPr>
          <a:lstStyle/>
          <a:p>
            <a:pPr marL="0" indent="0" algn="just">
              <a:buNone/>
            </a:pPr>
            <a:r>
              <a:rPr lang="en-US" sz="3000" b="1" dirty="0" smtClean="0">
                <a:latin typeface="Times New Roman" panose="02020603050405020304" pitchFamily="18" charset="0"/>
                <a:cs typeface="Times New Roman" panose="02020603050405020304" pitchFamily="18" charset="0"/>
              </a:rPr>
              <a:t>Provide </a:t>
            </a:r>
            <a:r>
              <a:rPr lang="en-US" sz="3000" b="1" dirty="0">
                <a:latin typeface="Times New Roman" panose="02020603050405020304" pitchFamily="18" charset="0"/>
                <a:cs typeface="Times New Roman" panose="02020603050405020304" pitchFamily="18" charset="0"/>
              </a:rPr>
              <a:t>Login Credentials to Users:</a:t>
            </a:r>
          </a:p>
          <a:p>
            <a:pPr marL="0" indent="0" algn="just">
              <a:buNone/>
            </a:pPr>
            <a:r>
              <a:rPr lang="en-US" sz="3000" dirty="0">
                <a:latin typeface="Times New Roman" panose="02020603050405020304" pitchFamily="18" charset="0"/>
                <a:cs typeface="Times New Roman" panose="02020603050405020304" pitchFamily="18" charset="0"/>
              </a:rPr>
              <a:t>Admins can generate and distribute login credentials for users added to the system. This ensures a secure onboarding process for new users.</a:t>
            </a:r>
          </a:p>
          <a:p>
            <a:pPr marL="0" indent="0" algn="just">
              <a:buNone/>
            </a:pPr>
            <a:endParaRPr lang="en-US" sz="3000" b="1" dirty="0">
              <a:latin typeface="Times New Roman" panose="02020603050405020304" pitchFamily="18" charset="0"/>
              <a:cs typeface="Times New Roman" panose="02020603050405020304" pitchFamily="18" charset="0"/>
            </a:endParaRPr>
          </a:p>
          <a:p>
            <a:pPr marL="0" indent="0" algn="just">
              <a:buNone/>
            </a:pPr>
            <a:r>
              <a:rPr lang="en-US" sz="3000" b="1" dirty="0" smtClean="0">
                <a:latin typeface="Times New Roman" panose="02020603050405020304" pitchFamily="18" charset="0"/>
                <a:cs typeface="Times New Roman" panose="02020603050405020304" pitchFamily="18" charset="0"/>
              </a:rPr>
              <a:t>Set </a:t>
            </a:r>
            <a:r>
              <a:rPr lang="en-US" sz="3000" b="1" dirty="0">
                <a:latin typeface="Times New Roman" panose="02020603050405020304" pitchFamily="18" charset="0"/>
                <a:cs typeface="Times New Roman" panose="02020603050405020304" pitchFamily="18" charset="0"/>
              </a:rPr>
              <a:t>Access Policy using Cloaking Wall Model:</a:t>
            </a:r>
          </a:p>
          <a:p>
            <a:pPr marL="0" indent="0" algn="just">
              <a:buNone/>
            </a:pPr>
            <a:r>
              <a:rPr lang="en-US" sz="3000" dirty="0">
                <a:latin typeface="Times New Roman" panose="02020603050405020304" pitchFamily="18" charset="0"/>
                <a:cs typeface="Times New Roman" panose="02020603050405020304" pitchFamily="18" charset="0"/>
              </a:rPr>
              <a:t>Leveraging the Cloaking Wall Model, this module enables Admins to set access policies. Admins can define Long-Term Cloaking, Multi-Region based Cloaking, Time-based Cloaking, and Geolocation-based Cloaking to enhance data security.</a:t>
            </a:r>
          </a:p>
          <a:p>
            <a:pPr marL="0" indent="0" algn="just">
              <a:buNone/>
            </a:pPr>
            <a:endParaRPr lang="en-US" sz="3000" b="1" dirty="0">
              <a:latin typeface="Times New Roman" panose="02020603050405020304" pitchFamily="18" charset="0"/>
              <a:cs typeface="Times New Roman" panose="02020603050405020304" pitchFamily="18" charset="0"/>
            </a:endParaRPr>
          </a:p>
          <a:p>
            <a:pPr marL="0" indent="0" algn="just">
              <a:buNone/>
            </a:pPr>
            <a:r>
              <a:rPr lang="en-US" sz="3000" b="1" dirty="0" smtClean="0">
                <a:latin typeface="Times New Roman" panose="02020603050405020304" pitchFamily="18" charset="0"/>
                <a:cs typeface="Times New Roman" panose="02020603050405020304" pitchFamily="18" charset="0"/>
              </a:rPr>
              <a:t>Monitoring </a:t>
            </a:r>
            <a:r>
              <a:rPr lang="en-US" sz="3000" b="1" dirty="0">
                <a:latin typeface="Times New Roman" panose="02020603050405020304" pitchFamily="18" charset="0"/>
                <a:cs typeface="Times New Roman" panose="02020603050405020304" pitchFamily="18" charset="0"/>
              </a:rPr>
              <a:t>Data Access:</a:t>
            </a:r>
          </a:p>
          <a:p>
            <a:pPr marL="0" indent="0" algn="just">
              <a:buNone/>
            </a:pPr>
            <a:r>
              <a:rPr lang="en-US" sz="3000" dirty="0">
                <a:latin typeface="Times New Roman" panose="02020603050405020304" pitchFamily="18" charset="0"/>
                <a:cs typeface="Times New Roman" panose="02020603050405020304" pitchFamily="18" charset="0"/>
              </a:rPr>
              <a:t>Admins can monitor and audit data access patterns using this module. It provides insights into who accessed specific data, when, and from which location, contributing to overall security and compliance.</a:t>
            </a:r>
          </a:p>
        </p:txBody>
      </p:sp>
    </p:spTree>
    <p:extLst>
      <p:ext uri="{BB962C8B-B14F-4D97-AF65-F5344CB8AC3E}">
        <p14:creationId xmlns:p14="http://schemas.microsoft.com/office/powerpoint/2010/main" val="3995541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654" y="435429"/>
            <a:ext cx="11513127" cy="6008913"/>
          </a:xfrm>
        </p:spPr>
        <p:txBody>
          <a:bodyPr>
            <a:normAutofit fontScale="92500"/>
          </a:bodyPr>
          <a:lstStyle/>
          <a:p>
            <a:pPr marL="0" indent="0" algn="just">
              <a:buNone/>
            </a:pPr>
            <a:r>
              <a:rPr lang="en-US" sz="3000" b="1" dirty="0">
                <a:latin typeface="Times New Roman" panose="02020603050405020304" pitchFamily="18" charset="0"/>
                <a:cs typeface="Times New Roman" panose="02020603050405020304" pitchFamily="18" charset="0"/>
              </a:rPr>
              <a:t>2.2. Data User </a:t>
            </a:r>
            <a:r>
              <a:rPr lang="en-US" sz="3000" b="1" dirty="0" smtClean="0">
                <a:latin typeface="Times New Roman" panose="02020603050405020304" pitchFamily="18" charset="0"/>
                <a:cs typeface="Times New Roman" panose="02020603050405020304" pitchFamily="18" charset="0"/>
              </a:rPr>
              <a:t>Interface</a:t>
            </a:r>
            <a:endParaRPr lang="en-US" sz="3000" b="1" dirty="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Login Module</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Similar to the Admin interface, the login module provides secure authentication for Data Users, ensuring that only authorized individuals can access the cloud resources.</a:t>
            </a:r>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Access Data</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Data Users can use this module to access the data allocated to them. The interface provides a user-friendly environment for retrieving, modifying, or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data based on their permissions.</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Monitoring </a:t>
            </a:r>
            <a:r>
              <a:rPr lang="en-US" b="1" dirty="0">
                <a:latin typeface="Times New Roman" panose="02020603050405020304" pitchFamily="18" charset="0"/>
                <a:cs typeface="Times New Roman" panose="02020603050405020304" pitchFamily="18" charset="0"/>
              </a:rPr>
              <a:t>Data </a:t>
            </a:r>
            <a:r>
              <a:rPr lang="en-US" b="1" dirty="0" smtClean="0">
                <a:latin typeface="Times New Roman" panose="02020603050405020304" pitchFamily="18" charset="0"/>
                <a:cs typeface="Times New Roman" panose="02020603050405020304" pitchFamily="18" charset="0"/>
              </a:rPr>
              <a:t>Access</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Data Users have limited access to monitoring tools to track their own data access. This module allows them to review their activity and ensures transparency in usage.</a:t>
            </a:r>
          </a:p>
        </p:txBody>
      </p:sp>
    </p:spTree>
    <p:extLst>
      <p:ext uri="{BB962C8B-B14F-4D97-AF65-F5344CB8AC3E}">
        <p14:creationId xmlns:p14="http://schemas.microsoft.com/office/powerpoint/2010/main" val="2658875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3" y="0"/>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3. Cloaking Wall Modules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4" y="743238"/>
            <a:ext cx="11513127" cy="557047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Cloaking Wall Model is a </a:t>
            </a:r>
            <a:r>
              <a:rPr lang="en-US" sz="2400" dirty="0" smtClean="0">
                <a:latin typeface="Times New Roman" panose="02020603050405020304" pitchFamily="18" charset="0"/>
                <a:cs typeface="Times New Roman" panose="02020603050405020304" pitchFamily="18" charset="0"/>
              </a:rPr>
              <a:t>security </a:t>
            </a:r>
            <a:r>
              <a:rPr lang="en-US" sz="2400" dirty="0">
                <a:latin typeface="Times New Roman" panose="02020603050405020304" pitchFamily="18" charset="0"/>
                <a:cs typeface="Times New Roman" panose="02020603050405020304" pitchFamily="18" charset="0"/>
              </a:rPr>
              <a:t>framework integrated into the Cloud Consumer Web App, offering advanced </a:t>
            </a: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protection and access control.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3.1. Long-Term Cloaking </a:t>
            </a: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Long-Term Cloaking module ensures persistent confidentiality of data access patterns over extended durations. Admins can set policies to conceal and protect access trends, preventing unauthorized inference from historical usage data</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3.2. Multi-Region Based Cloaking </a:t>
            </a: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module facilitates a unified security approach across diverse geographical regions. Admins can define access controls that transcend geographic boundaries, ensuring consistent security measures globally and addressing challenges related to multi-region data access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29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124691"/>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Problem Statement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1149927"/>
            <a:ext cx="11513127" cy="5167746"/>
          </a:xfrm>
        </p:spPr>
        <p:txBody>
          <a:bodyPr>
            <a:normAutofit/>
          </a:bodyPr>
          <a:lstStyle/>
          <a:p>
            <a:pPr algn="just"/>
            <a:r>
              <a:rPr lang="en-US" dirty="0">
                <a:latin typeface="Times New Roman" panose="02020603050405020304" pitchFamily="18" charset="0"/>
                <a:cs typeface="Times New Roman" panose="02020603050405020304" pitchFamily="18" charset="0"/>
              </a:rPr>
              <a:t>Ensuring data privacy, integrity, and compliance with industry regulations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Limited scalability and flexibility for accommodating growing storage needs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Prone to misconfigurations, leading to security risks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Time-consuming data transfer impacting system performance</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Inadequate monitoring leading to suboptimal performance.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376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654" y="743238"/>
            <a:ext cx="11513127" cy="5570475"/>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3.3. Time-Based Cloaking </a:t>
            </a: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Time-Based </a:t>
            </a:r>
            <a:r>
              <a:rPr lang="en-US" sz="2400" dirty="0">
                <a:latin typeface="Times New Roman" panose="02020603050405020304" pitchFamily="18" charset="0"/>
                <a:cs typeface="Times New Roman" panose="02020603050405020304" pitchFamily="18" charset="0"/>
              </a:rPr>
              <a:t>Cloaking empowers Admins to set temporal restrictions on data access. This module enhances security by allowing the definition of specific time windows during which data can be accessed, adding an extra layer of control over temporal access patterns</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3.4. Geolocation-Based Cloaking </a:t>
            </a: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Geolocation-Based Cloaking module tailor’s data protection based on user location. Admins can define security policies that vary depending on the physical location of Data Users, adding a location-sensitive layer to access controls.</a:t>
            </a:r>
          </a:p>
        </p:txBody>
      </p:sp>
    </p:spTree>
    <p:extLst>
      <p:ext uri="{BB962C8B-B14F-4D97-AF65-F5344CB8AC3E}">
        <p14:creationId xmlns:p14="http://schemas.microsoft.com/office/powerpoint/2010/main" val="1157849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3" y="0"/>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4. </a:t>
            </a:r>
            <a:r>
              <a:rPr lang="en-US" sz="4000" b="1" dirty="0">
                <a:latin typeface="Times New Roman" panose="02020603050405020304" pitchFamily="18" charset="0"/>
                <a:cs typeface="Times New Roman" panose="02020603050405020304" pitchFamily="18" charset="0"/>
              </a:rPr>
              <a:t>Access Policy Configurator</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4" y="743238"/>
            <a:ext cx="11513127" cy="557047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Access Policy Configuration module is </a:t>
            </a: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define and customize access policies for the Cloud Consumer Web App.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module plays a crucial role in tailoring the security measures based on Long-Term Cloaking, Multi-Region based Cloaking, Time-Based Cloaking, and Geolocation-Based Cloaking principles.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module provides a centralized dashboard for administrators to configure comprehensive access policies.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They </a:t>
            </a:r>
            <a:r>
              <a:rPr lang="en-US" sz="2400" dirty="0">
                <a:latin typeface="Times New Roman" panose="02020603050405020304" pitchFamily="18" charset="0"/>
                <a:cs typeface="Times New Roman" panose="02020603050405020304" pitchFamily="18" charset="0"/>
              </a:rPr>
              <a:t>can set parameters, thresholds, and exceptions to align with the security requirements of the organization. </a:t>
            </a:r>
          </a:p>
        </p:txBody>
      </p:sp>
    </p:spTree>
    <p:extLst>
      <p:ext uri="{BB962C8B-B14F-4D97-AF65-F5344CB8AC3E}">
        <p14:creationId xmlns:p14="http://schemas.microsoft.com/office/powerpoint/2010/main" val="2555495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3" y="0"/>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5</a:t>
            </a:r>
            <a:r>
              <a:rPr lang="en-US" sz="4000" b="1" dirty="0">
                <a:latin typeface="Times New Roman" panose="02020603050405020304" pitchFamily="18" charset="0"/>
                <a:cs typeface="Times New Roman" panose="02020603050405020304" pitchFamily="18" charset="0"/>
              </a:rPr>
              <a:t>. Bot Identification and Data Distribution</a:t>
            </a:r>
          </a:p>
        </p:txBody>
      </p:sp>
      <p:sp>
        <p:nvSpPr>
          <p:cNvPr id="3" name="Content Placeholder 2"/>
          <p:cNvSpPr>
            <a:spLocks noGrp="1"/>
          </p:cNvSpPr>
          <p:nvPr>
            <p:ph idx="1"/>
          </p:nvPr>
        </p:nvSpPr>
        <p:spPr>
          <a:xfrm>
            <a:off x="318654" y="743238"/>
            <a:ext cx="11513127" cy="5570475"/>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Bot Identification Mechanism within the Cloaking Wall Model ensures that automated bots attempting to access the data in violation of access policies are promptly identified.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module ensures that benign content is delivered to authentic users, while malicious content is selectively distributed to identified </a:t>
            </a:r>
            <a:r>
              <a:rPr lang="en-US" sz="2400" dirty="0" smtClean="0">
                <a:latin typeface="Times New Roman" panose="02020603050405020304" pitchFamily="18" charset="0"/>
                <a:cs typeface="Times New Roman" panose="02020603050405020304" pitchFamily="18" charset="0"/>
              </a:rPr>
              <a:t>bots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Policy </a:t>
            </a:r>
            <a:r>
              <a:rPr lang="en-US" sz="2400" b="1" dirty="0">
                <a:latin typeface="Times New Roman" panose="02020603050405020304" pitchFamily="18" charset="0"/>
                <a:cs typeface="Times New Roman" panose="02020603050405020304" pitchFamily="18" charset="0"/>
              </a:rPr>
              <a:t>Adherence </a:t>
            </a:r>
            <a:r>
              <a:rPr lang="en-US" sz="2400" b="1" dirty="0" smtClean="0">
                <a:latin typeface="Times New Roman" panose="02020603050405020304" pitchFamily="18" charset="0"/>
                <a:cs typeface="Times New Roman" panose="02020603050405020304" pitchFamily="18" charset="0"/>
              </a:rPr>
              <a:t>Assessment</a:t>
            </a: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Each user, including potential bots, is assessed against the defined access policies. Legitimate Data Users are expected to follow the specified Long-Term Cloaking, Multi-Region based Cloaking, Time-Based Cloaking, and Geolocation-Based Cloaking rules. Any entity not adhering to these policies is flagged for further scrutiny.</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90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3" y="0"/>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6</a:t>
            </a:r>
            <a:r>
              <a:rPr lang="en-US" sz="4000" b="1" dirty="0">
                <a:latin typeface="Times New Roman" panose="02020603050405020304" pitchFamily="18" charset="0"/>
                <a:cs typeface="Times New Roman" panose="02020603050405020304" pitchFamily="18" charset="0"/>
              </a:rPr>
              <a:t>. Disguise Data </a:t>
            </a:r>
            <a:r>
              <a:rPr lang="en-US" sz="4000" b="1" dirty="0" smtClean="0">
                <a:latin typeface="Times New Roman" panose="02020603050405020304" pitchFamily="18" charset="0"/>
                <a:cs typeface="Times New Roman" panose="02020603050405020304" pitchFamily="18" charset="0"/>
              </a:rPr>
              <a:t>Generator</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4" y="743238"/>
            <a:ext cx="11513127" cy="5570475"/>
          </a:xfrm>
        </p:spPr>
        <p:txBody>
          <a:bodyPr>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Disguise </a:t>
            </a:r>
            <a:r>
              <a:rPr lang="en-US" sz="2400" dirty="0">
                <a:latin typeface="Times New Roman" panose="02020603050405020304" pitchFamily="18" charset="0"/>
                <a:cs typeface="Times New Roman" panose="02020603050405020304" pitchFamily="18" charset="0"/>
              </a:rPr>
              <a:t>Data Generator Module, tailored for the Injection of Non-Compliant Data specifically targeted at users violating the access policy set by the </a:t>
            </a:r>
            <a:r>
              <a:rPr lang="en-US" sz="2400" dirty="0" smtClean="0">
                <a:latin typeface="Times New Roman" panose="02020603050405020304" pitchFamily="18" charset="0"/>
                <a:cs typeface="Times New Roman" panose="02020603050405020304" pitchFamily="18" charset="0"/>
              </a:rPr>
              <a:t>admin.</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Chaffing and Camouflage Process</a:t>
            </a:r>
          </a:p>
          <a:p>
            <a:pPr marL="0" indent="0" algn="just">
              <a:buNone/>
            </a:pPr>
            <a:r>
              <a:rPr lang="en-US" sz="2400" dirty="0">
                <a:latin typeface="Times New Roman" panose="02020603050405020304" pitchFamily="18" charset="0"/>
                <a:cs typeface="Times New Roman" panose="02020603050405020304" pitchFamily="18" charset="0"/>
              </a:rPr>
              <a:t>Chaffing, which adds decoy or chaff data, and Camouflage, which further disguises non-compliant data through additional obfuscation techniques.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ChaCha20 Encryption</a:t>
            </a:r>
          </a:p>
          <a:p>
            <a:pPr marL="0" indent="0" algn="just">
              <a:buNone/>
            </a:pPr>
            <a:r>
              <a:rPr lang="en-US" sz="2400" dirty="0">
                <a:latin typeface="Times New Roman" panose="02020603050405020304" pitchFamily="18" charset="0"/>
                <a:cs typeface="Times New Roman" panose="02020603050405020304" pitchFamily="18" charset="0"/>
              </a:rPr>
              <a:t>Genuine, chaff, and camouflaged data undergo encryption using the ChaCha20 algorithm.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Winnowing Process</a:t>
            </a:r>
          </a:p>
          <a:p>
            <a:pPr marL="0" indent="0" algn="just">
              <a:buNone/>
            </a:pPr>
            <a:r>
              <a:rPr lang="en-US" sz="2400" dirty="0">
                <a:latin typeface="Times New Roman" panose="02020603050405020304" pitchFamily="18" charset="0"/>
                <a:cs typeface="Times New Roman" panose="02020603050405020304" pitchFamily="18" charset="0"/>
              </a:rPr>
              <a:t>At the recipient's end, the winnowing process disentangles the genuine data from the chaff and camouflage layers. The ChaCha20 decryption algorithm, combined with the appropriate key, unveils the original, non-compliant data.</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528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3" y="0"/>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7. </a:t>
            </a:r>
            <a:r>
              <a:rPr lang="en-US" sz="4000" b="1" dirty="0">
                <a:latin typeface="Times New Roman" panose="02020603050405020304" pitchFamily="18" charset="0"/>
                <a:cs typeface="Times New Roman" panose="02020603050405020304" pitchFamily="18" charset="0"/>
              </a:rPr>
              <a:t>Monitoring and Auditing</a:t>
            </a:r>
          </a:p>
        </p:txBody>
      </p:sp>
      <p:sp>
        <p:nvSpPr>
          <p:cNvPr id="3" name="Content Placeholder 2"/>
          <p:cNvSpPr>
            <a:spLocks noGrp="1"/>
          </p:cNvSpPr>
          <p:nvPr>
            <p:ph idx="1"/>
          </p:nvPr>
        </p:nvSpPr>
        <p:spPr>
          <a:xfrm>
            <a:off x="318654" y="743238"/>
            <a:ext cx="11513127" cy="5570475"/>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real-time, the module monitors and captures a spectrum of activities, including user interactions, data access, and system operations.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maintains a meticulous log of policy enforcement instances, detailing the invocation of access policies defined by the Cloaking Wall Model, along with outcomes and responses to policy violations.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Furthermore, the module diligently tracks all data access and modification events, providing insights into who accessed specific data and the nature of their interactions, aiding in forensic analysis. </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218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3" y="0"/>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8</a:t>
            </a:r>
            <a:r>
              <a:rPr lang="en-US" sz="4000" b="1" dirty="0">
                <a:latin typeface="Times New Roman" panose="02020603050405020304" pitchFamily="18" charset="0"/>
                <a:cs typeface="Times New Roman" panose="02020603050405020304" pitchFamily="18" charset="0"/>
              </a:rPr>
              <a:t>. Alerts and Notification</a:t>
            </a:r>
          </a:p>
        </p:txBody>
      </p:sp>
      <p:sp>
        <p:nvSpPr>
          <p:cNvPr id="3" name="Content Placeholder 2"/>
          <p:cNvSpPr>
            <a:spLocks noGrp="1"/>
          </p:cNvSpPr>
          <p:nvPr>
            <p:ph idx="1"/>
          </p:nvPr>
        </p:nvSpPr>
        <p:spPr>
          <a:xfrm>
            <a:off x="318654" y="743238"/>
            <a:ext cx="11513127" cy="557047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Upon detection of a policy violation, the module triggers immediate alerts, swiftly notifying administrators through various channels such as email, SMS, in-app messages, or other preferred communication methods.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alerts are designed to provide administrators with detailed information about the nature of the policy violation, offering insights into unauthorized access attempts, data modifications beyond permitted levels, or breaches of temporal and geolocation constraints.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proactive alerting mechanism minimizes the latency between the occurrence of a policy violation and the notification to administrators, facilitating a rapid and targeted response.</a:t>
            </a:r>
          </a:p>
        </p:txBody>
      </p:sp>
    </p:spTree>
    <p:extLst>
      <p:ext uri="{BB962C8B-B14F-4D97-AF65-F5344CB8AC3E}">
        <p14:creationId xmlns:p14="http://schemas.microsoft.com/office/powerpoint/2010/main" val="1180076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92427790"/>
              </p:ext>
            </p:extLst>
          </p:nvPr>
        </p:nvGraphicFramePr>
        <p:xfrm>
          <a:off x="1224642" y="1027340"/>
          <a:ext cx="9786258" cy="1837676"/>
        </p:xfrm>
        <a:graphic>
          <a:graphicData uri="http://schemas.openxmlformats.org/drawingml/2006/table">
            <a:tbl>
              <a:tblPr firstRow="1" bandRow="1">
                <a:tableStyleId>{2D5ABB26-0587-4C30-8999-92F81FD0307C}</a:tableStyleId>
              </a:tblPr>
              <a:tblGrid>
                <a:gridCol w="754439">
                  <a:extLst>
                    <a:ext uri="{9D8B030D-6E8A-4147-A177-3AD203B41FA5}">
                      <a16:colId xmlns:a16="http://schemas.microsoft.com/office/drawing/2014/main" val="439201814"/>
                    </a:ext>
                  </a:extLst>
                </a:gridCol>
                <a:gridCol w="2201344">
                  <a:extLst>
                    <a:ext uri="{9D8B030D-6E8A-4147-A177-3AD203B41FA5}">
                      <a16:colId xmlns:a16="http://schemas.microsoft.com/office/drawing/2014/main" val="1501335437"/>
                    </a:ext>
                  </a:extLst>
                </a:gridCol>
                <a:gridCol w="1477891">
                  <a:extLst>
                    <a:ext uri="{9D8B030D-6E8A-4147-A177-3AD203B41FA5}">
                      <a16:colId xmlns:a16="http://schemas.microsoft.com/office/drawing/2014/main" val="2941856507"/>
                    </a:ext>
                  </a:extLst>
                </a:gridCol>
                <a:gridCol w="1477891">
                  <a:extLst>
                    <a:ext uri="{9D8B030D-6E8A-4147-A177-3AD203B41FA5}">
                      <a16:colId xmlns:a16="http://schemas.microsoft.com/office/drawing/2014/main" val="2400563537"/>
                    </a:ext>
                  </a:extLst>
                </a:gridCol>
                <a:gridCol w="1477891">
                  <a:extLst>
                    <a:ext uri="{9D8B030D-6E8A-4147-A177-3AD203B41FA5}">
                      <a16:colId xmlns:a16="http://schemas.microsoft.com/office/drawing/2014/main" val="497692742"/>
                    </a:ext>
                  </a:extLst>
                </a:gridCol>
                <a:gridCol w="2396802">
                  <a:extLst>
                    <a:ext uri="{9D8B030D-6E8A-4147-A177-3AD203B41FA5}">
                      <a16:colId xmlns:a16="http://schemas.microsoft.com/office/drawing/2014/main" val="1996856408"/>
                    </a:ext>
                  </a:extLst>
                </a:gridCol>
              </a:tblGrid>
              <a:tr h="459419">
                <a:tc gridSpan="6">
                  <a:txBody>
                    <a:bodyPr/>
                    <a:lstStyle/>
                    <a:p>
                      <a:pPr algn="ctr"/>
                      <a:r>
                        <a:rPr lang="en-IN" sz="2400" b="1" dirty="0" smtClean="0">
                          <a:latin typeface="Times New Roman" panose="02020603050405020304" pitchFamily="18" charset="0"/>
                          <a:cs typeface="Times New Roman" panose="02020603050405020304" pitchFamily="18" charset="0"/>
                        </a:rPr>
                        <a:t>CC: Admin</a:t>
                      </a:r>
                      <a:r>
                        <a:rPr lang="en-IN" sz="2400" b="1" baseline="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Login</a:t>
                      </a:r>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608729751"/>
                  </a:ext>
                </a:extLst>
              </a:tr>
              <a:tr h="459419">
                <a:tc>
                  <a:txBody>
                    <a:bodyPr/>
                    <a:lstStyle/>
                    <a:p>
                      <a:pPr algn="ctr"/>
                      <a:r>
                        <a:rPr lang="en-IN" sz="2000" b="1" dirty="0" err="1" smtClean="0">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latin typeface="Times New Roman" panose="02020603050405020304" pitchFamily="18" charset="0"/>
                          <a:cs typeface="Times New Roman" panose="02020603050405020304" pitchFamily="18" charset="0"/>
                        </a:rPr>
                        <a:t>Data Type</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Constraint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912635"/>
                  </a:ext>
                </a:extLst>
              </a:tr>
              <a:tr h="459419">
                <a:tc>
                  <a:txBody>
                    <a:bodyPr/>
                    <a:lstStyle/>
                    <a:p>
                      <a:r>
                        <a:rPr lang="en-IN" sz="18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username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Admin Username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9833676"/>
                  </a:ext>
                </a:extLst>
              </a:tr>
              <a:tr h="459419">
                <a:tc>
                  <a:txBody>
                    <a:bodyPr/>
                    <a:lstStyle/>
                    <a:p>
                      <a:r>
                        <a:rPr lang="en-IN" sz="18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password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Admin Password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3430503"/>
                  </a:ext>
                </a:extLst>
              </a:tr>
            </a:tbl>
          </a:graphicData>
        </a:graphic>
      </p:graphicFrame>
      <p:sp>
        <p:nvSpPr>
          <p:cNvPr id="3" name="TextBox 2"/>
          <p:cNvSpPr txBox="1"/>
          <p:nvPr/>
        </p:nvSpPr>
        <p:spPr>
          <a:xfrm>
            <a:off x="406400" y="0"/>
            <a:ext cx="11422743" cy="769441"/>
          </a:xfrm>
          <a:prstGeom prst="rect">
            <a:avLst/>
          </a:prstGeom>
          <a:noFill/>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Database</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138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78560501"/>
              </p:ext>
            </p:extLst>
          </p:nvPr>
        </p:nvGraphicFramePr>
        <p:xfrm>
          <a:off x="1242106" y="416561"/>
          <a:ext cx="9786258" cy="5781035"/>
        </p:xfrm>
        <a:graphic>
          <a:graphicData uri="http://schemas.openxmlformats.org/drawingml/2006/table">
            <a:tbl>
              <a:tblPr firstRow="1" bandRow="1">
                <a:tableStyleId>{2D5ABB26-0587-4C30-8999-92F81FD0307C}</a:tableStyleId>
              </a:tblPr>
              <a:tblGrid>
                <a:gridCol w="754439">
                  <a:extLst>
                    <a:ext uri="{9D8B030D-6E8A-4147-A177-3AD203B41FA5}">
                      <a16:colId xmlns:a16="http://schemas.microsoft.com/office/drawing/2014/main" val="3246912303"/>
                    </a:ext>
                  </a:extLst>
                </a:gridCol>
                <a:gridCol w="2201344">
                  <a:extLst>
                    <a:ext uri="{9D8B030D-6E8A-4147-A177-3AD203B41FA5}">
                      <a16:colId xmlns:a16="http://schemas.microsoft.com/office/drawing/2014/main" val="3056929379"/>
                    </a:ext>
                  </a:extLst>
                </a:gridCol>
                <a:gridCol w="1477891">
                  <a:extLst>
                    <a:ext uri="{9D8B030D-6E8A-4147-A177-3AD203B41FA5}">
                      <a16:colId xmlns:a16="http://schemas.microsoft.com/office/drawing/2014/main" val="227058550"/>
                    </a:ext>
                  </a:extLst>
                </a:gridCol>
                <a:gridCol w="1477891">
                  <a:extLst>
                    <a:ext uri="{9D8B030D-6E8A-4147-A177-3AD203B41FA5}">
                      <a16:colId xmlns:a16="http://schemas.microsoft.com/office/drawing/2014/main" val="635663982"/>
                    </a:ext>
                  </a:extLst>
                </a:gridCol>
                <a:gridCol w="1477891">
                  <a:extLst>
                    <a:ext uri="{9D8B030D-6E8A-4147-A177-3AD203B41FA5}">
                      <a16:colId xmlns:a16="http://schemas.microsoft.com/office/drawing/2014/main" val="1562980926"/>
                    </a:ext>
                  </a:extLst>
                </a:gridCol>
                <a:gridCol w="2396802">
                  <a:extLst>
                    <a:ext uri="{9D8B030D-6E8A-4147-A177-3AD203B41FA5}">
                      <a16:colId xmlns:a16="http://schemas.microsoft.com/office/drawing/2014/main" val="1287623922"/>
                    </a:ext>
                  </a:extLst>
                </a:gridCol>
              </a:tblGrid>
              <a:tr h="699319">
                <a:tc gridSpan="6">
                  <a:txBody>
                    <a:bodyPr/>
                    <a:lstStyle/>
                    <a:p>
                      <a:pPr algn="ctr"/>
                      <a:r>
                        <a:rPr lang="en-IN" sz="2400" b="1" baseline="0" dirty="0" smtClean="0">
                          <a:latin typeface="Times New Roman" panose="02020603050405020304" pitchFamily="18" charset="0"/>
                          <a:cs typeface="Times New Roman" panose="02020603050405020304" pitchFamily="18" charset="0"/>
                        </a:rPr>
                        <a:t>CC: Data Owner</a:t>
                      </a:r>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917845802"/>
                  </a:ext>
                </a:extLst>
              </a:tr>
              <a:tr h="606076">
                <a:tc>
                  <a:txBody>
                    <a:bodyPr/>
                    <a:lstStyle/>
                    <a:p>
                      <a:pPr algn="ctr"/>
                      <a:r>
                        <a:rPr lang="en-IN" sz="2000" b="1" dirty="0" err="1" smtClean="0">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latin typeface="Times New Roman" panose="02020603050405020304" pitchFamily="18" charset="0"/>
                          <a:cs typeface="Times New Roman" panose="02020603050405020304" pitchFamily="18" charset="0"/>
                        </a:rPr>
                        <a:t>Data Type</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Constraint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1044183"/>
                  </a:ext>
                </a:extLst>
              </a:tr>
              <a:tr h="559455">
                <a:tc>
                  <a:txBody>
                    <a:bodyPr/>
                    <a:lstStyle/>
                    <a:p>
                      <a:r>
                        <a:rPr lang="en-IN" sz="18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err="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Primary</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Key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owner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3427221"/>
                  </a:ext>
                </a:extLst>
              </a:tr>
              <a:tr h="559455">
                <a:tc>
                  <a:txBody>
                    <a:bodyPr/>
                    <a:lstStyle/>
                    <a:p>
                      <a:r>
                        <a:rPr lang="en-IN" sz="18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name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100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Owner Name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0064384"/>
                  </a:ext>
                </a:extLst>
              </a:tr>
              <a:tr h="559455">
                <a:tc>
                  <a:txBody>
                    <a:bodyPr/>
                    <a:lstStyle/>
                    <a:p>
                      <a:r>
                        <a:rPr lang="en-IN" sz="1800" dirty="0" smtClean="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city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100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Owner  City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2226016"/>
                  </a:ext>
                </a:extLst>
              </a:tr>
              <a:tr h="559455">
                <a:tc>
                  <a:txBody>
                    <a:bodyPr/>
                    <a:lstStyle/>
                    <a:p>
                      <a:r>
                        <a:rPr lang="en-IN" sz="1800" dirty="0" smtClean="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mobile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Bidint</a:t>
                      </a: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Owner  Mobile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6020879"/>
                  </a:ext>
                </a:extLst>
              </a:tr>
              <a:tr h="559455">
                <a:tc>
                  <a:txBody>
                    <a:bodyPr/>
                    <a:lstStyle/>
                    <a:p>
                      <a:r>
                        <a:rPr lang="en-IN" sz="1800" dirty="0" smtClean="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email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Varchar(40)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40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owner Email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8975156"/>
                  </a:ext>
                </a:extLst>
              </a:tr>
              <a:tr h="559455">
                <a:tc>
                  <a:txBody>
                    <a:bodyPr/>
                    <a:lstStyle/>
                    <a:p>
                      <a:r>
                        <a:rPr lang="en-IN" sz="1800" dirty="0" smtClean="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Owner</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Primary</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Key</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Owner</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4369670"/>
                  </a:ext>
                </a:extLst>
              </a:tr>
              <a:tr h="559455">
                <a:tc>
                  <a:txBody>
                    <a:bodyPr/>
                    <a:lstStyle/>
                    <a:p>
                      <a:r>
                        <a:rPr lang="en-IN" sz="1800" dirty="0" smtClean="0">
                          <a:latin typeface="Times New Roman" panose="02020603050405020304" pitchFamily="18" charset="0"/>
                          <a:cs typeface="Times New Roman" panose="02020603050405020304" pitchFamily="18" charset="0"/>
                        </a:rPr>
                        <a:t>7</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password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Owner</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password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479035"/>
                  </a:ext>
                </a:extLst>
              </a:tr>
              <a:tr h="559455">
                <a:tc>
                  <a:txBody>
                    <a:bodyPr/>
                    <a:lstStyle/>
                    <a:p>
                      <a:r>
                        <a:rPr lang="en-IN" sz="1800" dirty="0" smtClean="0">
                          <a:latin typeface="Times New Roman" panose="02020603050405020304" pitchFamily="18" charset="0"/>
                          <a:cs typeface="Times New Roman" panose="02020603050405020304" pitchFamily="18" charset="0"/>
                        </a:rPr>
                        <a:t>8</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Approved status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Owner</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approved status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5208370"/>
                  </a:ext>
                </a:extLst>
              </a:tr>
            </a:tbl>
          </a:graphicData>
        </a:graphic>
      </p:graphicFrame>
    </p:spTree>
    <p:extLst>
      <p:ext uri="{BB962C8B-B14F-4D97-AF65-F5344CB8AC3E}">
        <p14:creationId xmlns:p14="http://schemas.microsoft.com/office/powerpoint/2010/main" val="106123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3941161"/>
              </p:ext>
            </p:extLst>
          </p:nvPr>
        </p:nvGraphicFramePr>
        <p:xfrm>
          <a:off x="1155021" y="474619"/>
          <a:ext cx="9786258" cy="5831176"/>
        </p:xfrm>
        <a:graphic>
          <a:graphicData uri="http://schemas.openxmlformats.org/drawingml/2006/table">
            <a:tbl>
              <a:tblPr firstRow="1" bandRow="1">
                <a:tableStyleId>{2D5ABB26-0587-4C30-8999-92F81FD0307C}</a:tableStyleId>
              </a:tblPr>
              <a:tblGrid>
                <a:gridCol w="754439">
                  <a:extLst>
                    <a:ext uri="{9D8B030D-6E8A-4147-A177-3AD203B41FA5}">
                      <a16:colId xmlns:a16="http://schemas.microsoft.com/office/drawing/2014/main" val="3246912303"/>
                    </a:ext>
                  </a:extLst>
                </a:gridCol>
                <a:gridCol w="2201344">
                  <a:extLst>
                    <a:ext uri="{9D8B030D-6E8A-4147-A177-3AD203B41FA5}">
                      <a16:colId xmlns:a16="http://schemas.microsoft.com/office/drawing/2014/main" val="3056929379"/>
                    </a:ext>
                  </a:extLst>
                </a:gridCol>
                <a:gridCol w="1477891">
                  <a:extLst>
                    <a:ext uri="{9D8B030D-6E8A-4147-A177-3AD203B41FA5}">
                      <a16:colId xmlns:a16="http://schemas.microsoft.com/office/drawing/2014/main" val="227058550"/>
                    </a:ext>
                  </a:extLst>
                </a:gridCol>
                <a:gridCol w="1477891">
                  <a:extLst>
                    <a:ext uri="{9D8B030D-6E8A-4147-A177-3AD203B41FA5}">
                      <a16:colId xmlns:a16="http://schemas.microsoft.com/office/drawing/2014/main" val="635663982"/>
                    </a:ext>
                  </a:extLst>
                </a:gridCol>
                <a:gridCol w="1477891">
                  <a:extLst>
                    <a:ext uri="{9D8B030D-6E8A-4147-A177-3AD203B41FA5}">
                      <a16:colId xmlns:a16="http://schemas.microsoft.com/office/drawing/2014/main" val="1562980926"/>
                    </a:ext>
                  </a:extLst>
                </a:gridCol>
                <a:gridCol w="2396802">
                  <a:extLst>
                    <a:ext uri="{9D8B030D-6E8A-4147-A177-3AD203B41FA5}">
                      <a16:colId xmlns:a16="http://schemas.microsoft.com/office/drawing/2014/main" val="1287623922"/>
                    </a:ext>
                  </a:extLst>
                </a:gridCol>
              </a:tblGrid>
              <a:tr h="590998">
                <a:tc gridSpan="6">
                  <a:txBody>
                    <a:bodyPr/>
                    <a:lstStyle/>
                    <a:p>
                      <a:pPr algn="ctr"/>
                      <a:r>
                        <a:rPr lang="en-IN" sz="2400" b="1" baseline="0" dirty="0" smtClean="0">
                          <a:latin typeface="Times New Roman" panose="02020603050405020304" pitchFamily="18" charset="0"/>
                          <a:cs typeface="Times New Roman" panose="02020603050405020304" pitchFamily="18" charset="0"/>
                        </a:rPr>
                        <a:t>CC: Data User</a:t>
                      </a:r>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917845802"/>
                  </a:ext>
                </a:extLst>
              </a:tr>
              <a:tr h="512198">
                <a:tc>
                  <a:txBody>
                    <a:bodyPr/>
                    <a:lstStyle/>
                    <a:p>
                      <a:pPr algn="ctr"/>
                      <a:r>
                        <a:rPr lang="en-IN" sz="2000" b="1" dirty="0" err="1" smtClean="0">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latin typeface="Times New Roman" panose="02020603050405020304" pitchFamily="18" charset="0"/>
                          <a:cs typeface="Times New Roman" panose="02020603050405020304" pitchFamily="18" charset="0"/>
                        </a:rPr>
                        <a:t>Data Type</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Constraint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1044183"/>
                  </a:ext>
                </a:extLst>
              </a:tr>
              <a:tr h="472798">
                <a:tc>
                  <a:txBody>
                    <a:bodyPr/>
                    <a:lstStyle/>
                    <a:p>
                      <a:r>
                        <a:rPr lang="en-IN" sz="18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err="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Unique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3427221"/>
                  </a:ext>
                </a:extLst>
              </a:tr>
              <a:tr h="472798">
                <a:tc>
                  <a:txBody>
                    <a:bodyPr/>
                    <a:lstStyle/>
                    <a:p>
                      <a:r>
                        <a:rPr lang="en-IN" sz="1800" dirty="0" smtClean="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Owner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Foreign key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Owner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123200"/>
                  </a:ext>
                </a:extLst>
              </a:tr>
              <a:tr h="472798">
                <a:tc>
                  <a:txBody>
                    <a:bodyPr/>
                    <a:lstStyle/>
                    <a:p>
                      <a:r>
                        <a:rPr lang="en-IN" sz="18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name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user Name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0064384"/>
                  </a:ext>
                </a:extLst>
              </a:tr>
              <a:tr h="472798">
                <a:tc>
                  <a:txBody>
                    <a:bodyPr/>
                    <a:lstStyle/>
                    <a:p>
                      <a:r>
                        <a:rPr lang="en-IN" sz="1800" dirty="0" smtClean="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gender</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user  gender</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2226016"/>
                  </a:ext>
                </a:extLst>
              </a:tr>
              <a:tr h="472798">
                <a:tc>
                  <a:txBody>
                    <a:bodyPr/>
                    <a:lstStyle/>
                    <a:p>
                      <a:r>
                        <a:rPr lang="en-IN" sz="1800" dirty="0" smtClean="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dob</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Varchar(20)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User </a:t>
                      </a:r>
                      <a:r>
                        <a:rPr lang="en-US" sz="18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dob</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556973"/>
                  </a:ext>
                </a:extLst>
              </a:tr>
              <a:tr h="472798">
                <a:tc>
                  <a:txBody>
                    <a:bodyPr/>
                    <a:lstStyle/>
                    <a:p>
                      <a:r>
                        <a:rPr lang="en-IN" sz="1800" dirty="0" smtClean="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mobile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Bidint</a:t>
                      </a: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User Mobile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6020879"/>
                  </a:ext>
                </a:extLst>
              </a:tr>
              <a:tr h="472798">
                <a:tc>
                  <a:txBody>
                    <a:bodyPr/>
                    <a:lstStyle/>
                    <a:p>
                      <a:r>
                        <a:rPr lang="en-IN" sz="1800" dirty="0" smtClean="0">
                          <a:latin typeface="Times New Roman" panose="02020603050405020304" pitchFamily="18" charset="0"/>
                          <a:cs typeface="Times New Roman" panose="02020603050405020304" pitchFamily="18" charset="0"/>
                        </a:rPr>
                        <a:t>7</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email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Varchar(40)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40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user Email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8975156"/>
                  </a:ext>
                </a:extLst>
              </a:tr>
              <a:tr h="472798">
                <a:tc>
                  <a:txBody>
                    <a:bodyPr/>
                    <a:lstStyle/>
                    <a:p>
                      <a:r>
                        <a:rPr lang="en-IN" sz="1800" dirty="0" smtClean="0">
                          <a:latin typeface="Times New Roman" panose="02020603050405020304" pitchFamily="18" charset="0"/>
                          <a:cs typeface="Times New Roman" panose="02020603050405020304" pitchFamily="18" charset="0"/>
                        </a:rPr>
                        <a:t>8</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location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Varchar(30)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30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User location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3244212"/>
                  </a:ext>
                </a:extLst>
              </a:tr>
              <a:tr h="472798">
                <a:tc>
                  <a:txBody>
                    <a:bodyPr/>
                    <a:lstStyle/>
                    <a:p>
                      <a:r>
                        <a:rPr lang="en-IN" sz="1800" dirty="0" smtClean="0">
                          <a:latin typeface="Times New Roman" panose="02020603050405020304" pitchFamily="18" charset="0"/>
                          <a:cs typeface="Times New Roman" panose="02020603050405020304" pitchFamily="18" charset="0"/>
                        </a:rPr>
                        <a:t>9</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user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Primary</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Key</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user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4369670"/>
                  </a:ext>
                </a:extLst>
              </a:tr>
              <a:tr h="472798">
                <a:tc>
                  <a:txBody>
                    <a:bodyPr/>
                    <a:lstStyle/>
                    <a:p>
                      <a:r>
                        <a:rPr lang="en-IN" sz="1800" dirty="0" smtClean="0">
                          <a:latin typeface="Times New Roman" panose="02020603050405020304" pitchFamily="18" charset="0"/>
                          <a:cs typeface="Times New Roman" panose="02020603050405020304" pitchFamily="18" charset="0"/>
                        </a:rPr>
                        <a:t>10</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password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user password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479035"/>
                  </a:ext>
                </a:extLst>
              </a:tr>
            </a:tbl>
          </a:graphicData>
        </a:graphic>
      </p:graphicFrame>
    </p:spTree>
    <p:extLst>
      <p:ext uri="{BB962C8B-B14F-4D97-AF65-F5344CB8AC3E}">
        <p14:creationId xmlns:p14="http://schemas.microsoft.com/office/powerpoint/2010/main" val="3105929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446200684"/>
              </p:ext>
            </p:extLst>
          </p:nvPr>
        </p:nvGraphicFramePr>
        <p:xfrm>
          <a:off x="1186543" y="677556"/>
          <a:ext cx="9786258" cy="4145188"/>
        </p:xfrm>
        <a:graphic>
          <a:graphicData uri="http://schemas.openxmlformats.org/drawingml/2006/table">
            <a:tbl>
              <a:tblPr firstRow="1" bandRow="1">
                <a:tableStyleId>{2D5ABB26-0587-4C30-8999-92F81FD0307C}</a:tableStyleId>
              </a:tblPr>
              <a:tblGrid>
                <a:gridCol w="754439">
                  <a:extLst>
                    <a:ext uri="{9D8B030D-6E8A-4147-A177-3AD203B41FA5}">
                      <a16:colId xmlns:a16="http://schemas.microsoft.com/office/drawing/2014/main" val="2330411985"/>
                    </a:ext>
                  </a:extLst>
                </a:gridCol>
                <a:gridCol w="2201344">
                  <a:extLst>
                    <a:ext uri="{9D8B030D-6E8A-4147-A177-3AD203B41FA5}">
                      <a16:colId xmlns:a16="http://schemas.microsoft.com/office/drawing/2014/main" val="3409335682"/>
                    </a:ext>
                  </a:extLst>
                </a:gridCol>
                <a:gridCol w="1477891">
                  <a:extLst>
                    <a:ext uri="{9D8B030D-6E8A-4147-A177-3AD203B41FA5}">
                      <a16:colId xmlns:a16="http://schemas.microsoft.com/office/drawing/2014/main" val="4126611967"/>
                    </a:ext>
                  </a:extLst>
                </a:gridCol>
                <a:gridCol w="1477891">
                  <a:extLst>
                    <a:ext uri="{9D8B030D-6E8A-4147-A177-3AD203B41FA5}">
                      <a16:colId xmlns:a16="http://schemas.microsoft.com/office/drawing/2014/main" val="3389012425"/>
                    </a:ext>
                  </a:extLst>
                </a:gridCol>
                <a:gridCol w="1477891">
                  <a:extLst>
                    <a:ext uri="{9D8B030D-6E8A-4147-A177-3AD203B41FA5}">
                      <a16:colId xmlns:a16="http://schemas.microsoft.com/office/drawing/2014/main" val="1233083691"/>
                    </a:ext>
                  </a:extLst>
                </a:gridCol>
                <a:gridCol w="2396802">
                  <a:extLst>
                    <a:ext uri="{9D8B030D-6E8A-4147-A177-3AD203B41FA5}">
                      <a16:colId xmlns:a16="http://schemas.microsoft.com/office/drawing/2014/main" val="2834768259"/>
                    </a:ext>
                  </a:extLst>
                </a:gridCol>
              </a:tblGrid>
              <a:tr h="621780">
                <a:tc gridSpan="6">
                  <a:txBody>
                    <a:bodyPr/>
                    <a:lstStyle/>
                    <a:p>
                      <a:pPr algn="ctr"/>
                      <a:r>
                        <a:rPr lang="en-IN" sz="2400" b="1" baseline="0" dirty="0" smtClean="0">
                          <a:latin typeface="Times New Roman" panose="02020603050405020304" pitchFamily="18" charset="0"/>
                          <a:cs typeface="Times New Roman" panose="02020603050405020304" pitchFamily="18" charset="0"/>
                        </a:rPr>
                        <a:t>CC: File Uploaded</a:t>
                      </a:r>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642564913"/>
                  </a:ext>
                </a:extLst>
              </a:tr>
              <a:tr h="538876">
                <a:tc>
                  <a:txBody>
                    <a:bodyPr/>
                    <a:lstStyle/>
                    <a:p>
                      <a:pPr algn="ctr"/>
                      <a:r>
                        <a:rPr lang="en-IN" sz="2000" b="1" dirty="0" err="1" smtClean="0">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latin typeface="Times New Roman" panose="02020603050405020304" pitchFamily="18" charset="0"/>
                          <a:cs typeface="Times New Roman" panose="02020603050405020304" pitchFamily="18" charset="0"/>
                        </a:rPr>
                        <a:t>Data Type</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Constraint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3330418"/>
                  </a:ext>
                </a:extLst>
              </a:tr>
              <a:tr h="497422">
                <a:tc>
                  <a:txBody>
                    <a:bodyPr/>
                    <a:lstStyle/>
                    <a:p>
                      <a:r>
                        <a:rPr lang="en-IN" sz="18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File</a:t>
                      </a:r>
                      <a:r>
                        <a:rPr lang="en-IN" sz="1800" kern="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err="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Primary</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Key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File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256577"/>
                  </a:ext>
                </a:extLst>
              </a:tr>
              <a:tr h="497422">
                <a:tc>
                  <a:txBody>
                    <a:bodyPr/>
                    <a:lstStyle/>
                    <a:p>
                      <a:r>
                        <a:rPr lang="en-IN" sz="18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Owner</a:t>
                      </a:r>
                      <a:r>
                        <a:rPr lang="en-IN" sz="1800" kern="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Foreign</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key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Owner id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7083656"/>
                  </a:ext>
                </a:extLst>
              </a:tr>
              <a:tr h="497422">
                <a:tc>
                  <a:txBody>
                    <a:bodyPr/>
                    <a:lstStyle/>
                    <a:p>
                      <a:r>
                        <a:rPr lang="en-IN" sz="1800" dirty="0" smtClean="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File</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description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File description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39411"/>
                  </a:ext>
                </a:extLst>
              </a:tr>
              <a:tr h="497422">
                <a:tc>
                  <a:txBody>
                    <a:bodyPr/>
                    <a:lstStyle/>
                    <a:p>
                      <a:r>
                        <a:rPr lang="en-IN" sz="1800" dirty="0" smtClean="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File</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path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File path</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192223"/>
                  </a:ext>
                </a:extLst>
              </a:tr>
              <a:tr h="497422">
                <a:tc>
                  <a:txBody>
                    <a:bodyPr/>
                    <a:lstStyle/>
                    <a:p>
                      <a:r>
                        <a:rPr lang="en-IN" sz="1800" dirty="0" smtClean="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File</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size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File size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262925"/>
                  </a:ext>
                </a:extLst>
              </a:tr>
              <a:tr h="497422">
                <a:tc>
                  <a:txBody>
                    <a:bodyPr/>
                    <a:lstStyle/>
                    <a:p>
                      <a:r>
                        <a:rPr lang="en-IN" sz="1800" dirty="0" smtClean="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Upload</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date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timestamp</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Upload</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date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2894845"/>
                  </a:ext>
                </a:extLst>
              </a:tr>
            </a:tbl>
          </a:graphicData>
        </a:graphic>
      </p:graphicFrame>
    </p:spTree>
    <p:extLst>
      <p:ext uri="{BB962C8B-B14F-4D97-AF65-F5344CB8AC3E}">
        <p14:creationId xmlns:p14="http://schemas.microsoft.com/office/powerpoint/2010/main" val="39848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124691"/>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Aim and Objectives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1149926"/>
            <a:ext cx="11513127" cy="5347855"/>
          </a:xfrm>
        </p:spPr>
        <p:txBody>
          <a:bodyPr>
            <a:normAutofit lnSpcReduction="10000"/>
          </a:bodyPr>
          <a:lstStyle/>
          <a:p>
            <a:pPr marL="0" indent="0" algn="just">
              <a:buNone/>
            </a:pPr>
            <a:r>
              <a:rPr lang="en-US" b="1" dirty="0" smtClean="0">
                <a:latin typeface="Times New Roman" panose="02020603050405020304" pitchFamily="18" charset="0"/>
                <a:cs typeface="Times New Roman" panose="02020603050405020304" pitchFamily="18" charset="0"/>
              </a:rPr>
              <a:t>Aim:</a:t>
            </a:r>
          </a:p>
          <a:p>
            <a:pPr marL="0" indent="0" algn="just">
              <a:buNone/>
            </a:pPr>
            <a:r>
              <a:rPr lang="en-US" dirty="0">
                <a:latin typeface="Times New Roman" panose="02020603050405020304" pitchFamily="18" charset="0"/>
                <a:cs typeface="Times New Roman" panose="02020603050405020304" pitchFamily="18" charset="0"/>
              </a:rPr>
              <a:t>The aim of the project is to establish an advanced cloud data security framework by designing a Cloaking Wall Model integrated with camouflage techniques. This framework seeks to enhance privacy and access control for sensitive data stored in cloud environments.</a:t>
            </a:r>
            <a:endParaRPr lang="en-US" b="1" dirty="0">
              <a:latin typeface="Times New Roman" panose="02020603050405020304" pitchFamily="18" charset="0"/>
              <a:cs typeface="Times New Roman" panose="02020603050405020304" pitchFamily="18" charset="0"/>
            </a:endParaRPr>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Objectives</a:t>
            </a:r>
          </a:p>
          <a:p>
            <a:pPr algn="just"/>
            <a:r>
              <a:rPr lang="en-US" sz="2600" dirty="0" smtClean="0">
                <a:latin typeface="Times New Roman" panose="02020603050405020304" pitchFamily="18" charset="0"/>
                <a:cs typeface="Times New Roman" panose="02020603050405020304" pitchFamily="18" charset="0"/>
              </a:rPr>
              <a:t>To design </a:t>
            </a:r>
            <a:r>
              <a:rPr lang="en-US" sz="2600" dirty="0">
                <a:latin typeface="Times New Roman" panose="02020603050405020304" pitchFamily="18" charset="0"/>
                <a:cs typeface="Times New Roman" panose="02020603050405020304" pitchFamily="18" charset="0"/>
              </a:rPr>
              <a:t>and conceptualize the components of the Cloaking Wall </a:t>
            </a:r>
            <a:r>
              <a:rPr lang="en-US" sz="2600" dirty="0" smtClean="0">
                <a:latin typeface="Times New Roman" panose="02020603050405020304" pitchFamily="18" charset="0"/>
                <a:cs typeface="Times New Roman" panose="02020603050405020304" pitchFamily="18" charset="0"/>
              </a:rPr>
              <a:t>Model</a:t>
            </a:r>
          </a:p>
          <a:p>
            <a:pPr algn="just"/>
            <a:r>
              <a:rPr lang="en-US" sz="2600" dirty="0">
                <a:latin typeface="Times New Roman" panose="02020603050405020304" pitchFamily="18" charset="0"/>
                <a:cs typeface="Times New Roman" panose="02020603050405020304" pitchFamily="18" charset="0"/>
              </a:rPr>
              <a:t>To Integrate Camouflage </a:t>
            </a:r>
            <a:r>
              <a:rPr lang="en-US" sz="2600" dirty="0" smtClean="0">
                <a:latin typeface="Times New Roman" panose="02020603050405020304" pitchFamily="18" charset="0"/>
                <a:cs typeface="Times New Roman" panose="02020603050405020304" pitchFamily="18" charset="0"/>
              </a:rPr>
              <a:t>Techniques</a:t>
            </a:r>
          </a:p>
          <a:p>
            <a:pPr algn="just"/>
            <a:r>
              <a:rPr lang="en-US" sz="2600" dirty="0" smtClean="0">
                <a:latin typeface="Times New Roman" panose="02020603050405020304" pitchFamily="18" charset="0"/>
                <a:cs typeface="Times New Roman" panose="02020603050405020304" pitchFamily="18" charset="0"/>
              </a:rPr>
              <a:t>To design </a:t>
            </a:r>
            <a:r>
              <a:rPr lang="en-US" sz="2600" dirty="0">
                <a:latin typeface="Times New Roman" panose="02020603050405020304" pitchFamily="18" charset="0"/>
                <a:cs typeface="Times New Roman" panose="02020603050405020304" pitchFamily="18" charset="0"/>
              </a:rPr>
              <a:t>and implement access control </a:t>
            </a:r>
            <a:r>
              <a:rPr lang="en-US" sz="2600" dirty="0" smtClean="0">
                <a:latin typeface="Times New Roman" panose="02020603050405020304" pitchFamily="18" charset="0"/>
                <a:cs typeface="Times New Roman" panose="02020603050405020304" pitchFamily="18" charset="0"/>
              </a:rPr>
              <a:t>mechanisms</a:t>
            </a:r>
          </a:p>
          <a:p>
            <a:pPr algn="just"/>
            <a:r>
              <a:rPr lang="en-US" sz="2600" dirty="0" smtClean="0">
                <a:latin typeface="Times New Roman" panose="02020603050405020304" pitchFamily="18" charset="0"/>
                <a:cs typeface="Times New Roman" panose="02020603050405020304" pitchFamily="18" charset="0"/>
              </a:rPr>
              <a:t>To implement </a:t>
            </a:r>
            <a:r>
              <a:rPr lang="en-US" sz="2600" dirty="0">
                <a:latin typeface="Times New Roman" panose="02020603050405020304" pitchFamily="18" charset="0"/>
                <a:cs typeface="Times New Roman" panose="02020603050405020304" pitchFamily="18" charset="0"/>
              </a:rPr>
              <a:t>leakage-suppressed </a:t>
            </a:r>
            <a:r>
              <a:rPr lang="en-US" sz="2600" dirty="0" smtClean="0">
                <a:latin typeface="Times New Roman" panose="02020603050405020304" pitchFamily="18" charset="0"/>
                <a:cs typeface="Times New Roman" panose="02020603050405020304" pitchFamily="18" charset="0"/>
              </a:rPr>
              <a:t>techniques</a:t>
            </a:r>
          </a:p>
          <a:p>
            <a:pPr algn="just"/>
            <a:r>
              <a:rPr lang="en-US" sz="2600" dirty="0" smtClean="0">
                <a:latin typeface="Times New Roman" panose="02020603050405020304" pitchFamily="18" charset="0"/>
                <a:cs typeface="Times New Roman" panose="02020603050405020304" pitchFamily="18" charset="0"/>
              </a:rPr>
              <a:t>To minimize </a:t>
            </a:r>
            <a:r>
              <a:rPr lang="en-US" sz="2600" dirty="0">
                <a:latin typeface="Times New Roman" panose="02020603050405020304" pitchFamily="18" charset="0"/>
                <a:cs typeface="Times New Roman" panose="02020603050405020304" pitchFamily="18" charset="0"/>
              </a:rPr>
              <a:t>the computational overhead associated with access control operations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228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51090032"/>
              </p:ext>
            </p:extLst>
          </p:nvPr>
        </p:nvGraphicFramePr>
        <p:xfrm>
          <a:off x="1215571" y="793671"/>
          <a:ext cx="9786258" cy="3647766"/>
        </p:xfrm>
        <a:graphic>
          <a:graphicData uri="http://schemas.openxmlformats.org/drawingml/2006/table">
            <a:tbl>
              <a:tblPr firstRow="1" bandRow="1">
                <a:tableStyleId>{2D5ABB26-0587-4C30-8999-92F81FD0307C}</a:tableStyleId>
              </a:tblPr>
              <a:tblGrid>
                <a:gridCol w="754439">
                  <a:extLst>
                    <a:ext uri="{9D8B030D-6E8A-4147-A177-3AD203B41FA5}">
                      <a16:colId xmlns:a16="http://schemas.microsoft.com/office/drawing/2014/main" val="2330411985"/>
                    </a:ext>
                  </a:extLst>
                </a:gridCol>
                <a:gridCol w="2201344">
                  <a:extLst>
                    <a:ext uri="{9D8B030D-6E8A-4147-A177-3AD203B41FA5}">
                      <a16:colId xmlns:a16="http://schemas.microsoft.com/office/drawing/2014/main" val="3409335682"/>
                    </a:ext>
                  </a:extLst>
                </a:gridCol>
                <a:gridCol w="1477891">
                  <a:extLst>
                    <a:ext uri="{9D8B030D-6E8A-4147-A177-3AD203B41FA5}">
                      <a16:colId xmlns:a16="http://schemas.microsoft.com/office/drawing/2014/main" val="4126611967"/>
                    </a:ext>
                  </a:extLst>
                </a:gridCol>
                <a:gridCol w="1477891">
                  <a:extLst>
                    <a:ext uri="{9D8B030D-6E8A-4147-A177-3AD203B41FA5}">
                      <a16:colId xmlns:a16="http://schemas.microsoft.com/office/drawing/2014/main" val="3389012425"/>
                    </a:ext>
                  </a:extLst>
                </a:gridCol>
                <a:gridCol w="1477891">
                  <a:extLst>
                    <a:ext uri="{9D8B030D-6E8A-4147-A177-3AD203B41FA5}">
                      <a16:colId xmlns:a16="http://schemas.microsoft.com/office/drawing/2014/main" val="1233083691"/>
                    </a:ext>
                  </a:extLst>
                </a:gridCol>
                <a:gridCol w="2396802">
                  <a:extLst>
                    <a:ext uri="{9D8B030D-6E8A-4147-A177-3AD203B41FA5}">
                      <a16:colId xmlns:a16="http://schemas.microsoft.com/office/drawing/2014/main" val="2834768259"/>
                    </a:ext>
                  </a:extLst>
                </a:gridCol>
              </a:tblGrid>
              <a:tr h="621780">
                <a:tc gridSpan="6">
                  <a:txBody>
                    <a:bodyPr/>
                    <a:lstStyle/>
                    <a:p>
                      <a:pPr algn="ctr"/>
                      <a:r>
                        <a:rPr lang="en-IN" sz="2400" b="1" baseline="0" dirty="0" smtClean="0">
                          <a:latin typeface="Times New Roman" panose="02020603050405020304" pitchFamily="18" charset="0"/>
                          <a:cs typeface="Times New Roman" panose="02020603050405020304" pitchFamily="18" charset="0"/>
                        </a:rPr>
                        <a:t>CC: Long Term Wall Model</a:t>
                      </a:r>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642564913"/>
                  </a:ext>
                </a:extLst>
              </a:tr>
              <a:tr h="538876">
                <a:tc>
                  <a:txBody>
                    <a:bodyPr/>
                    <a:lstStyle/>
                    <a:p>
                      <a:pPr algn="ctr"/>
                      <a:r>
                        <a:rPr lang="en-IN" sz="2000" b="1" dirty="0" err="1" smtClean="0">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latin typeface="Times New Roman" panose="02020603050405020304" pitchFamily="18" charset="0"/>
                          <a:cs typeface="Times New Roman" panose="02020603050405020304" pitchFamily="18" charset="0"/>
                        </a:rPr>
                        <a:t>Data Type</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Constraint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3330418"/>
                  </a:ext>
                </a:extLst>
              </a:tr>
              <a:tr h="497422">
                <a:tc>
                  <a:txBody>
                    <a:bodyPr/>
                    <a:lstStyle/>
                    <a:p>
                      <a:r>
                        <a:rPr lang="en-IN" sz="18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err="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Primary</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Key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Unique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256577"/>
                  </a:ext>
                </a:extLst>
              </a:tr>
              <a:tr h="497422">
                <a:tc>
                  <a:txBody>
                    <a:bodyPr/>
                    <a:lstStyle/>
                    <a:p>
                      <a:r>
                        <a:rPr lang="en-IN" sz="18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Owner</a:t>
                      </a:r>
                      <a:r>
                        <a:rPr lang="en-IN" sz="1800" kern="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Foreign</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key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Owner id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7083656"/>
                  </a:ext>
                </a:extLst>
              </a:tr>
              <a:tr h="497422">
                <a:tc>
                  <a:txBody>
                    <a:bodyPr/>
                    <a:lstStyle/>
                    <a:p>
                      <a:r>
                        <a:rPr lang="en-IN" sz="1800" dirty="0" smtClean="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User</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User id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39411"/>
                  </a:ext>
                </a:extLst>
              </a:tr>
              <a:tr h="497422">
                <a:tc>
                  <a:txBody>
                    <a:bodyPr/>
                    <a:lstStyle/>
                    <a:p>
                      <a:r>
                        <a:rPr lang="en-IN" sz="1800" dirty="0" smtClean="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File</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id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err="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File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192223"/>
                  </a:ext>
                </a:extLst>
              </a:tr>
              <a:tr h="497422">
                <a:tc>
                  <a:txBody>
                    <a:bodyPr/>
                    <a:lstStyle/>
                    <a:p>
                      <a:r>
                        <a:rPr lang="en-IN" sz="1800" dirty="0" smtClean="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Shared</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date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timestamp</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File shared date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262925"/>
                  </a:ext>
                </a:extLst>
              </a:tr>
            </a:tbl>
          </a:graphicData>
        </a:graphic>
      </p:graphicFrame>
    </p:spTree>
    <p:extLst>
      <p:ext uri="{BB962C8B-B14F-4D97-AF65-F5344CB8AC3E}">
        <p14:creationId xmlns:p14="http://schemas.microsoft.com/office/powerpoint/2010/main" val="250819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68382839"/>
              </p:ext>
            </p:extLst>
          </p:nvPr>
        </p:nvGraphicFramePr>
        <p:xfrm>
          <a:off x="1273628" y="779156"/>
          <a:ext cx="9786258" cy="4642610"/>
        </p:xfrm>
        <a:graphic>
          <a:graphicData uri="http://schemas.openxmlformats.org/drawingml/2006/table">
            <a:tbl>
              <a:tblPr firstRow="1" bandRow="1">
                <a:tableStyleId>{2D5ABB26-0587-4C30-8999-92F81FD0307C}</a:tableStyleId>
              </a:tblPr>
              <a:tblGrid>
                <a:gridCol w="754439">
                  <a:extLst>
                    <a:ext uri="{9D8B030D-6E8A-4147-A177-3AD203B41FA5}">
                      <a16:colId xmlns:a16="http://schemas.microsoft.com/office/drawing/2014/main" val="2330411985"/>
                    </a:ext>
                  </a:extLst>
                </a:gridCol>
                <a:gridCol w="2201344">
                  <a:extLst>
                    <a:ext uri="{9D8B030D-6E8A-4147-A177-3AD203B41FA5}">
                      <a16:colId xmlns:a16="http://schemas.microsoft.com/office/drawing/2014/main" val="3409335682"/>
                    </a:ext>
                  </a:extLst>
                </a:gridCol>
                <a:gridCol w="1477891">
                  <a:extLst>
                    <a:ext uri="{9D8B030D-6E8A-4147-A177-3AD203B41FA5}">
                      <a16:colId xmlns:a16="http://schemas.microsoft.com/office/drawing/2014/main" val="4126611967"/>
                    </a:ext>
                  </a:extLst>
                </a:gridCol>
                <a:gridCol w="1477891">
                  <a:extLst>
                    <a:ext uri="{9D8B030D-6E8A-4147-A177-3AD203B41FA5}">
                      <a16:colId xmlns:a16="http://schemas.microsoft.com/office/drawing/2014/main" val="3389012425"/>
                    </a:ext>
                  </a:extLst>
                </a:gridCol>
                <a:gridCol w="1477891">
                  <a:extLst>
                    <a:ext uri="{9D8B030D-6E8A-4147-A177-3AD203B41FA5}">
                      <a16:colId xmlns:a16="http://schemas.microsoft.com/office/drawing/2014/main" val="1233083691"/>
                    </a:ext>
                  </a:extLst>
                </a:gridCol>
                <a:gridCol w="2396802">
                  <a:extLst>
                    <a:ext uri="{9D8B030D-6E8A-4147-A177-3AD203B41FA5}">
                      <a16:colId xmlns:a16="http://schemas.microsoft.com/office/drawing/2014/main" val="2834768259"/>
                    </a:ext>
                  </a:extLst>
                </a:gridCol>
              </a:tblGrid>
              <a:tr h="621780">
                <a:tc gridSpan="6">
                  <a:txBody>
                    <a:bodyPr/>
                    <a:lstStyle/>
                    <a:p>
                      <a:pPr algn="ctr"/>
                      <a:r>
                        <a:rPr lang="en-IN" sz="2400" b="1" baseline="0" dirty="0" smtClean="0">
                          <a:latin typeface="Times New Roman" panose="02020603050405020304" pitchFamily="18" charset="0"/>
                          <a:cs typeface="Times New Roman" panose="02020603050405020304" pitchFamily="18" charset="0"/>
                        </a:rPr>
                        <a:t>CC: Region Wall Model</a:t>
                      </a:r>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642564913"/>
                  </a:ext>
                </a:extLst>
              </a:tr>
              <a:tr h="538876">
                <a:tc>
                  <a:txBody>
                    <a:bodyPr/>
                    <a:lstStyle/>
                    <a:p>
                      <a:pPr algn="ctr"/>
                      <a:r>
                        <a:rPr lang="en-IN" sz="2000" b="1" dirty="0" err="1" smtClean="0">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latin typeface="Times New Roman" panose="02020603050405020304" pitchFamily="18" charset="0"/>
                          <a:cs typeface="Times New Roman" panose="02020603050405020304" pitchFamily="18" charset="0"/>
                        </a:rPr>
                        <a:t>Data Type</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Constraint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3330418"/>
                  </a:ext>
                </a:extLst>
              </a:tr>
              <a:tr h="497422">
                <a:tc>
                  <a:txBody>
                    <a:bodyPr/>
                    <a:lstStyle/>
                    <a:p>
                      <a:r>
                        <a:rPr lang="en-IN" sz="18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err="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Unique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256577"/>
                  </a:ext>
                </a:extLst>
              </a:tr>
              <a:tr h="497422">
                <a:tc>
                  <a:txBody>
                    <a:bodyPr/>
                    <a:lstStyle/>
                    <a:p>
                      <a:r>
                        <a:rPr lang="en-IN" sz="18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Owner</a:t>
                      </a:r>
                      <a:r>
                        <a:rPr lang="en-IN" sz="1800" kern="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Foreign</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key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Owner id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7083656"/>
                  </a:ext>
                </a:extLst>
              </a:tr>
              <a:tr h="497422">
                <a:tc>
                  <a:txBody>
                    <a:bodyPr/>
                    <a:lstStyle/>
                    <a:p>
                      <a:r>
                        <a:rPr lang="en-IN" sz="1800" dirty="0" smtClean="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User</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User id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39411"/>
                  </a:ext>
                </a:extLst>
              </a:tr>
              <a:tr h="497422">
                <a:tc>
                  <a:txBody>
                    <a:bodyPr/>
                    <a:lstStyle/>
                    <a:p>
                      <a:r>
                        <a:rPr lang="en-IN" sz="1800" dirty="0" smtClean="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File</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access location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Varchar(30)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30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File access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192223"/>
                  </a:ext>
                </a:extLst>
              </a:tr>
              <a:tr h="497422">
                <a:tc>
                  <a:txBody>
                    <a:bodyPr/>
                    <a:lstStyle/>
                    <a:p>
                      <a:r>
                        <a:rPr lang="en-IN" sz="1800" dirty="0" smtClean="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Geo</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location path</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Varchar(100)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100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Geo location date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262925"/>
                  </a:ext>
                </a:extLst>
              </a:tr>
              <a:tr h="497422">
                <a:tc>
                  <a:txBody>
                    <a:bodyPr/>
                    <a:lstStyle/>
                    <a:p>
                      <a:r>
                        <a:rPr lang="en-IN" sz="1800" dirty="0" smtClean="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File</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File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359140"/>
                  </a:ext>
                </a:extLst>
              </a:tr>
              <a:tr h="497422">
                <a:tc>
                  <a:txBody>
                    <a:bodyPr/>
                    <a:lstStyle/>
                    <a:p>
                      <a:r>
                        <a:rPr lang="en-IN" sz="1800" dirty="0" smtClean="0">
                          <a:latin typeface="Times New Roman" panose="02020603050405020304" pitchFamily="18" charset="0"/>
                          <a:cs typeface="Times New Roman" panose="02020603050405020304" pitchFamily="18" charset="0"/>
                        </a:rPr>
                        <a:t>7</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Shared date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Time stamp</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File share</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date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0930591"/>
                  </a:ext>
                </a:extLst>
              </a:tr>
            </a:tbl>
          </a:graphicData>
        </a:graphic>
      </p:graphicFrame>
    </p:spTree>
    <p:extLst>
      <p:ext uri="{BB962C8B-B14F-4D97-AF65-F5344CB8AC3E}">
        <p14:creationId xmlns:p14="http://schemas.microsoft.com/office/powerpoint/2010/main" val="4049508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26411176"/>
              </p:ext>
            </p:extLst>
          </p:nvPr>
        </p:nvGraphicFramePr>
        <p:xfrm>
          <a:off x="1230086" y="764642"/>
          <a:ext cx="9786258" cy="4642610"/>
        </p:xfrm>
        <a:graphic>
          <a:graphicData uri="http://schemas.openxmlformats.org/drawingml/2006/table">
            <a:tbl>
              <a:tblPr firstRow="1" bandRow="1">
                <a:tableStyleId>{2D5ABB26-0587-4C30-8999-92F81FD0307C}</a:tableStyleId>
              </a:tblPr>
              <a:tblGrid>
                <a:gridCol w="754439">
                  <a:extLst>
                    <a:ext uri="{9D8B030D-6E8A-4147-A177-3AD203B41FA5}">
                      <a16:colId xmlns:a16="http://schemas.microsoft.com/office/drawing/2014/main" val="2330411985"/>
                    </a:ext>
                  </a:extLst>
                </a:gridCol>
                <a:gridCol w="2201344">
                  <a:extLst>
                    <a:ext uri="{9D8B030D-6E8A-4147-A177-3AD203B41FA5}">
                      <a16:colId xmlns:a16="http://schemas.microsoft.com/office/drawing/2014/main" val="3409335682"/>
                    </a:ext>
                  </a:extLst>
                </a:gridCol>
                <a:gridCol w="1477891">
                  <a:extLst>
                    <a:ext uri="{9D8B030D-6E8A-4147-A177-3AD203B41FA5}">
                      <a16:colId xmlns:a16="http://schemas.microsoft.com/office/drawing/2014/main" val="4126611967"/>
                    </a:ext>
                  </a:extLst>
                </a:gridCol>
                <a:gridCol w="1477891">
                  <a:extLst>
                    <a:ext uri="{9D8B030D-6E8A-4147-A177-3AD203B41FA5}">
                      <a16:colId xmlns:a16="http://schemas.microsoft.com/office/drawing/2014/main" val="3389012425"/>
                    </a:ext>
                  </a:extLst>
                </a:gridCol>
                <a:gridCol w="1477891">
                  <a:extLst>
                    <a:ext uri="{9D8B030D-6E8A-4147-A177-3AD203B41FA5}">
                      <a16:colId xmlns:a16="http://schemas.microsoft.com/office/drawing/2014/main" val="1233083691"/>
                    </a:ext>
                  </a:extLst>
                </a:gridCol>
                <a:gridCol w="2396802">
                  <a:extLst>
                    <a:ext uri="{9D8B030D-6E8A-4147-A177-3AD203B41FA5}">
                      <a16:colId xmlns:a16="http://schemas.microsoft.com/office/drawing/2014/main" val="2834768259"/>
                    </a:ext>
                  </a:extLst>
                </a:gridCol>
              </a:tblGrid>
              <a:tr h="621780">
                <a:tc gridSpan="6">
                  <a:txBody>
                    <a:bodyPr/>
                    <a:lstStyle/>
                    <a:p>
                      <a:pPr algn="ctr"/>
                      <a:r>
                        <a:rPr lang="en-IN" sz="2400" b="1" baseline="0" dirty="0" smtClean="0">
                          <a:latin typeface="Times New Roman" panose="02020603050405020304" pitchFamily="18" charset="0"/>
                          <a:cs typeface="Times New Roman" panose="02020603050405020304" pitchFamily="18" charset="0"/>
                        </a:rPr>
                        <a:t>CC: Geolocation Wall Model</a:t>
                      </a:r>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642564913"/>
                  </a:ext>
                </a:extLst>
              </a:tr>
              <a:tr h="538876">
                <a:tc>
                  <a:txBody>
                    <a:bodyPr/>
                    <a:lstStyle/>
                    <a:p>
                      <a:pPr algn="ctr"/>
                      <a:r>
                        <a:rPr lang="en-IN" sz="2000" b="1" dirty="0" err="1" smtClean="0">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latin typeface="Times New Roman" panose="02020603050405020304" pitchFamily="18" charset="0"/>
                          <a:cs typeface="Times New Roman" panose="02020603050405020304" pitchFamily="18" charset="0"/>
                        </a:rPr>
                        <a:t>Data Type</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Constraint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3330418"/>
                  </a:ext>
                </a:extLst>
              </a:tr>
              <a:tr h="497422">
                <a:tc>
                  <a:txBody>
                    <a:bodyPr/>
                    <a:lstStyle/>
                    <a:p>
                      <a:r>
                        <a:rPr lang="en-IN" sz="18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err="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Unique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256577"/>
                  </a:ext>
                </a:extLst>
              </a:tr>
              <a:tr h="497422">
                <a:tc>
                  <a:txBody>
                    <a:bodyPr/>
                    <a:lstStyle/>
                    <a:p>
                      <a:r>
                        <a:rPr lang="en-IN" sz="18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Owner</a:t>
                      </a:r>
                      <a:r>
                        <a:rPr lang="en-IN" sz="1800" kern="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Foreign</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key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Owner id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7083656"/>
                  </a:ext>
                </a:extLst>
              </a:tr>
              <a:tr h="497422">
                <a:tc>
                  <a:txBody>
                    <a:bodyPr/>
                    <a:lstStyle/>
                    <a:p>
                      <a:r>
                        <a:rPr lang="en-IN" sz="1800" dirty="0" smtClean="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User</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User id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39411"/>
                  </a:ext>
                </a:extLst>
              </a:tr>
              <a:tr h="497422">
                <a:tc>
                  <a:txBody>
                    <a:bodyPr/>
                    <a:lstStyle/>
                    <a:p>
                      <a:r>
                        <a:rPr lang="en-IN" sz="1800" dirty="0" smtClean="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region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Varchar(30)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30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File </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access region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192223"/>
                  </a:ext>
                </a:extLst>
              </a:tr>
              <a:tr h="497422">
                <a:tc>
                  <a:txBody>
                    <a:bodyPr/>
                    <a:lstStyle/>
                    <a:p>
                      <a:r>
                        <a:rPr lang="en-IN" sz="1800" dirty="0" smtClean="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Geo</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location path</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Varchar(100)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100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Geo </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location of region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262925"/>
                  </a:ext>
                </a:extLst>
              </a:tr>
              <a:tr h="497422">
                <a:tc>
                  <a:txBody>
                    <a:bodyPr/>
                    <a:lstStyle/>
                    <a:p>
                      <a:r>
                        <a:rPr lang="en-IN" sz="1800" dirty="0" smtClean="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File</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File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359140"/>
                  </a:ext>
                </a:extLst>
              </a:tr>
              <a:tr h="497422">
                <a:tc>
                  <a:txBody>
                    <a:bodyPr/>
                    <a:lstStyle/>
                    <a:p>
                      <a:r>
                        <a:rPr lang="en-IN" sz="1800" dirty="0" smtClean="0">
                          <a:latin typeface="Times New Roman" panose="02020603050405020304" pitchFamily="18" charset="0"/>
                          <a:cs typeface="Times New Roman" panose="02020603050405020304" pitchFamily="18" charset="0"/>
                        </a:rPr>
                        <a:t>7</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Shared date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Time stamp</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File share</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date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0930591"/>
                  </a:ext>
                </a:extLst>
              </a:tr>
            </a:tbl>
          </a:graphicData>
        </a:graphic>
      </p:graphicFrame>
    </p:spTree>
    <p:extLst>
      <p:ext uri="{BB962C8B-B14F-4D97-AF65-F5344CB8AC3E}">
        <p14:creationId xmlns:p14="http://schemas.microsoft.com/office/powerpoint/2010/main" val="3351592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1679454"/>
              </p:ext>
            </p:extLst>
          </p:nvPr>
        </p:nvGraphicFramePr>
        <p:xfrm>
          <a:off x="1186543" y="735614"/>
          <a:ext cx="9786258" cy="4642610"/>
        </p:xfrm>
        <a:graphic>
          <a:graphicData uri="http://schemas.openxmlformats.org/drawingml/2006/table">
            <a:tbl>
              <a:tblPr firstRow="1" bandRow="1">
                <a:tableStyleId>{2D5ABB26-0587-4C30-8999-92F81FD0307C}</a:tableStyleId>
              </a:tblPr>
              <a:tblGrid>
                <a:gridCol w="754439">
                  <a:extLst>
                    <a:ext uri="{9D8B030D-6E8A-4147-A177-3AD203B41FA5}">
                      <a16:colId xmlns:a16="http://schemas.microsoft.com/office/drawing/2014/main" val="2330411985"/>
                    </a:ext>
                  </a:extLst>
                </a:gridCol>
                <a:gridCol w="2201344">
                  <a:extLst>
                    <a:ext uri="{9D8B030D-6E8A-4147-A177-3AD203B41FA5}">
                      <a16:colId xmlns:a16="http://schemas.microsoft.com/office/drawing/2014/main" val="3409335682"/>
                    </a:ext>
                  </a:extLst>
                </a:gridCol>
                <a:gridCol w="1477891">
                  <a:extLst>
                    <a:ext uri="{9D8B030D-6E8A-4147-A177-3AD203B41FA5}">
                      <a16:colId xmlns:a16="http://schemas.microsoft.com/office/drawing/2014/main" val="4126611967"/>
                    </a:ext>
                  </a:extLst>
                </a:gridCol>
                <a:gridCol w="1477891">
                  <a:extLst>
                    <a:ext uri="{9D8B030D-6E8A-4147-A177-3AD203B41FA5}">
                      <a16:colId xmlns:a16="http://schemas.microsoft.com/office/drawing/2014/main" val="3389012425"/>
                    </a:ext>
                  </a:extLst>
                </a:gridCol>
                <a:gridCol w="1477891">
                  <a:extLst>
                    <a:ext uri="{9D8B030D-6E8A-4147-A177-3AD203B41FA5}">
                      <a16:colId xmlns:a16="http://schemas.microsoft.com/office/drawing/2014/main" val="1233083691"/>
                    </a:ext>
                  </a:extLst>
                </a:gridCol>
                <a:gridCol w="2396802">
                  <a:extLst>
                    <a:ext uri="{9D8B030D-6E8A-4147-A177-3AD203B41FA5}">
                      <a16:colId xmlns:a16="http://schemas.microsoft.com/office/drawing/2014/main" val="2834768259"/>
                    </a:ext>
                  </a:extLst>
                </a:gridCol>
              </a:tblGrid>
              <a:tr h="621780">
                <a:tc gridSpan="6">
                  <a:txBody>
                    <a:bodyPr/>
                    <a:lstStyle/>
                    <a:p>
                      <a:pPr algn="ctr"/>
                      <a:r>
                        <a:rPr lang="en-IN" sz="2400" b="1" baseline="0" dirty="0" smtClean="0">
                          <a:latin typeface="Times New Roman" panose="02020603050405020304" pitchFamily="18" charset="0"/>
                          <a:cs typeface="Times New Roman" panose="02020603050405020304" pitchFamily="18" charset="0"/>
                        </a:rPr>
                        <a:t>CC: Time Wall Model</a:t>
                      </a:r>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642564913"/>
                  </a:ext>
                </a:extLst>
              </a:tr>
              <a:tr h="538876">
                <a:tc>
                  <a:txBody>
                    <a:bodyPr/>
                    <a:lstStyle/>
                    <a:p>
                      <a:pPr algn="ctr"/>
                      <a:r>
                        <a:rPr lang="en-IN" sz="2000" b="1" dirty="0" err="1" smtClean="0">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latin typeface="Times New Roman" panose="02020603050405020304" pitchFamily="18" charset="0"/>
                          <a:cs typeface="Times New Roman" panose="02020603050405020304" pitchFamily="18" charset="0"/>
                        </a:rPr>
                        <a:t>Data Type</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Constraint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3330418"/>
                  </a:ext>
                </a:extLst>
              </a:tr>
              <a:tr h="497422">
                <a:tc>
                  <a:txBody>
                    <a:bodyPr/>
                    <a:lstStyle/>
                    <a:p>
                      <a:r>
                        <a:rPr lang="en-IN" sz="18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err="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Unique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256577"/>
                  </a:ext>
                </a:extLst>
              </a:tr>
              <a:tr h="497422">
                <a:tc>
                  <a:txBody>
                    <a:bodyPr/>
                    <a:lstStyle/>
                    <a:p>
                      <a:r>
                        <a:rPr lang="en-IN" sz="18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Owner</a:t>
                      </a:r>
                      <a:r>
                        <a:rPr lang="en-IN" sz="1800" kern="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Foreign</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key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Owner id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7083656"/>
                  </a:ext>
                </a:extLst>
              </a:tr>
              <a:tr h="497422">
                <a:tc>
                  <a:txBody>
                    <a:bodyPr/>
                    <a:lstStyle/>
                    <a:p>
                      <a:r>
                        <a:rPr lang="en-IN" sz="1800" dirty="0" smtClean="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User</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User id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39411"/>
                  </a:ext>
                </a:extLst>
              </a:tr>
              <a:tr h="497422">
                <a:tc>
                  <a:txBody>
                    <a:bodyPr/>
                    <a:lstStyle/>
                    <a:p>
                      <a:r>
                        <a:rPr lang="en-IN" sz="1800" dirty="0" smtClean="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Start</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time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Start time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192223"/>
                  </a:ext>
                </a:extLst>
              </a:tr>
              <a:tr h="497422">
                <a:tc>
                  <a:txBody>
                    <a:bodyPr/>
                    <a:lstStyle/>
                    <a:p>
                      <a:r>
                        <a:rPr lang="en-IN" sz="1800" dirty="0" smtClean="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End</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time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File end time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262925"/>
                  </a:ext>
                </a:extLst>
              </a:tr>
              <a:tr h="497422">
                <a:tc>
                  <a:txBody>
                    <a:bodyPr/>
                    <a:lstStyle/>
                    <a:p>
                      <a:r>
                        <a:rPr lang="en-IN" sz="1800" dirty="0" smtClean="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Access</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date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Varchar(20)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File access</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date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359140"/>
                  </a:ext>
                </a:extLst>
              </a:tr>
              <a:tr h="497422">
                <a:tc>
                  <a:txBody>
                    <a:bodyPr/>
                    <a:lstStyle/>
                    <a:p>
                      <a:r>
                        <a:rPr lang="en-IN" sz="1800" dirty="0" smtClean="0">
                          <a:latin typeface="Times New Roman" panose="02020603050405020304" pitchFamily="18" charset="0"/>
                          <a:cs typeface="Times New Roman" panose="02020603050405020304" pitchFamily="18" charset="0"/>
                        </a:rPr>
                        <a:t>7</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Shared date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Time stamp</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File share</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date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0930591"/>
                  </a:ext>
                </a:extLst>
              </a:tr>
            </a:tbl>
          </a:graphicData>
        </a:graphic>
      </p:graphicFrame>
    </p:spTree>
    <p:extLst>
      <p:ext uri="{BB962C8B-B14F-4D97-AF65-F5344CB8AC3E}">
        <p14:creationId xmlns:p14="http://schemas.microsoft.com/office/powerpoint/2010/main" val="3247208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53289484"/>
              </p:ext>
            </p:extLst>
          </p:nvPr>
        </p:nvGraphicFramePr>
        <p:xfrm>
          <a:off x="1172028" y="764642"/>
          <a:ext cx="9786258" cy="3150344"/>
        </p:xfrm>
        <a:graphic>
          <a:graphicData uri="http://schemas.openxmlformats.org/drawingml/2006/table">
            <a:tbl>
              <a:tblPr firstRow="1" bandRow="1">
                <a:tableStyleId>{2D5ABB26-0587-4C30-8999-92F81FD0307C}</a:tableStyleId>
              </a:tblPr>
              <a:tblGrid>
                <a:gridCol w="754439">
                  <a:extLst>
                    <a:ext uri="{9D8B030D-6E8A-4147-A177-3AD203B41FA5}">
                      <a16:colId xmlns:a16="http://schemas.microsoft.com/office/drawing/2014/main" val="2330411985"/>
                    </a:ext>
                  </a:extLst>
                </a:gridCol>
                <a:gridCol w="2201344">
                  <a:extLst>
                    <a:ext uri="{9D8B030D-6E8A-4147-A177-3AD203B41FA5}">
                      <a16:colId xmlns:a16="http://schemas.microsoft.com/office/drawing/2014/main" val="3409335682"/>
                    </a:ext>
                  </a:extLst>
                </a:gridCol>
                <a:gridCol w="1477891">
                  <a:extLst>
                    <a:ext uri="{9D8B030D-6E8A-4147-A177-3AD203B41FA5}">
                      <a16:colId xmlns:a16="http://schemas.microsoft.com/office/drawing/2014/main" val="4126611967"/>
                    </a:ext>
                  </a:extLst>
                </a:gridCol>
                <a:gridCol w="1477891">
                  <a:extLst>
                    <a:ext uri="{9D8B030D-6E8A-4147-A177-3AD203B41FA5}">
                      <a16:colId xmlns:a16="http://schemas.microsoft.com/office/drawing/2014/main" val="3389012425"/>
                    </a:ext>
                  </a:extLst>
                </a:gridCol>
                <a:gridCol w="1477891">
                  <a:extLst>
                    <a:ext uri="{9D8B030D-6E8A-4147-A177-3AD203B41FA5}">
                      <a16:colId xmlns:a16="http://schemas.microsoft.com/office/drawing/2014/main" val="1233083691"/>
                    </a:ext>
                  </a:extLst>
                </a:gridCol>
                <a:gridCol w="2396802">
                  <a:extLst>
                    <a:ext uri="{9D8B030D-6E8A-4147-A177-3AD203B41FA5}">
                      <a16:colId xmlns:a16="http://schemas.microsoft.com/office/drawing/2014/main" val="2834768259"/>
                    </a:ext>
                  </a:extLst>
                </a:gridCol>
              </a:tblGrid>
              <a:tr h="621780">
                <a:tc gridSpan="6">
                  <a:txBody>
                    <a:bodyPr/>
                    <a:lstStyle/>
                    <a:p>
                      <a:pPr algn="ctr"/>
                      <a:r>
                        <a:rPr lang="en-IN" sz="2400" b="1" baseline="0" dirty="0" smtClean="0">
                          <a:latin typeface="Times New Roman" panose="02020603050405020304" pitchFamily="18" charset="0"/>
                          <a:cs typeface="Times New Roman" panose="02020603050405020304" pitchFamily="18" charset="0"/>
                        </a:rPr>
                        <a:t>CC: File Access Log</a:t>
                      </a:r>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642564913"/>
                  </a:ext>
                </a:extLst>
              </a:tr>
              <a:tr h="538876">
                <a:tc>
                  <a:txBody>
                    <a:bodyPr/>
                    <a:lstStyle/>
                    <a:p>
                      <a:pPr algn="ctr"/>
                      <a:r>
                        <a:rPr lang="en-IN" sz="2000" b="1" dirty="0" err="1" smtClean="0">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latin typeface="Times New Roman" panose="02020603050405020304" pitchFamily="18" charset="0"/>
                          <a:cs typeface="Times New Roman" panose="02020603050405020304" pitchFamily="18" charset="0"/>
                        </a:rPr>
                        <a:t>Data Type</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Constraint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3330418"/>
                  </a:ext>
                </a:extLst>
              </a:tr>
              <a:tr h="497422">
                <a:tc>
                  <a:txBody>
                    <a:bodyPr/>
                    <a:lstStyle/>
                    <a:p>
                      <a:r>
                        <a:rPr lang="en-IN" sz="18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err="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Unique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256577"/>
                  </a:ext>
                </a:extLst>
              </a:tr>
              <a:tr h="497422">
                <a:tc>
                  <a:txBody>
                    <a:bodyPr/>
                    <a:lstStyle/>
                    <a:p>
                      <a:r>
                        <a:rPr lang="en-IN" sz="1800" dirty="0" smtClean="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User</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Foreign</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key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User id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39411"/>
                  </a:ext>
                </a:extLst>
              </a:tr>
              <a:tr h="497422">
                <a:tc>
                  <a:txBody>
                    <a:bodyPr/>
                    <a:lstStyle/>
                    <a:p>
                      <a:r>
                        <a:rPr lang="en-IN" sz="1800" dirty="0" smtClean="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File</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id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err="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File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192223"/>
                  </a:ext>
                </a:extLst>
              </a:tr>
              <a:tr h="497422">
                <a:tc>
                  <a:txBody>
                    <a:bodyPr/>
                    <a:lstStyle/>
                    <a:p>
                      <a:r>
                        <a:rPr lang="en-IN" sz="1800" dirty="0" smtClean="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Date</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time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timestamp</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File shared date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262925"/>
                  </a:ext>
                </a:extLst>
              </a:tr>
            </a:tbl>
          </a:graphicData>
        </a:graphic>
      </p:graphicFrame>
    </p:spTree>
    <p:extLst>
      <p:ext uri="{BB962C8B-B14F-4D97-AF65-F5344CB8AC3E}">
        <p14:creationId xmlns:p14="http://schemas.microsoft.com/office/powerpoint/2010/main" val="356597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16214514"/>
              </p:ext>
            </p:extLst>
          </p:nvPr>
        </p:nvGraphicFramePr>
        <p:xfrm>
          <a:off x="1244600" y="793671"/>
          <a:ext cx="9786258" cy="3647766"/>
        </p:xfrm>
        <a:graphic>
          <a:graphicData uri="http://schemas.openxmlformats.org/drawingml/2006/table">
            <a:tbl>
              <a:tblPr firstRow="1" bandRow="1">
                <a:tableStyleId>{2D5ABB26-0587-4C30-8999-92F81FD0307C}</a:tableStyleId>
              </a:tblPr>
              <a:tblGrid>
                <a:gridCol w="754439">
                  <a:extLst>
                    <a:ext uri="{9D8B030D-6E8A-4147-A177-3AD203B41FA5}">
                      <a16:colId xmlns:a16="http://schemas.microsoft.com/office/drawing/2014/main" val="2330411985"/>
                    </a:ext>
                  </a:extLst>
                </a:gridCol>
                <a:gridCol w="2201344">
                  <a:extLst>
                    <a:ext uri="{9D8B030D-6E8A-4147-A177-3AD203B41FA5}">
                      <a16:colId xmlns:a16="http://schemas.microsoft.com/office/drawing/2014/main" val="3409335682"/>
                    </a:ext>
                  </a:extLst>
                </a:gridCol>
                <a:gridCol w="1477891">
                  <a:extLst>
                    <a:ext uri="{9D8B030D-6E8A-4147-A177-3AD203B41FA5}">
                      <a16:colId xmlns:a16="http://schemas.microsoft.com/office/drawing/2014/main" val="4126611967"/>
                    </a:ext>
                  </a:extLst>
                </a:gridCol>
                <a:gridCol w="1477891">
                  <a:extLst>
                    <a:ext uri="{9D8B030D-6E8A-4147-A177-3AD203B41FA5}">
                      <a16:colId xmlns:a16="http://schemas.microsoft.com/office/drawing/2014/main" val="3389012425"/>
                    </a:ext>
                  </a:extLst>
                </a:gridCol>
                <a:gridCol w="1477891">
                  <a:extLst>
                    <a:ext uri="{9D8B030D-6E8A-4147-A177-3AD203B41FA5}">
                      <a16:colId xmlns:a16="http://schemas.microsoft.com/office/drawing/2014/main" val="1233083691"/>
                    </a:ext>
                  </a:extLst>
                </a:gridCol>
                <a:gridCol w="2396802">
                  <a:extLst>
                    <a:ext uri="{9D8B030D-6E8A-4147-A177-3AD203B41FA5}">
                      <a16:colId xmlns:a16="http://schemas.microsoft.com/office/drawing/2014/main" val="2834768259"/>
                    </a:ext>
                  </a:extLst>
                </a:gridCol>
              </a:tblGrid>
              <a:tr h="621780">
                <a:tc gridSpan="6">
                  <a:txBody>
                    <a:bodyPr/>
                    <a:lstStyle/>
                    <a:p>
                      <a:pPr algn="ctr"/>
                      <a:r>
                        <a:rPr lang="en-IN" sz="2400" b="1" baseline="0" dirty="0" smtClean="0">
                          <a:latin typeface="Times New Roman" panose="02020603050405020304" pitchFamily="18" charset="0"/>
                          <a:cs typeface="Times New Roman" panose="02020603050405020304" pitchFamily="18" charset="0"/>
                        </a:rPr>
                        <a:t>CC: Unauthorised Access Log</a:t>
                      </a:r>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642564913"/>
                  </a:ext>
                </a:extLst>
              </a:tr>
              <a:tr h="538876">
                <a:tc>
                  <a:txBody>
                    <a:bodyPr/>
                    <a:lstStyle/>
                    <a:p>
                      <a:pPr algn="ctr"/>
                      <a:r>
                        <a:rPr lang="en-IN" sz="2000" b="1" dirty="0" err="1" smtClean="0">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latin typeface="Times New Roman" panose="02020603050405020304" pitchFamily="18" charset="0"/>
                          <a:cs typeface="Times New Roman" panose="02020603050405020304" pitchFamily="18" charset="0"/>
                        </a:rPr>
                        <a:t>Data Type</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Field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Constraint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3330418"/>
                  </a:ext>
                </a:extLst>
              </a:tr>
              <a:tr h="497422">
                <a:tc>
                  <a:txBody>
                    <a:bodyPr/>
                    <a:lstStyle/>
                    <a:p>
                      <a:r>
                        <a:rPr lang="en-IN" sz="18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kern="0" dirty="0" err="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Unique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256577"/>
                  </a:ext>
                </a:extLst>
              </a:tr>
              <a:tr h="497422">
                <a:tc>
                  <a:txBody>
                    <a:bodyPr/>
                    <a:lstStyle/>
                    <a:p>
                      <a:r>
                        <a:rPr lang="en-IN" sz="1800" dirty="0" smtClean="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User</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Foreign</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key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User id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39411"/>
                  </a:ext>
                </a:extLst>
              </a:tr>
              <a:tr h="497422">
                <a:tc>
                  <a:txBody>
                    <a:bodyPr/>
                    <a:lstStyle/>
                    <a:p>
                      <a:r>
                        <a:rPr lang="en-IN" sz="1800" dirty="0" smtClean="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Download</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mode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smtClean="0">
                          <a:effectLst/>
                          <a:latin typeface="Times New Roman" panose="02020603050405020304" pitchFamily="18" charset="0"/>
                          <a:ea typeface="Calibri" panose="020F0502020204030204" pitchFamily="34" charset="0"/>
                          <a:cs typeface="Times New Roman" panose="02020603050405020304" pitchFamily="18" charset="0"/>
                        </a:rPr>
                        <a:t>Download mode </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192223"/>
                  </a:ext>
                </a:extLst>
              </a:tr>
              <a:tr h="497422">
                <a:tc>
                  <a:txBody>
                    <a:bodyPr/>
                    <a:lstStyle/>
                    <a:p>
                      <a:r>
                        <a:rPr lang="en-IN" sz="1800" dirty="0" smtClean="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Download file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File downloaded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462982"/>
                  </a:ext>
                </a:extLst>
              </a:tr>
              <a:tr h="497422">
                <a:tc>
                  <a:txBody>
                    <a:bodyPr/>
                    <a:lstStyle/>
                    <a:p>
                      <a:r>
                        <a:rPr lang="en-IN" sz="1800" dirty="0" smtClean="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Date</a:t>
                      </a: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time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0" dirty="0" smtClean="0">
                          <a:effectLst/>
                          <a:latin typeface="Times New Roman" panose="02020603050405020304" pitchFamily="18" charset="0"/>
                          <a:ea typeface="Calibri" panose="020F0502020204030204" pitchFamily="34" charset="0"/>
                          <a:cs typeface="Times New Roman" panose="02020603050405020304" pitchFamily="18" charset="0"/>
                        </a:rPr>
                        <a:t>timestamp</a:t>
                      </a:r>
                      <a:endPar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File shared date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262925"/>
                  </a:ext>
                </a:extLst>
              </a:tr>
            </a:tbl>
          </a:graphicData>
        </a:graphic>
      </p:graphicFrame>
    </p:spTree>
    <p:extLst>
      <p:ext uri="{BB962C8B-B14F-4D97-AF65-F5344CB8AC3E}">
        <p14:creationId xmlns:p14="http://schemas.microsoft.com/office/powerpoint/2010/main" val="2823583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400" y="0"/>
            <a:ext cx="11422743" cy="769441"/>
          </a:xfrm>
          <a:prstGeom prst="rect">
            <a:avLst/>
          </a:prstGeom>
          <a:noFill/>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DFD: Level 0</a:t>
            </a:r>
            <a:endParaRPr lang="en-US" sz="44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593646" y="1353004"/>
            <a:ext cx="5048250" cy="4210050"/>
          </a:xfrm>
          <a:prstGeom prst="rect">
            <a:avLst/>
          </a:prstGeom>
        </p:spPr>
      </p:pic>
    </p:spTree>
    <p:extLst>
      <p:ext uri="{BB962C8B-B14F-4D97-AF65-F5344CB8AC3E}">
        <p14:creationId xmlns:p14="http://schemas.microsoft.com/office/powerpoint/2010/main" val="1306291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400" y="0"/>
            <a:ext cx="11422743" cy="769441"/>
          </a:xfrm>
          <a:prstGeom prst="rect">
            <a:avLst/>
          </a:prstGeom>
          <a:noFill/>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DFD: Level 1</a:t>
            </a:r>
            <a:endParaRPr lang="en-US" sz="4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660321" y="608693"/>
            <a:ext cx="4914900" cy="6134100"/>
          </a:xfrm>
          <a:prstGeom prst="rect">
            <a:avLst/>
          </a:prstGeom>
        </p:spPr>
      </p:pic>
    </p:spTree>
    <p:extLst>
      <p:ext uri="{BB962C8B-B14F-4D97-AF65-F5344CB8AC3E}">
        <p14:creationId xmlns:p14="http://schemas.microsoft.com/office/powerpoint/2010/main" val="2783907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400" y="0"/>
            <a:ext cx="11422743" cy="769441"/>
          </a:xfrm>
          <a:prstGeom prst="rect">
            <a:avLst/>
          </a:prstGeom>
          <a:noFill/>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DFD: Level 2</a:t>
            </a:r>
            <a:endParaRPr lang="en-US" sz="44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45971" y="769441"/>
            <a:ext cx="5943600" cy="6123940"/>
          </a:xfrm>
          <a:prstGeom prst="rect">
            <a:avLst/>
          </a:prstGeom>
        </p:spPr>
      </p:pic>
    </p:spTree>
    <p:extLst>
      <p:ext uri="{BB962C8B-B14F-4D97-AF65-F5344CB8AC3E}">
        <p14:creationId xmlns:p14="http://schemas.microsoft.com/office/powerpoint/2010/main" val="806035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400" y="0"/>
            <a:ext cx="11422743" cy="769441"/>
          </a:xfrm>
          <a:prstGeom prst="rect">
            <a:avLst/>
          </a:prstGeom>
          <a:noFill/>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UML: Use Case</a:t>
            </a:r>
            <a:endParaRPr lang="en-US" sz="4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856093" y="656590"/>
            <a:ext cx="6523355" cy="6201410"/>
          </a:xfrm>
          <a:prstGeom prst="rect">
            <a:avLst/>
          </a:prstGeom>
        </p:spPr>
      </p:pic>
    </p:spTree>
    <p:extLst>
      <p:ext uri="{BB962C8B-B14F-4D97-AF65-F5344CB8AC3E}">
        <p14:creationId xmlns:p14="http://schemas.microsoft.com/office/powerpoint/2010/main" val="3068246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124691"/>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983672"/>
            <a:ext cx="11513127" cy="5472545"/>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Cloud computing transforms organizational operations with on-demand resource access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Cross-organization data sharing faces challenges requiring agreement on data processing</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Primary concern in information security and cloud computing</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Focus on developing Cloaking Wall Model for cloud </a:t>
            </a:r>
            <a:r>
              <a:rPr lang="en-US" dirty="0" smtClean="0">
                <a:latin typeface="Times New Roman" panose="02020603050405020304" pitchFamily="18" charset="0"/>
                <a:cs typeface="Times New Roman" panose="02020603050405020304" pitchFamily="18" charset="0"/>
              </a:rPr>
              <a:t>storage. Four </a:t>
            </a:r>
            <a:r>
              <a:rPr lang="en-US" dirty="0">
                <a:latin typeface="Times New Roman" panose="02020603050405020304" pitchFamily="18" charset="0"/>
                <a:cs typeface="Times New Roman" panose="02020603050405020304" pitchFamily="18" charset="0"/>
              </a:rPr>
              <a:t>methods: Long-Term, Multi-Region, Time-based, and Geolocation-based Cloaking</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Cloaking identifies user types, ensuring content distribution to the right target. The Camouflage Data Disguise technique enhances security, using Chaffing and Winnowing with ChaCha20 encryption, distributing disguised data selectively.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Methods fortify data security with confidentiality, global consistency, and timed access.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618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400" y="0"/>
            <a:ext cx="11422743" cy="769441"/>
          </a:xfrm>
          <a:prstGeom prst="rect">
            <a:avLst/>
          </a:prstGeom>
          <a:noFill/>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UML: Class</a:t>
            </a:r>
            <a:endParaRPr lang="en-US" sz="44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443525" y="1422402"/>
            <a:ext cx="7348492" cy="3783374"/>
          </a:xfrm>
          <a:prstGeom prst="rect">
            <a:avLst/>
          </a:prstGeom>
        </p:spPr>
      </p:pic>
    </p:spTree>
    <p:extLst>
      <p:ext uri="{BB962C8B-B14F-4D97-AF65-F5344CB8AC3E}">
        <p14:creationId xmlns:p14="http://schemas.microsoft.com/office/powerpoint/2010/main" val="963304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400" y="0"/>
            <a:ext cx="11422743" cy="769441"/>
          </a:xfrm>
          <a:prstGeom prst="rect">
            <a:avLst/>
          </a:prstGeom>
          <a:noFill/>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UML: Activity</a:t>
            </a:r>
            <a:endParaRPr lang="en-US" sz="4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869614" y="754929"/>
            <a:ext cx="4815371" cy="6103071"/>
          </a:xfrm>
          <a:prstGeom prst="rect">
            <a:avLst/>
          </a:prstGeom>
        </p:spPr>
      </p:pic>
    </p:spTree>
    <p:extLst>
      <p:ext uri="{BB962C8B-B14F-4D97-AF65-F5344CB8AC3E}">
        <p14:creationId xmlns:p14="http://schemas.microsoft.com/office/powerpoint/2010/main" val="57303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400" y="0"/>
            <a:ext cx="11422743" cy="769441"/>
          </a:xfrm>
          <a:prstGeom prst="rect">
            <a:avLst/>
          </a:prstGeom>
          <a:noFill/>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UML: Sequence</a:t>
            </a:r>
            <a:endParaRPr lang="en-US" sz="44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15507" y="769441"/>
            <a:ext cx="7204528" cy="5561188"/>
          </a:xfrm>
          <a:prstGeom prst="rect">
            <a:avLst/>
          </a:prstGeom>
        </p:spPr>
      </p:pic>
    </p:spTree>
    <p:extLst>
      <p:ext uri="{BB962C8B-B14F-4D97-AF65-F5344CB8AC3E}">
        <p14:creationId xmlns:p14="http://schemas.microsoft.com/office/powerpoint/2010/main" val="1418523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400" y="0"/>
            <a:ext cx="11422743" cy="769441"/>
          </a:xfrm>
          <a:prstGeom prst="rect">
            <a:avLst/>
          </a:prstGeom>
          <a:noFill/>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UML: Collaboration</a:t>
            </a:r>
            <a:endParaRPr lang="en-US" sz="4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836964" y="1094907"/>
            <a:ext cx="8561614" cy="4864387"/>
          </a:xfrm>
          <a:prstGeom prst="rect">
            <a:avLst/>
          </a:prstGeom>
        </p:spPr>
      </p:pic>
    </p:spTree>
    <p:extLst>
      <p:ext uri="{BB962C8B-B14F-4D97-AF65-F5344CB8AC3E}">
        <p14:creationId xmlns:p14="http://schemas.microsoft.com/office/powerpoint/2010/main" val="3416933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400" y="0"/>
            <a:ext cx="11422743" cy="769441"/>
          </a:xfrm>
          <a:prstGeom prst="rect">
            <a:avLst/>
          </a:prstGeom>
          <a:noFill/>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UML: Component</a:t>
            </a:r>
            <a:endParaRPr lang="en-US" sz="44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47439" y="1161326"/>
            <a:ext cx="7740664" cy="4316909"/>
          </a:xfrm>
          <a:prstGeom prst="rect">
            <a:avLst/>
          </a:prstGeom>
        </p:spPr>
      </p:pic>
    </p:spTree>
    <p:extLst>
      <p:ext uri="{BB962C8B-B14F-4D97-AF65-F5344CB8AC3E}">
        <p14:creationId xmlns:p14="http://schemas.microsoft.com/office/powerpoint/2010/main" val="1219739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400" y="0"/>
            <a:ext cx="11422743" cy="769441"/>
          </a:xfrm>
          <a:prstGeom prst="rect">
            <a:avLst/>
          </a:prstGeom>
          <a:noFill/>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UML: Deployment</a:t>
            </a:r>
            <a:endParaRPr lang="en-US" sz="4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186214" y="1090019"/>
            <a:ext cx="7863114" cy="4366717"/>
          </a:xfrm>
          <a:prstGeom prst="rect">
            <a:avLst/>
          </a:prstGeom>
        </p:spPr>
      </p:pic>
    </p:spTree>
    <p:extLst>
      <p:ext uri="{BB962C8B-B14F-4D97-AF65-F5344CB8AC3E}">
        <p14:creationId xmlns:p14="http://schemas.microsoft.com/office/powerpoint/2010/main" val="3763131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400" y="0"/>
            <a:ext cx="11422743" cy="769441"/>
          </a:xfrm>
          <a:prstGeom prst="rect">
            <a:avLst/>
          </a:prstGeom>
          <a:noFill/>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ER Diagram</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437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3" y="0"/>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4" y="743238"/>
            <a:ext cx="11513127" cy="5570475"/>
          </a:xfrm>
        </p:spPr>
        <p:txBody>
          <a:bodyPr>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In conclusion, the project introduces a robust solution to enhance data security in cloud computing. The Cloaking Wall Model, with features like Long-Term Cloaking and Geolocation-based Cloaking, ensures persistent confidentiality and global consistency.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Camouflage Data Disguise technique, integrating Chaffing and Winnowing with ChaCha20 encryption, adds an extra layer of defense. The Cloud Consumer Web App's modular design caters to both administrators and users, offering secure functionalities like user authentication, data management, and monitoring.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project's testing phase, outlined in the test report, demonstrates a rigorous approach to quality assurance. The innovative Bot Identification Mechanism, coupled with the Disguise Data Generator module, adds an intelligent layer to the security framework.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By </a:t>
            </a:r>
            <a:r>
              <a:rPr lang="en-US" sz="2400" dirty="0">
                <a:latin typeface="Times New Roman" panose="02020603050405020304" pitchFamily="18" charset="0"/>
                <a:cs typeface="Times New Roman" panose="02020603050405020304" pitchFamily="18" charset="0"/>
              </a:rPr>
              <a:t>accurately identifying potential bot activity and simulating non-compliant data instances, the system actively responds to emerging threats</a:t>
            </a:r>
          </a:p>
        </p:txBody>
      </p:sp>
    </p:spTree>
    <p:extLst>
      <p:ext uri="{BB962C8B-B14F-4D97-AF65-F5344CB8AC3E}">
        <p14:creationId xmlns:p14="http://schemas.microsoft.com/office/powerpoint/2010/main" val="18362263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3" y="0"/>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Future Enhancement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4" y="743238"/>
            <a:ext cx="11513127" cy="557047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future evolution of the system holds exciting possibilities, with key areas of focus.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Integrating </a:t>
            </a:r>
            <a:r>
              <a:rPr lang="en-US" sz="2400" dirty="0">
                <a:latin typeface="Times New Roman" panose="02020603050405020304" pitchFamily="18" charset="0"/>
                <a:cs typeface="Times New Roman" panose="02020603050405020304" pitchFamily="18" charset="0"/>
              </a:rPr>
              <a:t>machine learning algorithms stands out as a potential enhancement, enabling dynamic analysis of access patterns to adeptly respond to evolving security threats. </a:t>
            </a:r>
            <a:r>
              <a:rPr lang="en-US" sz="2400" dirty="0" smtClean="0">
                <a:latin typeface="Times New Roman" panose="02020603050405020304" pitchFamily="18" charset="0"/>
                <a:cs typeface="Times New Roman" panose="02020603050405020304" pitchFamily="18" charset="0"/>
              </a:rPr>
              <a:t>Behavioral </a:t>
            </a:r>
            <a:r>
              <a:rPr lang="en-US" sz="2400" dirty="0">
                <a:latin typeface="Times New Roman" panose="02020603050405020304" pitchFamily="18" charset="0"/>
                <a:cs typeface="Times New Roman" panose="02020603050405020304" pitchFamily="18" charset="0"/>
              </a:rPr>
              <a:t>analytics is another avenue, offering a nuanced understanding of user </a:t>
            </a:r>
            <a:r>
              <a:rPr lang="en-US" sz="2400" dirty="0" smtClean="0">
                <a:latin typeface="Times New Roman" panose="02020603050405020304" pitchFamily="18" charset="0"/>
                <a:cs typeface="Times New Roman" panose="02020603050405020304" pitchFamily="18" charset="0"/>
              </a:rPr>
              <a:t>behavior </a:t>
            </a:r>
            <a:r>
              <a:rPr lang="en-US" sz="2400" dirty="0">
                <a:latin typeface="Times New Roman" panose="02020603050405020304" pitchFamily="18" charset="0"/>
                <a:cs typeface="Times New Roman" panose="02020603050405020304" pitchFamily="18" charset="0"/>
              </a:rPr>
              <a:t>to distinguish normal activities from potential risks.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Additionally</a:t>
            </a:r>
            <a:r>
              <a:rPr lang="en-US" sz="2400" dirty="0">
                <a:latin typeface="Times New Roman" panose="02020603050405020304" pitchFamily="18" charset="0"/>
                <a:cs typeface="Times New Roman" panose="02020603050405020304" pitchFamily="18" charset="0"/>
              </a:rPr>
              <a:t>, exploring blockchain integration is on the horizon, aiming to enhance data integrity and transparency by leveraging the decentralized and tamper-resistant nature of blockchain technology. These enhancements collectively propel the system towards a more adaptive, context-aware, and secure future.</a:t>
            </a:r>
          </a:p>
        </p:txBody>
      </p:sp>
    </p:spTree>
    <p:extLst>
      <p:ext uri="{BB962C8B-B14F-4D97-AF65-F5344CB8AC3E}">
        <p14:creationId xmlns:p14="http://schemas.microsoft.com/office/powerpoint/2010/main" val="586086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3" y="0"/>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Screenshot</a:t>
            </a:r>
            <a:endParaRPr lang="en-US" sz="4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43706" y="1004252"/>
            <a:ext cx="5731510" cy="3223895"/>
          </a:xfrm>
          <a:prstGeom prst="rect">
            <a:avLst/>
          </a:prstGeom>
          <a:ln w="25400">
            <a:solidFill>
              <a:srgbClr val="5228C8"/>
            </a:solidFill>
            <a:prstDash val="sysDash"/>
          </a:ln>
        </p:spPr>
      </p:pic>
      <p:pic>
        <p:nvPicPr>
          <p:cNvPr id="6" name="Picture 5"/>
          <p:cNvPicPr/>
          <p:nvPr/>
        </p:nvPicPr>
        <p:blipFill>
          <a:blip r:embed="rId3"/>
          <a:stretch>
            <a:fillRect/>
          </a:stretch>
        </p:blipFill>
        <p:spPr>
          <a:xfrm>
            <a:off x="6278245" y="3268480"/>
            <a:ext cx="5731510" cy="3223895"/>
          </a:xfrm>
          <a:prstGeom prst="rect">
            <a:avLst/>
          </a:prstGeom>
          <a:ln w="25400">
            <a:solidFill>
              <a:srgbClr val="5228C8"/>
            </a:solidFill>
            <a:prstDash val="sysDash"/>
          </a:ln>
        </p:spPr>
      </p:pic>
    </p:spTree>
    <p:extLst>
      <p:ext uri="{BB962C8B-B14F-4D97-AF65-F5344CB8AC3E}">
        <p14:creationId xmlns:p14="http://schemas.microsoft.com/office/powerpoint/2010/main" val="247306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124691"/>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983672"/>
            <a:ext cx="11513127" cy="5472545"/>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cloud </a:t>
            </a:r>
            <a:r>
              <a:rPr lang="en-US" dirty="0">
                <a:latin typeface="Times New Roman" panose="02020603050405020304" pitchFamily="18" charset="0"/>
                <a:cs typeface="Times New Roman" panose="02020603050405020304" pitchFamily="18" charset="0"/>
              </a:rPr>
              <a:t>computing, where seamless accessibility coexists with concerns about data protection, the Cloaking Wall introduces a robust protective barrier.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methodology is designed to safeguard sensitive information stored in the cloud by concealing access patterns and fortifying the mechanisms governing data interactions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This methods contributes </a:t>
            </a:r>
            <a:r>
              <a:rPr lang="en-US" dirty="0">
                <a:latin typeface="Times New Roman" panose="02020603050405020304" pitchFamily="18" charset="0"/>
                <a:cs typeface="Times New Roman" panose="02020603050405020304" pitchFamily="18" charset="0"/>
              </a:rPr>
              <a:t>a unique layer of defense, collectively establishing a fortified shield around cloud-stored data</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Camouflage Data Disguise technique represents an advanced cryptographic approach that seamlessly integrates Chaffing and Winnowing with the formidable ChaCha20 encryption algorithm.</a:t>
            </a:r>
          </a:p>
        </p:txBody>
      </p:sp>
    </p:spTree>
    <p:extLst>
      <p:ext uri="{BB962C8B-B14F-4D97-AF65-F5344CB8AC3E}">
        <p14:creationId xmlns:p14="http://schemas.microsoft.com/office/powerpoint/2010/main" val="8309605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3" y="0"/>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Screenshot</a:t>
            </a:r>
            <a:endParaRPr lang="en-US" sz="40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318653" y="888137"/>
            <a:ext cx="5731510" cy="3223895"/>
          </a:xfrm>
          <a:prstGeom prst="rect">
            <a:avLst/>
          </a:prstGeom>
          <a:ln w="25400">
            <a:solidFill>
              <a:srgbClr val="5228C8"/>
            </a:solidFill>
            <a:prstDash val="sysDash"/>
          </a:ln>
        </p:spPr>
      </p:pic>
      <p:pic>
        <p:nvPicPr>
          <p:cNvPr id="8" name="Picture 7"/>
          <p:cNvPicPr/>
          <p:nvPr/>
        </p:nvPicPr>
        <p:blipFill>
          <a:blip r:embed="rId3"/>
          <a:stretch>
            <a:fillRect/>
          </a:stretch>
        </p:blipFill>
        <p:spPr>
          <a:xfrm>
            <a:off x="6262098" y="3413624"/>
            <a:ext cx="5731510" cy="3223895"/>
          </a:xfrm>
          <a:prstGeom prst="rect">
            <a:avLst/>
          </a:prstGeom>
          <a:ln w="25400">
            <a:solidFill>
              <a:srgbClr val="5228C8"/>
            </a:solidFill>
            <a:prstDash val="sysDash"/>
          </a:ln>
        </p:spPr>
      </p:pic>
    </p:spTree>
    <p:extLst>
      <p:ext uri="{BB962C8B-B14F-4D97-AF65-F5344CB8AC3E}">
        <p14:creationId xmlns:p14="http://schemas.microsoft.com/office/powerpoint/2010/main" val="2053922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4" y="124691"/>
            <a:ext cx="11176000"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2515" y="978767"/>
            <a:ext cx="11176000" cy="5320433"/>
          </a:xfrm>
        </p:spPr>
        <p:txBody>
          <a:bodyPr>
            <a:normAutofit/>
          </a:bodyPr>
          <a:lstStyle/>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E. </a:t>
            </a:r>
            <a:r>
              <a:rPr lang="en-US" sz="1800" dirty="0" err="1">
                <a:latin typeface="Times New Roman" panose="02020603050405020304" pitchFamily="18" charset="0"/>
                <a:cs typeface="Times New Roman" panose="02020603050405020304" pitchFamily="18" charset="0"/>
              </a:rPr>
              <a:t>Alowaisheq</a:t>
            </a:r>
            <a:r>
              <a:rPr lang="en-US" sz="1800" dirty="0">
                <a:latin typeface="Times New Roman" panose="02020603050405020304" pitchFamily="18" charset="0"/>
                <a:cs typeface="Times New Roman" panose="02020603050405020304" pitchFamily="18" charset="0"/>
              </a:rPr>
              <a:t>, P. Wang, S. </a:t>
            </a:r>
            <a:r>
              <a:rPr lang="en-US" sz="1800" dirty="0" err="1">
                <a:latin typeface="Times New Roman" panose="02020603050405020304" pitchFamily="18" charset="0"/>
                <a:cs typeface="Times New Roman" panose="02020603050405020304" pitchFamily="18" charset="0"/>
              </a:rPr>
              <a:t>Alrwais</a:t>
            </a:r>
            <a:r>
              <a:rPr lang="en-US" sz="1800" dirty="0">
                <a:latin typeface="Times New Roman" panose="02020603050405020304" pitchFamily="18" charset="0"/>
                <a:cs typeface="Times New Roman" panose="02020603050405020304" pitchFamily="18" charset="0"/>
              </a:rPr>
              <a:t>, X. Liao, X. Wang, T. </a:t>
            </a:r>
            <a:r>
              <a:rPr lang="en-US" sz="1800" dirty="0" err="1" smtClean="0">
                <a:latin typeface="Times New Roman" panose="02020603050405020304" pitchFamily="18" charset="0"/>
                <a:cs typeface="Times New Roman" panose="02020603050405020304" pitchFamily="18" charset="0"/>
              </a:rPr>
              <a:t>Alowaisheq</a:t>
            </a:r>
            <a:r>
              <a:rPr lang="en-US" sz="1800" dirty="0" smtClean="0">
                <a:latin typeface="Times New Roman" panose="02020603050405020304" pitchFamily="18" charset="0"/>
                <a:cs typeface="Times New Roman" panose="02020603050405020304" pitchFamily="18" charset="0"/>
              </a:rPr>
              <a:t>, X</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Mi</a:t>
            </a:r>
            <a:r>
              <a:rPr lang="en-US" sz="1800" dirty="0">
                <a:latin typeface="Times New Roman" panose="02020603050405020304" pitchFamily="18" charset="0"/>
                <a:cs typeface="Times New Roman" panose="02020603050405020304" pitchFamily="18" charset="0"/>
              </a:rPr>
              <a:t>, S. Tang, and B. Liu, ‘‘Cracking the wall of confinement: </a:t>
            </a:r>
            <a:r>
              <a:rPr lang="en-US" sz="1800" dirty="0" smtClean="0">
                <a:latin typeface="Times New Roman" panose="02020603050405020304" pitchFamily="18" charset="0"/>
                <a:cs typeface="Times New Roman" panose="02020603050405020304" pitchFamily="18" charset="0"/>
              </a:rPr>
              <a:t>Understanding and </a:t>
            </a:r>
            <a:r>
              <a:rPr lang="en-US" sz="1800" dirty="0">
                <a:latin typeface="Times New Roman" panose="02020603050405020304" pitchFamily="18" charset="0"/>
                <a:cs typeface="Times New Roman" panose="02020603050405020304" pitchFamily="18" charset="0"/>
              </a:rPr>
              <a:t>analyzing malicious domain take-downs,’’ in Proc. </a:t>
            </a:r>
            <a:r>
              <a:rPr lang="en-US" sz="1800" dirty="0" err="1" smtClean="0">
                <a:latin typeface="Times New Roman" panose="02020603050405020304" pitchFamily="18" charset="0"/>
                <a:cs typeface="Times New Roman" panose="02020603050405020304" pitchFamily="18" charset="0"/>
              </a:rPr>
              <a:t>Netw</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Distrib</a:t>
            </a:r>
            <a:r>
              <a:rPr lang="en-US" sz="1800" dirty="0">
                <a:latin typeface="Times New Roman" panose="02020603050405020304" pitchFamily="18" charset="0"/>
                <a:cs typeface="Times New Roman" panose="02020603050405020304" pitchFamily="18" charset="0"/>
              </a:rPr>
              <a:t>. Syst. </a:t>
            </a:r>
            <a:r>
              <a:rPr lang="en-US" sz="1800" dirty="0" err="1">
                <a:latin typeface="Times New Roman" panose="02020603050405020304" pitchFamily="18" charset="0"/>
                <a:cs typeface="Times New Roman" panose="02020603050405020304" pitchFamily="18" charset="0"/>
              </a:rPr>
              <a:t>Secur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Symp</a:t>
            </a:r>
            <a:r>
              <a:rPr lang="en-US" sz="1800" dirty="0">
                <a:latin typeface="Times New Roman" panose="02020603050405020304" pitchFamily="18" charset="0"/>
                <a:cs typeface="Times New Roman" panose="02020603050405020304" pitchFamily="18" charset="0"/>
              </a:rPr>
              <a:t>., 2019</a:t>
            </a:r>
            <a:r>
              <a:rPr lang="en-US" sz="1800" dirty="0" smtClean="0">
                <a:latin typeface="Times New Roman" panose="02020603050405020304" pitchFamily="18" charset="0"/>
                <a:cs typeface="Times New Roman" panose="02020603050405020304" pitchFamily="18" charset="0"/>
              </a:rPr>
              <a:t>.</a:t>
            </a:r>
          </a:p>
          <a:p>
            <a:pPr marL="342900" indent="-342900"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G. Zhang, X. Chen, B. Feng, X. </a:t>
            </a:r>
            <a:r>
              <a:rPr lang="en-US" sz="1800" dirty="0" err="1">
                <a:latin typeface="Times New Roman" panose="02020603050405020304" pitchFamily="18" charset="0"/>
                <a:cs typeface="Times New Roman" panose="02020603050405020304" pitchFamily="18" charset="0"/>
              </a:rPr>
              <a:t>Guo</a:t>
            </a:r>
            <a:r>
              <a:rPr lang="en-US" sz="1800" dirty="0">
                <a:latin typeface="Times New Roman" panose="02020603050405020304" pitchFamily="18" charset="0"/>
                <a:cs typeface="Times New Roman" panose="02020603050405020304" pitchFamily="18" charset="0"/>
              </a:rPr>
              <a:t>, X. </a:t>
            </a:r>
            <a:r>
              <a:rPr lang="en-US" sz="1800" dirty="0" err="1">
                <a:latin typeface="Times New Roman" panose="02020603050405020304" pitchFamily="18" charset="0"/>
                <a:cs typeface="Times New Roman" panose="02020603050405020304" pitchFamily="18" charset="0"/>
              </a:rPr>
              <a:t>Hao</a:t>
            </a:r>
            <a:r>
              <a:rPr lang="en-US" sz="1800" dirty="0">
                <a:latin typeface="Times New Roman" panose="02020603050405020304" pitchFamily="18" charset="0"/>
                <a:cs typeface="Times New Roman" panose="02020603050405020304" pitchFamily="18" charset="0"/>
              </a:rPr>
              <a:t>, H. Ren, C. Dong, </a:t>
            </a:r>
            <a:r>
              <a:rPr lang="en-US" sz="1800" dirty="0" smtClean="0">
                <a:latin typeface="Times New Roman" panose="02020603050405020304" pitchFamily="18" charset="0"/>
                <a:cs typeface="Times New Roman" panose="02020603050405020304" pitchFamily="18" charset="0"/>
              </a:rPr>
              <a:t>and Y</a:t>
            </a:r>
            <a:r>
              <a:rPr lang="en-US" sz="1800" dirty="0">
                <a:latin typeface="Times New Roman" panose="02020603050405020304" pitchFamily="18" charset="0"/>
                <a:cs typeface="Times New Roman" panose="02020603050405020304" pitchFamily="18" charset="0"/>
              </a:rPr>
              <a:t>. Zhang, ‘‘BCST-APTS: Blockchain and CP-ABE empowered data </a:t>
            </a:r>
            <a:r>
              <a:rPr lang="en-US" sz="1800" dirty="0" smtClean="0">
                <a:latin typeface="Times New Roman" panose="02020603050405020304" pitchFamily="18" charset="0"/>
                <a:cs typeface="Times New Roman" panose="02020603050405020304" pitchFamily="18" charset="0"/>
              </a:rPr>
              <a:t>supervision, sharing</a:t>
            </a:r>
            <a:r>
              <a:rPr lang="en-US" sz="1800" dirty="0">
                <a:latin typeface="Times New Roman" panose="02020603050405020304" pitchFamily="18" charset="0"/>
                <a:cs typeface="Times New Roman" panose="02020603050405020304" pitchFamily="18" charset="0"/>
              </a:rPr>
              <a:t>, and privacy protection scheme for secure and trusted </a:t>
            </a:r>
            <a:r>
              <a:rPr lang="en-US" sz="1800" dirty="0" smtClean="0">
                <a:latin typeface="Times New Roman" panose="02020603050405020304" pitchFamily="18" charset="0"/>
                <a:cs typeface="Times New Roman" panose="02020603050405020304" pitchFamily="18" charset="0"/>
              </a:rPr>
              <a:t>agricultural product </a:t>
            </a:r>
            <a:r>
              <a:rPr lang="en-US" sz="1800" dirty="0">
                <a:latin typeface="Times New Roman" panose="02020603050405020304" pitchFamily="18" charset="0"/>
                <a:cs typeface="Times New Roman" panose="02020603050405020304" pitchFamily="18" charset="0"/>
              </a:rPr>
              <a:t>traceability system,’’ </a:t>
            </a:r>
            <a:r>
              <a:rPr lang="en-US" sz="1800" dirty="0" err="1">
                <a:latin typeface="Times New Roman" panose="02020603050405020304" pitchFamily="18" charset="0"/>
                <a:cs typeface="Times New Roman" panose="02020603050405020304" pitchFamily="18" charset="0"/>
              </a:rPr>
              <a:t>Secur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Commun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Netw</a:t>
            </a:r>
            <a:r>
              <a:rPr lang="en-US" sz="1800" dirty="0">
                <a:latin typeface="Times New Roman" panose="02020603050405020304" pitchFamily="18" charset="0"/>
                <a:cs typeface="Times New Roman" panose="02020603050405020304" pitchFamily="18" charset="0"/>
              </a:rPr>
              <a:t>., vol. </a:t>
            </a:r>
            <a:r>
              <a:rPr lang="en-US" sz="1800" dirty="0" smtClean="0">
                <a:latin typeface="Times New Roman" panose="02020603050405020304" pitchFamily="18" charset="0"/>
                <a:cs typeface="Times New Roman" panose="02020603050405020304" pitchFamily="18" charset="0"/>
              </a:rPr>
              <a:t>2022, pp</a:t>
            </a:r>
            <a:r>
              <a:rPr lang="en-US" sz="1800" dirty="0">
                <a:latin typeface="Times New Roman" panose="02020603050405020304" pitchFamily="18" charset="0"/>
                <a:cs typeface="Times New Roman" panose="02020603050405020304" pitchFamily="18" charset="0"/>
              </a:rPr>
              <a:t>. 1–11, Jan. 2022,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10.1155/2022/2958963</a:t>
            </a:r>
            <a:r>
              <a:rPr lang="en-US" sz="1800" dirty="0" smtClean="0">
                <a:latin typeface="Times New Roman" panose="02020603050405020304" pitchFamily="18" charset="0"/>
                <a:cs typeface="Times New Roman" panose="02020603050405020304" pitchFamily="18" charset="0"/>
              </a:rPr>
              <a:t>.</a:t>
            </a:r>
          </a:p>
          <a:p>
            <a:pPr marL="342900" indent="-342900"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Y. J. Wang, C. T. Cao, and L. You, ‘‘A novel personal privacy </a:t>
            </a:r>
            <a:r>
              <a:rPr lang="en-US" sz="1800" dirty="0" smtClean="0">
                <a:latin typeface="Times New Roman" panose="02020603050405020304" pitchFamily="18" charset="0"/>
                <a:cs typeface="Times New Roman" panose="02020603050405020304" pitchFamily="18" charset="0"/>
              </a:rPr>
              <a:t>data protection </a:t>
            </a:r>
            <a:r>
              <a:rPr lang="en-US" sz="1800" dirty="0">
                <a:latin typeface="Times New Roman" panose="02020603050405020304" pitchFamily="18" charset="0"/>
                <a:cs typeface="Times New Roman" panose="02020603050405020304" pitchFamily="18" charset="0"/>
              </a:rPr>
              <a:t>scheme based on blockchain and attribute-based encryption</a:t>
            </a:r>
            <a:r>
              <a:rPr lang="en-US" sz="1800" dirty="0" smtClean="0">
                <a:latin typeface="Times New Roman" panose="02020603050405020304" pitchFamily="18" charset="0"/>
                <a:cs typeface="Times New Roman" panose="02020603050405020304" pitchFamily="18" charset="0"/>
              </a:rPr>
              <a:t>,’’ J</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Cryptol</a:t>
            </a:r>
            <a:r>
              <a:rPr lang="en-US" sz="1800" dirty="0">
                <a:latin typeface="Times New Roman" panose="02020603050405020304" pitchFamily="18" charset="0"/>
                <a:cs typeface="Times New Roman" panose="02020603050405020304" pitchFamily="18" charset="0"/>
              </a:rPr>
              <a:t>. Res., vol. 8, no. 1, pp. 14–27, 2021,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10.13868/</a:t>
            </a:r>
            <a:r>
              <a:rPr lang="en-US" sz="1800" dirty="0" err="1" smtClean="0">
                <a:latin typeface="Times New Roman" panose="02020603050405020304" pitchFamily="18" charset="0"/>
                <a:cs typeface="Times New Roman" panose="02020603050405020304" pitchFamily="18" charset="0"/>
              </a:rPr>
              <a:t>j.cnki.jcr</a:t>
            </a:r>
            <a:r>
              <a:rPr lang="en-US" sz="1800" dirty="0" smtClean="0">
                <a:latin typeface="Times New Roman" panose="02020603050405020304" pitchFamily="18" charset="0"/>
                <a:cs typeface="Times New Roman" panose="02020603050405020304" pitchFamily="18" charset="0"/>
              </a:rPr>
              <a:t>. 000416.</a:t>
            </a:r>
          </a:p>
          <a:p>
            <a:pPr marL="342900" indent="-342900"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E. </a:t>
            </a:r>
            <a:r>
              <a:rPr lang="en-US" sz="1800" dirty="0" err="1">
                <a:latin typeface="Times New Roman" panose="02020603050405020304" pitchFamily="18" charset="0"/>
                <a:cs typeface="Times New Roman" panose="02020603050405020304" pitchFamily="18" charset="0"/>
              </a:rPr>
              <a:t>Zagan</a:t>
            </a:r>
            <a:r>
              <a:rPr lang="en-US" sz="1800" dirty="0">
                <a:latin typeface="Times New Roman" panose="02020603050405020304" pitchFamily="18" charset="0"/>
                <a:cs typeface="Times New Roman" panose="02020603050405020304" pitchFamily="18" charset="0"/>
              </a:rPr>
              <a:t> and M. </a:t>
            </a:r>
            <a:r>
              <a:rPr lang="en-US" sz="1800" dirty="0" err="1">
                <a:latin typeface="Times New Roman" panose="02020603050405020304" pitchFamily="18" charset="0"/>
                <a:cs typeface="Times New Roman" panose="02020603050405020304" pitchFamily="18" charset="0"/>
              </a:rPr>
              <a:t>Danubianu</a:t>
            </a:r>
            <a:r>
              <a:rPr lang="en-US" sz="1800" dirty="0">
                <a:latin typeface="Times New Roman" panose="02020603050405020304" pitchFamily="18" charset="0"/>
                <a:cs typeface="Times New Roman" panose="02020603050405020304" pitchFamily="18" charset="0"/>
              </a:rPr>
              <a:t>, ‘‘ADLS Gen 2 for web server log </a:t>
            </a:r>
            <a:r>
              <a:rPr lang="en-US" sz="1800" dirty="0" smtClean="0">
                <a:latin typeface="Times New Roman" panose="02020603050405020304" pitchFamily="18" charset="0"/>
                <a:cs typeface="Times New Roman" panose="02020603050405020304" pitchFamily="18" charset="0"/>
              </a:rPr>
              <a:t>data analysis</a:t>
            </a:r>
            <a:r>
              <a:rPr lang="en-US" sz="1800" dirty="0">
                <a:latin typeface="Times New Roman" panose="02020603050405020304" pitchFamily="18" charset="0"/>
                <a:cs typeface="Times New Roman" panose="02020603050405020304" pitchFamily="18" charset="0"/>
              </a:rPr>
              <a:t>,’’ in Proc. Int. Conf. Develop. Appl. Syst. (DAS), </a:t>
            </a:r>
            <a:r>
              <a:rPr lang="en-US" sz="1800" dirty="0" err="1" smtClean="0">
                <a:latin typeface="Times New Roman" panose="02020603050405020304" pitchFamily="18" charset="0"/>
                <a:cs typeface="Times New Roman" panose="02020603050405020304" pitchFamily="18" charset="0"/>
              </a:rPr>
              <a:t>Suceava</a:t>
            </a:r>
            <a:r>
              <a:rPr lang="en-US" sz="1800" dirty="0" smtClean="0">
                <a:latin typeface="Times New Roman" panose="02020603050405020304" pitchFamily="18" charset="0"/>
                <a:cs typeface="Times New Roman" panose="02020603050405020304" pitchFamily="18" charset="0"/>
              </a:rPr>
              <a:t>, Romania</a:t>
            </a:r>
            <a:r>
              <a:rPr lang="en-US" sz="1800" dirty="0">
                <a:latin typeface="Times New Roman" panose="02020603050405020304" pitchFamily="18" charset="0"/>
                <a:cs typeface="Times New Roman" panose="02020603050405020304" pitchFamily="18" charset="0"/>
              </a:rPr>
              <a:t>, 2022, pp. 161–166,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10.1109/DAS54948.2022.9786071</a:t>
            </a:r>
            <a:r>
              <a:rPr lang="en-US" sz="1800" dirty="0" smtClean="0">
                <a:latin typeface="Times New Roman" panose="02020603050405020304" pitchFamily="18" charset="0"/>
                <a:cs typeface="Times New Roman" panose="02020603050405020304" pitchFamily="18" charset="0"/>
              </a:rPr>
              <a:t>.</a:t>
            </a:r>
          </a:p>
          <a:p>
            <a:pPr marL="342900" indent="-342900"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P. Zeng, Z. Zhang, R. Lu, and K.-K.-R. Choo, ‘‘Efficient </a:t>
            </a:r>
            <a:r>
              <a:rPr lang="en-US" sz="1800" dirty="0" smtClean="0">
                <a:latin typeface="Times New Roman" panose="02020603050405020304" pitchFamily="18" charset="0"/>
                <a:cs typeface="Times New Roman" panose="02020603050405020304" pitchFamily="18" charset="0"/>
              </a:rPr>
              <a:t>policy-hiding and </a:t>
            </a:r>
            <a:r>
              <a:rPr lang="en-US" sz="1800" dirty="0">
                <a:latin typeface="Times New Roman" panose="02020603050405020304" pitchFamily="18" charset="0"/>
                <a:cs typeface="Times New Roman" panose="02020603050405020304" pitchFamily="18" charset="0"/>
              </a:rPr>
              <a:t>large universe attribute-based encryption with public traceability </a:t>
            </a:r>
            <a:r>
              <a:rPr lang="en-US" sz="1800" dirty="0" smtClean="0">
                <a:latin typeface="Times New Roman" panose="02020603050405020304" pitchFamily="18" charset="0"/>
                <a:cs typeface="Times New Roman" panose="02020603050405020304" pitchFamily="18" charset="0"/>
              </a:rPr>
              <a:t>for Internet </a:t>
            </a:r>
            <a:r>
              <a:rPr lang="en-US" sz="1800" dirty="0">
                <a:latin typeface="Times New Roman" panose="02020603050405020304" pitchFamily="18" charset="0"/>
                <a:cs typeface="Times New Roman" panose="02020603050405020304" pitchFamily="18" charset="0"/>
              </a:rPr>
              <a:t>of Medical Things,’’ IEEE Internet Things J., vol. 8, no. </a:t>
            </a:r>
            <a:r>
              <a:rPr lang="en-US" sz="1800" dirty="0" smtClean="0">
                <a:latin typeface="Times New Roman" panose="02020603050405020304" pitchFamily="18" charset="0"/>
                <a:cs typeface="Times New Roman" panose="02020603050405020304" pitchFamily="18" charset="0"/>
              </a:rPr>
              <a:t>13, pp</a:t>
            </a:r>
            <a:r>
              <a:rPr lang="en-US" sz="1800" dirty="0">
                <a:latin typeface="Times New Roman" panose="02020603050405020304" pitchFamily="18" charset="0"/>
                <a:cs typeface="Times New Roman" panose="02020603050405020304" pitchFamily="18" charset="0"/>
              </a:rPr>
              <a:t>. 10963–10972, Jul. 2021.</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33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124691"/>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Existing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1011382"/>
            <a:ext cx="11513127" cy="5500253"/>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Encryption Techniques</a:t>
            </a:r>
            <a:r>
              <a:rPr 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Utilization of encryption algorithms to protect data in transit and at rest.</a:t>
            </a:r>
          </a:p>
          <a:p>
            <a:pPr algn="just"/>
            <a:r>
              <a:rPr lang="en-US" dirty="0">
                <a:latin typeface="Times New Roman" panose="02020603050405020304" pitchFamily="18" charset="0"/>
                <a:cs typeface="Times New Roman" panose="02020603050405020304" pitchFamily="18" charset="0"/>
              </a:rPr>
              <a:t>Common encryption methods include AES (Advanced Encryption Standard) and RSA (</a:t>
            </a:r>
            <a:r>
              <a:rPr lang="en-US" dirty="0" err="1">
                <a:latin typeface="Times New Roman" panose="02020603050405020304" pitchFamily="18" charset="0"/>
                <a:cs typeface="Times New Roman" panose="02020603050405020304" pitchFamily="18" charset="0"/>
              </a:rPr>
              <a:t>Rivest</a:t>
            </a:r>
            <a:r>
              <a:rPr lang="en-US" dirty="0">
                <a:latin typeface="Times New Roman" panose="02020603050405020304" pitchFamily="18" charset="0"/>
                <a:cs typeface="Times New Roman" panose="02020603050405020304" pitchFamily="18" charset="0"/>
              </a:rPr>
              <a:t>-Shamir-</a:t>
            </a:r>
            <a:r>
              <a:rPr lang="en-US" dirty="0" err="1">
                <a:latin typeface="Times New Roman" panose="02020603050405020304" pitchFamily="18" charset="0"/>
                <a:cs typeface="Times New Roman" panose="02020603050405020304" pitchFamily="18" charset="0"/>
              </a:rPr>
              <a:t>Adleman</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a:latin typeface="Times New Roman" panose="02020603050405020304" pitchFamily="18" charset="0"/>
                <a:cs typeface="Times New Roman" panose="02020603050405020304" pitchFamily="18" charset="0"/>
              </a:rPr>
              <a:t>Access Controls and Identity Management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Implementation of access control mechanisms to regulate user permissions.</a:t>
            </a:r>
          </a:p>
          <a:p>
            <a:pPr algn="just"/>
            <a:r>
              <a:rPr lang="en-US" dirty="0">
                <a:latin typeface="Times New Roman" panose="02020603050405020304" pitchFamily="18" charset="0"/>
                <a:cs typeface="Times New Roman" panose="02020603050405020304" pitchFamily="18" charset="0"/>
              </a:rPr>
              <a:t>Identity and access management solutions ensure only authorized users have access to sensitive data</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a:latin typeface="Times New Roman" panose="02020603050405020304" pitchFamily="18" charset="0"/>
                <a:cs typeface="Times New Roman" panose="02020603050405020304" pitchFamily="18" charset="0"/>
              </a:rPr>
              <a:t>Intrusion Detection and Prevention Systems (IDPS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Utilization of IDPS to detect and respond to potential security threats.</a:t>
            </a:r>
          </a:p>
          <a:p>
            <a:pPr algn="just"/>
            <a:r>
              <a:rPr lang="en-US" dirty="0">
                <a:latin typeface="Times New Roman" panose="02020603050405020304" pitchFamily="18" charset="0"/>
                <a:cs typeface="Times New Roman" panose="02020603050405020304" pitchFamily="18" charset="0"/>
              </a:rPr>
              <a:t>Helps in real-time monitoring and protection against malicious activities.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50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124691"/>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Disadvantages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1039091"/>
            <a:ext cx="11513127" cy="5278582"/>
          </a:xfrm>
        </p:spPr>
        <p:txBody>
          <a:bodyPr>
            <a:normAutofit/>
          </a:bodyPr>
          <a:lstStyle/>
          <a:p>
            <a:pPr algn="just"/>
            <a:r>
              <a:rPr lang="en-US" dirty="0">
                <a:latin typeface="Times New Roman" panose="02020603050405020304" pitchFamily="18" charset="0"/>
                <a:cs typeface="Times New Roman" panose="02020603050405020304" pitchFamily="18" charset="0"/>
              </a:rPr>
              <a:t>Encryption complexity may impact system performance</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Traditional authentication methods may be vulnerable to attacks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Relying on cloud providers' security exposes risks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Human-related risks persist despite security training</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Firewalls may not cover all sophisticated attack vectors.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09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124691"/>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1011382"/>
            <a:ext cx="11513127" cy="550025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proposed system endeavors to revolutionize cloud data security by introducing a sophisticated Cloaking Wall Model specifically designed to safeguard organizational operations in the ever-evolving landscape of cloud computing.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Long-Term Cloaking</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This method focuses on providing extended protection for sensitive data over prolonged durations. It involves concealing access patterns and data usage </a:t>
            </a:r>
            <a:r>
              <a:rPr lang="en-US" sz="2400" dirty="0" smtClean="0">
                <a:latin typeface="Times New Roman" panose="02020603050405020304" pitchFamily="18" charset="0"/>
                <a:cs typeface="Times New Roman" panose="02020603050405020304" pitchFamily="18" charset="0"/>
              </a:rPr>
              <a:t>trends </a:t>
            </a:r>
            <a:r>
              <a:rPr lang="en-US" sz="2400" dirty="0">
                <a:latin typeface="Times New Roman" panose="02020603050405020304" pitchFamily="18" charset="0"/>
                <a:cs typeface="Times New Roman" panose="02020603050405020304" pitchFamily="18" charset="0"/>
              </a:rPr>
              <a:t>over an extended timeframe, ensuring persistent confidentiality.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Multi-Region Based Cloaking</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Recognizing the global nature of cloud services, multi-region-based cloaking involves implementing security measures that transcend geographical boundaries.</a:t>
            </a:r>
          </a:p>
        </p:txBody>
      </p:sp>
    </p:spTree>
    <p:extLst>
      <p:ext uri="{BB962C8B-B14F-4D97-AF65-F5344CB8AC3E}">
        <p14:creationId xmlns:p14="http://schemas.microsoft.com/office/powerpoint/2010/main" val="350352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124691"/>
            <a:ext cx="11513127" cy="618548"/>
          </a:xfrm>
        </p:spPr>
        <p:txBody>
          <a:bodyPr>
            <a:noAutofit/>
          </a:bodyPr>
          <a:lstStyle/>
          <a:p>
            <a:r>
              <a:rPr lang="en-US" sz="4000" b="1" dirty="0" smtClean="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1011382"/>
            <a:ext cx="11513127" cy="5500253"/>
          </a:xfrm>
        </p:spPr>
        <p:txBody>
          <a:bodyPr>
            <a:normAutofit/>
          </a:bodyPr>
          <a:lstStyle/>
          <a:p>
            <a:pPr algn="just"/>
            <a:r>
              <a:rPr lang="en-US" b="1" dirty="0">
                <a:latin typeface="Times New Roman" panose="02020603050405020304" pitchFamily="18" charset="0"/>
                <a:cs typeface="Times New Roman" panose="02020603050405020304" pitchFamily="18" charset="0"/>
              </a:rPr>
              <a:t>Time-Based Cloaking</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Time-based cloaking introduces temporal restrictions on data access, allowing organizations to define specific time windows during which data can be accessed.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Geolocation-Based Cloaking</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Geolocation-based cloaking involves tailoring data protection measures based on the geographical location of users.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84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3293</Words>
  <Application>Microsoft Office PowerPoint</Application>
  <PresentationFormat>Widescreen</PresentationFormat>
  <Paragraphs>700</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Times New Roman</vt:lpstr>
      <vt:lpstr>Office Theme</vt:lpstr>
      <vt:lpstr>IMPLEMEMENTATION OF CLOAKING WALL MODEL WITH LEAKAGE - SUPPRESSED AND LIGHT WEIGHT ACCESS CONTROL FOR CLOUD DATA STORAGE</vt:lpstr>
      <vt:lpstr>Problem Statement</vt:lpstr>
      <vt:lpstr>Aim and Objectives</vt:lpstr>
      <vt:lpstr>Abstract</vt:lpstr>
      <vt:lpstr>Introduction</vt:lpstr>
      <vt:lpstr>Existing System</vt:lpstr>
      <vt:lpstr>Disadvantages</vt:lpstr>
      <vt:lpstr>Proposed System</vt:lpstr>
      <vt:lpstr>Proposed System</vt:lpstr>
      <vt:lpstr>Proposed System</vt:lpstr>
      <vt:lpstr>Advantages</vt:lpstr>
      <vt:lpstr>System Requirements</vt:lpstr>
      <vt:lpstr>System Architecture</vt:lpstr>
      <vt:lpstr>Modules</vt:lpstr>
      <vt:lpstr>1. Cloud Service Provider</vt:lpstr>
      <vt:lpstr>2. End User Interface</vt:lpstr>
      <vt:lpstr>PowerPoint Presentation</vt:lpstr>
      <vt:lpstr>PowerPoint Presentation</vt:lpstr>
      <vt:lpstr>3. Cloaking Wall Modules</vt:lpstr>
      <vt:lpstr>PowerPoint Presentation</vt:lpstr>
      <vt:lpstr>4. Access Policy Configurator</vt:lpstr>
      <vt:lpstr>5. Bot Identification and Data Distribution</vt:lpstr>
      <vt:lpstr>6. Disguise Data Generator</vt:lpstr>
      <vt:lpstr>7. Monitoring and Auditing</vt:lpstr>
      <vt:lpstr>8. Alerts and Notification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vt:lpstr>
      <vt:lpstr>Screenshot</vt:lpstr>
      <vt:lpstr>Screenshot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LifeSaver: A VaDE-Based Intelligent Ambulance Deployment for Rapid Emergency Response and Alert System</dc:title>
  <dc:creator>Admin</dc:creator>
  <cp:lastModifiedBy>RND</cp:lastModifiedBy>
  <cp:revision>42</cp:revision>
  <dcterms:created xsi:type="dcterms:W3CDTF">2023-12-13T16:22:54Z</dcterms:created>
  <dcterms:modified xsi:type="dcterms:W3CDTF">2024-02-08T23:32:03Z</dcterms:modified>
</cp:coreProperties>
</file>