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h3DK5H4SMcwhzB9MJM/LuTkkee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id.wikipedia.org/wiki/Ko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889" y="0"/>
            <a:ext cx="9142225" cy="5143501"/>
          </a:xfrm>
          <a:prstGeom prst="rect">
            <a:avLst/>
          </a:prstGeom>
          <a:noFill/>
          <a:ln>
            <a:noFill/>
          </a:ln>
        </p:spPr>
      </p:pic>
      <p:sp>
        <p:nvSpPr>
          <p:cNvPr id="100" name="Google Shape;100;p1"/>
          <p:cNvSpPr txBox="1"/>
          <p:nvPr/>
        </p:nvSpPr>
        <p:spPr>
          <a:xfrm>
            <a:off x="2339275" y="2651713"/>
            <a:ext cx="1555800" cy="354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17121"/>
                </a:solidFill>
                <a:latin typeface="Arial"/>
                <a:ea typeface="Arial"/>
                <a:cs typeface="Arial"/>
                <a:sym typeface="Arial"/>
              </a:rPr>
              <a:t>Week 13</a:t>
            </a:r>
            <a:endParaRPr b="0" i="0" sz="1700" u="none" cap="none" strike="noStrike">
              <a:solidFill>
                <a:srgbClr val="F17121"/>
              </a:solidFill>
              <a:latin typeface="Arial"/>
              <a:ea typeface="Arial"/>
              <a:cs typeface="Arial"/>
              <a:sym typeface="Arial"/>
            </a:endParaRPr>
          </a:p>
        </p:txBody>
      </p:sp>
      <p:sp>
        <p:nvSpPr>
          <p:cNvPr id="101" name="Google Shape;101;p1"/>
          <p:cNvSpPr/>
          <p:nvPr/>
        </p:nvSpPr>
        <p:spPr>
          <a:xfrm>
            <a:off x="3171001" y="2838074"/>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304550" y="2892588"/>
            <a:ext cx="64476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Arial"/>
                <a:ea typeface="Arial"/>
                <a:cs typeface="Arial"/>
                <a:sym typeface="Arial"/>
              </a:rPr>
              <a:t>Backend 2</a:t>
            </a:r>
            <a:endParaRPr b="0" i="0" sz="4000" u="none" cap="none" strike="noStrike">
              <a:solidFill>
                <a:srgbClr val="43434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0"/>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96" name="Google Shape;196;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97" name="Google Shape;197;p1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98" name="Google Shape;198;p10"/>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Env Variable</a:t>
            </a:r>
            <a:endParaRPr b="0" i="0" sz="2000" u="none" cap="none" strike="noStrike">
              <a:solidFill>
                <a:srgbClr val="666666"/>
              </a:solidFill>
              <a:latin typeface="Arial"/>
              <a:ea typeface="Arial"/>
              <a:cs typeface="Arial"/>
              <a:sym typeface="Arial"/>
            </a:endParaRPr>
          </a:p>
        </p:txBody>
      </p:sp>
      <p:sp>
        <p:nvSpPr>
          <p:cNvPr id="199" name="Google Shape;199;p10"/>
          <p:cNvSpPr txBox="1"/>
          <p:nvPr/>
        </p:nvSpPr>
        <p:spPr>
          <a:xfrm>
            <a:off x="852163" y="1434250"/>
            <a:ext cx="7866300" cy="2826900"/>
          </a:xfrm>
          <a:prstGeom prst="rect">
            <a:avLst/>
          </a:prstGeom>
          <a:noFill/>
          <a:ln>
            <a:noFill/>
          </a:ln>
        </p:spPr>
        <p:txBody>
          <a:bodyPr anchorCtr="0" anchor="t" bIns="45725" lIns="45725" spcFirstLastPara="1" rIns="45725" wrap="square" tIns="45725">
            <a:spAutoFit/>
          </a:bodyPr>
          <a:lstStyle/>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highlight>
                  <a:srgbClr val="FFFFFF"/>
                </a:highlight>
                <a:latin typeface="Arial"/>
                <a:ea typeface="Arial"/>
                <a:cs typeface="Arial"/>
                <a:sym typeface="Arial"/>
              </a:rPr>
              <a:t>Environment Variable merupakan variabel dinamis pada komputer yang dapat diakses oleh sebuah program.</a:t>
            </a:r>
            <a:endParaRPr b="0" i="0" sz="1700" u="none" cap="none" strike="noStrike">
              <a:solidFill>
                <a:schemeClr val="dk2"/>
              </a:solidFill>
              <a:highlight>
                <a:srgbClr val="FFFFFF"/>
              </a:highlight>
              <a:latin typeface="Arial"/>
              <a:ea typeface="Arial"/>
              <a:cs typeface="Arial"/>
              <a:sym typeface="Arial"/>
            </a:endParaRPr>
          </a:p>
          <a:p>
            <a:pPr indent="-336550" lvl="0" marL="457200" marR="0" rtl="0" algn="l">
              <a:lnSpc>
                <a:spcPct val="115000"/>
              </a:lnSpc>
              <a:spcBef>
                <a:spcPts val="0"/>
              </a:spcBef>
              <a:spcAft>
                <a:spcPts val="0"/>
              </a:spcAft>
              <a:buClr>
                <a:schemeClr val="dk2"/>
              </a:buClr>
              <a:buSzPts val="1700"/>
              <a:buFont typeface="Arial"/>
              <a:buChar char="●"/>
            </a:pPr>
            <a:r>
              <a:rPr b="0" i="0" lang="en" sz="1700" u="none" cap="none" strike="noStrike">
                <a:solidFill>
                  <a:schemeClr val="dk2"/>
                </a:solidFill>
                <a:highlight>
                  <a:srgbClr val="FFFFFF"/>
                </a:highlight>
                <a:latin typeface="Arial"/>
                <a:ea typeface="Arial"/>
                <a:cs typeface="Arial"/>
                <a:sym typeface="Arial"/>
              </a:rPr>
              <a:t>Variabel environtment pada Nodejs, dapat kita akses melalui objek process. Ini merupakan objek global di Nodejs yang bisa diakses dari program mana saja, tanpa harus mengimpornya dengan fungsi require()</a:t>
            </a:r>
            <a:endParaRPr b="0" i="0" sz="1700" u="none" cap="none" strike="noStrike">
              <a:solidFill>
                <a:schemeClr val="dk2"/>
              </a:solidFill>
              <a:highlight>
                <a:srgbClr val="FFFFFF"/>
              </a:highlight>
              <a:latin typeface="Arial"/>
              <a:ea typeface="Arial"/>
              <a:cs typeface="Arial"/>
              <a:sym typeface="Arial"/>
            </a:endParaRPr>
          </a:p>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highlight>
                  <a:srgbClr val="FFFFFF"/>
                </a:highlight>
                <a:latin typeface="Arial"/>
                <a:ea typeface="Arial"/>
                <a:cs typeface="Arial"/>
                <a:sym typeface="Arial"/>
              </a:rPr>
              <a:t>Kita juga bisa membuat env variable menjadi sebuah file dengan nama .env, dan untuk mengakses file tersebut kita memerlukan package yang bernama dotenv</a:t>
            </a:r>
            <a:endParaRPr b="0" i="0" sz="1700" u="none" cap="none" strike="noStrike">
              <a:solidFill>
                <a:schemeClr val="dk2"/>
              </a:solidFill>
              <a:highlight>
                <a:srgbClr val="FFFFFF"/>
              </a:highlight>
              <a:latin typeface="Arial"/>
              <a:ea typeface="Arial"/>
              <a:cs typeface="Arial"/>
              <a:sym typeface="Arial"/>
            </a:endParaRPr>
          </a:p>
        </p:txBody>
      </p:sp>
      <p:sp>
        <p:nvSpPr>
          <p:cNvPr id="200" name="Google Shape;200;p1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201" name="Google Shape;201;p1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1"/>
          <p:cNvPicPr preferRelativeResize="0"/>
          <p:nvPr/>
        </p:nvPicPr>
        <p:blipFill rotWithShape="1">
          <a:blip r:embed="rId3">
            <a:alphaModFix/>
          </a:blip>
          <a:srcRect b="0" l="0" r="0" t="0"/>
          <a:stretch/>
        </p:blipFill>
        <p:spPr>
          <a:xfrm>
            <a:off x="0" y="0"/>
            <a:ext cx="9144005" cy="5144503"/>
          </a:xfrm>
          <a:prstGeom prst="rect">
            <a:avLst/>
          </a:prstGeom>
          <a:noFill/>
          <a:ln>
            <a:noFill/>
          </a:ln>
        </p:spPr>
      </p:pic>
      <p:sp>
        <p:nvSpPr>
          <p:cNvPr id="207" name="Google Shape;207;p11"/>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Arial"/>
                <a:ea typeface="Arial"/>
                <a:cs typeface="Arial"/>
                <a:sym typeface="Arial"/>
              </a:rPr>
              <a:t>Live Coding</a:t>
            </a:r>
            <a:endParaRPr b="0" i="0" sz="4000" u="none" cap="none" strike="noStrike">
              <a:solidFill>
                <a:srgbClr val="434343"/>
              </a:solidFill>
              <a:latin typeface="Arial"/>
              <a:ea typeface="Arial"/>
              <a:cs typeface="Arial"/>
              <a:sym typeface="Arial"/>
            </a:endParaRPr>
          </a:p>
        </p:txBody>
      </p:sp>
      <p:sp>
        <p:nvSpPr>
          <p:cNvPr id="208" name="Google Shape;208;p1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209" name="Google Shape;209;p11"/>
          <p:cNvSpPr txBox="1"/>
          <p:nvPr/>
        </p:nvSpPr>
        <p:spPr>
          <a:xfrm>
            <a:off x="4321801" y="4579550"/>
            <a:ext cx="6159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15" name="Google Shape;215;p1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216" name="Google Shape;216;p1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217" name="Google Shape;217;p12"/>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Task</a:t>
            </a:r>
            <a:endParaRPr b="0" i="0" sz="2000" u="none" cap="none" strike="noStrike">
              <a:solidFill>
                <a:srgbClr val="666666"/>
              </a:solidFill>
              <a:latin typeface="Arial"/>
              <a:ea typeface="Arial"/>
              <a:cs typeface="Arial"/>
              <a:sym typeface="Arial"/>
            </a:endParaRPr>
          </a:p>
        </p:txBody>
      </p:sp>
      <p:sp>
        <p:nvSpPr>
          <p:cNvPr id="218" name="Google Shape;218;p1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219" name="Google Shape;219;p1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
        <p:nvSpPr>
          <p:cNvPr id="220" name="Google Shape;220;p12"/>
          <p:cNvSpPr txBox="1"/>
          <p:nvPr/>
        </p:nvSpPr>
        <p:spPr>
          <a:xfrm>
            <a:off x="387900" y="1337550"/>
            <a:ext cx="45792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u="none" cap="none" strike="noStrike">
                <a:solidFill>
                  <a:srgbClr val="595959"/>
                </a:solidFill>
                <a:latin typeface="Arial"/>
                <a:ea typeface="Arial"/>
                <a:cs typeface="Arial"/>
                <a:sym typeface="Arial"/>
              </a:rPr>
              <a:t>Melanjutkan task minggu sebelumnya dan menambahkan beberapa requirements</a:t>
            </a:r>
            <a:endParaRPr b="0" i="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595959"/>
              </a:buClr>
              <a:buSzPts val="1400"/>
              <a:buFont typeface="Arial"/>
              <a:buChar char="●"/>
            </a:pPr>
            <a:r>
              <a:rPr b="0" i="0" lang="en" u="none" cap="none" strike="noStrike">
                <a:solidFill>
                  <a:srgbClr val="595959"/>
                </a:solidFill>
                <a:latin typeface="Arial"/>
                <a:ea typeface="Arial"/>
                <a:cs typeface="Arial"/>
                <a:sym typeface="Arial"/>
              </a:rPr>
              <a:t>Linter</a:t>
            </a:r>
            <a:endParaRPr b="0" i="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595959"/>
              </a:buClr>
              <a:buSzPts val="1400"/>
              <a:buChar char="●"/>
            </a:pPr>
            <a:r>
              <a:rPr lang="en">
                <a:solidFill>
                  <a:srgbClr val="595959"/>
                </a:solidFill>
              </a:rPr>
              <a:t>Login</a:t>
            </a:r>
            <a:endParaRPr>
              <a:solidFill>
                <a:srgbClr val="595959"/>
              </a:solidFill>
            </a:endParaRPr>
          </a:p>
          <a:p>
            <a:pPr indent="-317500" lvl="0" marL="457200" marR="0" rtl="0" algn="l">
              <a:lnSpc>
                <a:spcPct val="100000"/>
              </a:lnSpc>
              <a:spcBef>
                <a:spcPts val="0"/>
              </a:spcBef>
              <a:spcAft>
                <a:spcPts val="0"/>
              </a:spcAft>
              <a:buClr>
                <a:srgbClr val="595959"/>
              </a:buClr>
              <a:buSzPts val="1400"/>
              <a:buChar char="●"/>
            </a:pPr>
            <a:r>
              <a:rPr lang="en">
                <a:solidFill>
                  <a:srgbClr val="595959"/>
                </a:solidFill>
              </a:rPr>
              <a:t>Register</a:t>
            </a:r>
            <a:endParaRPr>
              <a:solidFill>
                <a:srgbClr val="595959"/>
              </a:solidFill>
            </a:endParaRPr>
          </a:p>
          <a:p>
            <a:pPr indent="-317500" lvl="0" marL="457200" marR="0" rtl="0" algn="l">
              <a:lnSpc>
                <a:spcPct val="100000"/>
              </a:lnSpc>
              <a:spcBef>
                <a:spcPts val="0"/>
              </a:spcBef>
              <a:spcAft>
                <a:spcPts val="0"/>
              </a:spcAft>
              <a:buClr>
                <a:srgbClr val="595959"/>
              </a:buClr>
              <a:buSzPts val="1400"/>
              <a:buFont typeface="Arial"/>
              <a:buChar char="●"/>
            </a:pPr>
            <a:r>
              <a:rPr b="0" i="0" lang="en" u="none" cap="none" strike="noStrike">
                <a:solidFill>
                  <a:srgbClr val="595959"/>
                </a:solidFill>
                <a:latin typeface="Arial"/>
                <a:ea typeface="Arial"/>
                <a:cs typeface="Arial"/>
                <a:sym typeface="Arial"/>
              </a:rPr>
              <a:t>Hashing Password</a:t>
            </a:r>
            <a:endParaRPr b="0" i="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595959"/>
              </a:buClr>
              <a:buSzPts val="1400"/>
              <a:buFont typeface="Arial"/>
              <a:buChar char="●"/>
            </a:pPr>
            <a:r>
              <a:rPr b="0" i="0" lang="en" u="none" cap="none" strike="noStrike">
                <a:solidFill>
                  <a:srgbClr val="595959"/>
                </a:solidFill>
                <a:latin typeface="Arial"/>
                <a:ea typeface="Arial"/>
                <a:cs typeface="Arial"/>
                <a:sym typeface="Arial"/>
              </a:rPr>
              <a:t>Pagination</a:t>
            </a:r>
            <a:endParaRPr b="0" i="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595959"/>
              </a:buClr>
              <a:buSzPts val="1400"/>
              <a:buChar char="●"/>
            </a:pPr>
            <a:r>
              <a:rPr lang="en">
                <a:solidFill>
                  <a:srgbClr val="595959"/>
                </a:solidFill>
              </a:rPr>
              <a:t>Semua route harus ada middleware kecuali login &amp; register</a:t>
            </a:r>
            <a:endParaRPr>
              <a:solidFill>
                <a:srgbClr val="595959"/>
              </a:solidFill>
            </a:endParaRPr>
          </a:p>
          <a:p>
            <a:pPr indent="-317500" lvl="0" marL="457200" marR="0" rtl="0" algn="l">
              <a:lnSpc>
                <a:spcPct val="100000"/>
              </a:lnSpc>
              <a:spcBef>
                <a:spcPts val="0"/>
              </a:spcBef>
              <a:spcAft>
                <a:spcPts val="0"/>
              </a:spcAft>
              <a:buClr>
                <a:srgbClr val="595959"/>
              </a:buClr>
              <a:buSzPts val="1400"/>
              <a:buFont typeface="Arial"/>
              <a:buChar char="●"/>
            </a:pPr>
            <a:r>
              <a:rPr b="0" i="0" lang="en" u="none" cap="none" strike="noStrike">
                <a:solidFill>
                  <a:srgbClr val="595959"/>
                </a:solidFill>
                <a:latin typeface="Arial"/>
                <a:ea typeface="Arial"/>
                <a:cs typeface="Arial"/>
                <a:sym typeface="Arial"/>
              </a:rPr>
              <a:t>Response standard</a:t>
            </a:r>
            <a:endParaRPr b="0" i="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595959"/>
              </a:buClr>
              <a:buSzPts val="1400"/>
              <a:buFont typeface="Arial"/>
              <a:buChar char="●"/>
            </a:pPr>
            <a:r>
              <a:rPr b="0" i="0" lang="en" u="none" cap="none" strike="noStrike">
                <a:solidFill>
                  <a:srgbClr val="595959"/>
                </a:solidFill>
                <a:latin typeface="Arial"/>
                <a:ea typeface="Arial"/>
                <a:cs typeface="Arial"/>
                <a:sym typeface="Arial"/>
              </a:rPr>
              <a:t>Env </a:t>
            </a:r>
            <a:endParaRPr b="0" i="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595959"/>
              </a:buClr>
              <a:buSzPts val="1400"/>
              <a:buFont typeface="Arial"/>
              <a:buChar char="●"/>
            </a:pPr>
            <a:r>
              <a:rPr b="0" i="0" lang="en" u="none" cap="none" strike="noStrike">
                <a:solidFill>
                  <a:srgbClr val="595959"/>
                </a:solidFill>
                <a:latin typeface="Arial"/>
                <a:ea typeface="Arial"/>
                <a:cs typeface="Arial"/>
                <a:sym typeface="Arial"/>
              </a:rPr>
              <a:t>Dokumentasi Postman</a:t>
            </a:r>
            <a:endParaRPr b="0" i="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595959"/>
              </a:buClr>
              <a:buSzPts val="1400"/>
              <a:buChar char="●"/>
            </a:pPr>
            <a:r>
              <a:rPr lang="en">
                <a:solidFill>
                  <a:srgbClr val="595959"/>
                </a:solidFill>
              </a:rPr>
              <a:t>Deploy ke AWS</a:t>
            </a:r>
            <a:endParaRPr>
              <a:solidFill>
                <a:srgbClr val="595959"/>
              </a:solidFill>
            </a:endParaRPr>
          </a:p>
          <a:p>
            <a:pPr indent="-317500" lvl="0" marL="457200" marR="0" rtl="0" algn="l">
              <a:lnSpc>
                <a:spcPct val="100000"/>
              </a:lnSpc>
              <a:spcBef>
                <a:spcPts val="0"/>
              </a:spcBef>
              <a:spcAft>
                <a:spcPts val="0"/>
              </a:spcAft>
              <a:buClr>
                <a:srgbClr val="595959"/>
              </a:buClr>
              <a:buSzPts val="1400"/>
              <a:buChar char="●"/>
            </a:pPr>
            <a:r>
              <a:rPr lang="en">
                <a:solidFill>
                  <a:srgbClr val="595959"/>
                </a:solidFill>
              </a:rPr>
              <a:t>Flowchart</a:t>
            </a:r>
            <a:endParaRPr>
              <a:solidFill>
                <a:srgbClr val="595959"/>
              </a:solidFill>
            </a:endParaRPr>
          </a:p>
        </p:txBody>
      </p:sp>
      <p:sp>
        <p:nvSpPr>
          <p:cNvPr id="221" name="Google Shape;221;p12"/>
          <p:cNvSpPr txBox="1"/>
          <p:nvPr/>
        </p:nvSpPr>
        <p:spPr>
          <a:xfrm>
            <a:off x="4649300" y="1131050"/>
            <a:ext cx="4149900" cy="3726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Gunakan Bahasa Inggris untuk nama File dan Fungsi</a:t>
            </a:r>
            <a:endParaRPr b="0" i="0" u="none" cap="none" strike="noStrike">
              <a:solidFill>
                <a:srgbClr val="616161"/>
              </a:solidFill>
              <a:latin typeface="Arial"/>
              <a:ea typeface="Arial"/>
              <a:cs typeface="Arial"/>
              <a:sym typeface="Arial"/>
            </a:endParaRPr>
          </a:p>
          <a:p>
            <a:pPr indent="-317500" lvl="0" marL="4572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Upload/</a:t>
            </a:r>
            <a:r>
              <a:rPr b="0" i="1" lang="en" u="none" cap="none" strike="noStrike">
                <a:solidFill>
                  <a:srgbClr val="616161"/>
                </a:solidFill>
                <a:latin typeface="Arial"/>
                <a:ea typeface="Arial"/>
                <a:cs typeface="Arial"/>
                <a:sym typeface="Arial"/>
              </a:rPr>
              <a:t>push</a:t>
            </a:r>
            <a:r>
              <a:rPr b="0" i="0" lang="en" u="none" cap="none" strike="noStrike">
                <a:solidFill>
                  <a:srgbClr val="616161"/>
                </a:solidFill>
                <a:latin typeface="Arial"/>
                <a:ea typeface="Arial"/>
                <a:cs typeface="Arial"/>
                <a:sym typeface="Arial"/>
              </a:rPr>
              <a:t> tugas kamu ke GitHub dan gunakan nama yang profesional</a:t>
            </a:r>
            <a:endParaRPr b="0" i="0" u="none" cap="none" strike="noStrike">
              <a:solidFill>
                <a:srgbClr val="616161"/>
              </a:solidFill>
              <a:latin typeface="Arial"/>
              <a:ea typeface="Arial"/>
              <a:cs typeface="Arial"/>
              <a:sym typeface="Arial"/>
            </a:endParaRPr>
          </a:p>
          <a:p>
            <a:pPr indent="-317500" lvl="0" marL="4572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Dapat didemokan menggunakan postman</a:t>
            </a:r>
            <a:endParaRPr b="0" i="0" u="none" cap="none" strike="noStrike">
              <a:solidFill>
                <a:srgbClr val="616161"/>
              </a:solidFill>
              <a:latin typeface="Arial"/>
              <a:ea typeface="Arial"/>
              <a:cs typeface="Arial"/>
              <a:sym typeface="Arial"/>
            </a:endParaRPr>
          </a:p>
          <a:p>
            <a:pPr indent="-317500" lvl="0" marL="457200" marR="0" rtl="0" algn="just">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Presentasikan apa yang telah Anda lakukan dalam minggu ini</a:t>
            </a:r>
            <a:endParaRPr b="0" i="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Jelaskan dengan bahasa kalian sendiri apa itu dan konsep tentang:</a:t>
            </a:r>
            <a:endParaRPr b="0" i="0" u="none" cap="none" strike="noStrike">
              <a:solidFill>
                <a:srgbClr val="616161"/>
              </a:solidFill>
              <a:latin typeface="Arial"/>
              <a:ea typeface="Arial"/>
              <a:cs typeface="Arial"/>
              <a:sym typeface="Arial"/>
            </a:endParaRPr>
          </a:p>
          <a:p>
            <a:pPr indent="-317500" lvl="2" marL="13716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Linter</a:t>
            </a:r>
            <a:endParaRPr b="0" i="0" u="none" cap="none" strike="noStrike">
              <a:solidFill>
                <a:srgbClr val="616161"/>
              </a:solidFill>
              <a:latin typeface="Arial"/>
              <a:ea typeface="Arial"/>
              <a:cs typeface="Arial"/>
              <a:sym typeface="Arial"/>
            </a:endParaRPr>
          </a:p>
          <a:p>
            <a:pPr indent="-317500" lvl="2" marL="13716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Hash</a:t>
            </a:r>
            <a:endParaRPr b="0" i="0" u="none" cap="none" strike="noStrike">
              <a:solidFill>
                <a:srgbClr val="616161"/>
              </a:solidFill>
              <a:latin typeface="Arial"/>
              <a:ea typeface="Arial"/>
              <a:cs typeface="Arial"/>
              <a:sym typeface="Arial"/>
            </a:endParaRPr>
          </a:p>
          <a:p>
            <a:pPr indent="-317500" lvl="2" marL="13716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Middleware</a:t>
            </a:r>
            <a:endParaRPr b="0" i="0" u="none" cap="none" strike="noStrike">
              <a:solidFill>
                <a:srgbClr val="616161"/>
              </a:solidFill>
              <a:latin typeface="Arial"/>
              <a:ea typeface="Arial"/>
              <a:cs typeface="Arial"/>
              <a:sym typeface="Arial"/>
            </a:endParaRPr>
          </a:p>
          <a:p>
            <a:pPr indent="-317500" lvl="1" marL="914400" marR="0" rtl="0" algn="l">
              <a:lnSpc>
                <a:spcPct val="100000"/>
              </a:lnSpc>
              <a:spcBef>
                <a:spcPts val="0"/>
              </a:spcBef>
              <a:spcAft>
                <a:spcPts val="0"/>
              </a:spcAft>
              <a:buClr>
                <a:srgbClr val="616161"/>
              </a:buClr>
              <a:buSzPts val="1400"/>
              <a:buFont typeface="Arial"/>
              <a:buChar char="○"/>
            </a:pPr>
            <a:r>
              <a:rPr b="0" i="0" lang="en" u="none" cap="none" strike="noStrike">
                <a:solidFill>
                  <a:srgbClr val="616161"/>
                </a:solidFill>
                <a:latin typeface="Arial"/>
                <a:ea typeface="Arial"/>
                <a:cs typeface="Arial"/>
                <a:sym typeface="Arial"/>
              </a:rPr>
              <a:t>Ceritakan dan Demokan tentang proyek ini</a:t>
            </a:r>
            <a:endParaRPr b="0" i="0" u="none" cap="none" strike="noStrik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08" name="Google Shape;108;p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09" name="Google Shape;109;p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10" name="Google Shape;110;p2"/>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Rules</a:t>
            </a:r>
            <a:endParaRPr b="0" i="0" sz="2200" u="none" cap="none" strike="noStrike">
              <a:solidFill>
                <a:srgbClr val="666666"/>
              </a:solidFill>
              <a:latin typeface="Arial"/>
              <a:ea typeface="Arial"/>
              <a:cs typeface="Arial"/>
              <a:sym typeface="Arial"/>
            </a:endParaRPr>
          </a:p>
        </p:txBody>
      </p:sp>
      <p:sp>
        <p:nvSpPr>
          <p:cNvPr id="111" name="Google Shape;111;p2"/>
          <p:cNvSpPr txBox="1"/>
          <p:nvPr/>
        </p:nvSpPr>
        <p:spPr>
          <a:xfrm>
            <a:off x="852163" y="1434250"/>
            <a:ext cx="7866300" cy="29184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Absence</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Follow the rules</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Ask us anything (bootcamp matters in private)</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Speak for yourself first</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Trainer availability</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Independent</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Hard work</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Do your best</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Continuous self improvement</a:t>
            </a:r>
            <a:endParaRPr b="0" i="1" sz="1500" u="none" cap="none" strike="noStrike">
              <a:solidFill>
                <a:srgbClr val="666666"/>
              </a:solidFill>
              <a:latin typeface="Arial"/>
              <a:ea typeface="Arial"/>
              <a:cs typeface="Arial"/>
              <a:sym typeface="Arial"/>
            </a:endParaRPr>
          </a:p>
        </p:txBody>
      </p:sp>
      <p:sp>
        <p:nvSpPr>
          <p:cNvPr id="112" name="Google Shape;112;p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
        <p:nvSpPr>
          <p:cNvPr id="113" name="Google Shape;113;p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19" name="Google Shape;119;p3"/>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20" name="Google Shape;120;p3"/>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21" name="Google Shape;121;p3"/>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Objective</a:t>
            </a:r>
            <a:endParaRPr b="0" i="0" sz="2200" u="none" cap="none" strike="noStrike">
              <a:solidFill>
                <a:srgbClr val="666666"/>
              </a:solidFill>
              <a:latin typeface="Arial"/>
              <a:ea typeface="Arial"/>
              <a:cs typeface="Arial"/>
              <a:sym typeface="Arial"/>
            </a:endParaRPr>
          </a:p>
        </p:txBody>
      </p:sp>
      <p:sp>
        <p:nvSpPr>
          <p:cNvPr id="122" name="Google Shape;122;p3"/>
          <p:cNvSpPr txBox="1"/>
          <p:nvPr/>
        </p:nvSpPr>
        <p:spPr>
          <a:xfrm>
            <a:off x="852163" y="1434250"/>
            <a:ext cx="7866300" cy="22812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1200"/>
              </a:spcBef>
              <a:spcAft>
                <a:spcPts val="0"/>
              </a:spcAft>
              <a:buClr>
                <a:schemeClr val="dk1"/>
              </a:buClr>
              <a:buSzPts val="1800"/>
              <a:buFont typeface="Arial"/>
              <a:buChar char="●"/>
            </a:pPr>
            <a:r>
              <a:rPr b="0" i="0" lang="en" sz="1800" u="none" cap="none" strike="noStrike">
                <a:solidFill>
                  <a:srgbClr val="616161"/>
                </a:solidFill>
                <a:latin typeface="Arial"/>
                <a:ea typeface="Arial"/>
                <a:cs typeface="Arial"/>
                <a:sym typeface="Arial"/>
              </a:rPr>
              <a:t>Linter</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Parameter</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rgbClr val="616161"/>
                </a:solidFill>
                <a:latin typeface="Arial"/>
                <a:ea typeface="Arial"/>
                <a:cs typeface="Arial"/>
                <a:sym typeface="Arial"/>
              </a:rPr>
              <a:t>Pagination</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Response Standard</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Hash</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Basic Middleware</a:t>
            </a:r>
            <a:endParaRPr b="0" i="0" sz="1800" u="none" cap="none" strike="noStrike">
              <a:solidFill>
                <a:srgbClr val="616161"/>
              </a:solidFill>
              <a:latin typeface="Arial"/>
              <a:ea typeface="Arial"/>
              <a:cs typeface="Arial"/>
              <a:sym typeface="Arial"/>
            </a:endParaRPr>
          </a:p>
          <a:p>
            <a:pPr indent="-342900" lvl="0" marL="457200" marR="0" rtl="0" algn="l">
              <a:lnSpc>
                <a:spcPct val="115000"/>
              </a:lnSpc>
              <a:spcBef>
                <a:spcPts val="0"/>
              </a:spcBef>
              <a:spcAft>
                <a:spcPts val="0"/>
              </a:spcAft>
              <a:buClr>
                <a:srgbClr val="616161"/>
              </a:buClr>
              <a:buSzPts val="1800"/>
              <a:buFont typeface="Arial"/>
              <a:buChar char="●"/>
            </a:pPr>
            <a:r>
              <a:rPr b="0" i="0" lang="en" sz="1800" u="none" cap="none" strike="noStrike">
                <a:solidFill>
                  <a:srgbClr val="616161"/>
                </a:solidFill>
                <a:latin typeface="Arial"/>
                <a:ea typeface="Arial"/>
                <a:cs typeface="Arial"/>
                <a:sym typeface="Arial"/>
              </a:rPr>
              <a:t>Env Variable</a:t>
            </a:r>
            <a:endParaRPr b="0" i="0" sz="1800" u="none" cap="none" strike="noStrike">
              <a:solidFill>
                <a:srgbClr val="616161"/>
              </a:solidFill>
              <a:latin typeface="Arial"/>
              <a:ea typeface="Arial"/>
              <a:cs typeface="Arial"/>
              <a:sym typeface="Arial"/>
            </a:endParaRPr>
          </a:p>
        </p:txBody>
      </p:sp>
      <p:sp>
        <p:nvSpPr>
          <p:cNvPr id="123" name="Google Shape;123;p3"/>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124" name="Google Shape;124;p3"/>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4"/>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30" name="Google Shape;130;p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31" name="Google Shape;131;p4"/>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32" name="Google Shape;132;p4"/>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Linter</a:t>
            </a:r>
            <a:endParaRPr b="0" i="0" sz="2000" u="none" cap="none" strike="noStrike">
              <a:solidFill>
                <a:srgbClr val="666666"/>
              </a:solidFill>
              <a:latin typeface="Arial"/>
              <a:ea typeface="Arial"/>
              <a:cs typeface="Arial"/>
              <a:sym typeface="Arial"/>
            </a:endParaRPr>
          </a:p>
        </p:txBody>
      </p:sp>
      <p:sp>
        <p:nvSpPr>
          <p:cNvPr id="133" name="Google Shape;133;p4"/>
          <p:cNvSpPr txBox="1"/>
          <p:nvPr/>
        </p:nvSpPr>
        <p:spPr>
          <a:xfrm>
            <a:off x="852163" y="1434250"/>
            <a:ext cx="7866300" cy="29184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Merupakan alat yang digunakan untuk menganalisa source code untuk menandakan kesalahan programming, </a:t>
            </a:r>
            <a:r>
              <a:rPr b="0" i="1" lang="en" sz="1800" u="none" cap="none" strike="noStrike">
                <a:solidFill>
                  <a:schemeClr val="dk2"/>
                </a:solidFill>
                <a:latin typeface="Arial"/>
                <a:ea typeface="Arial"/>
                <a:cs typeface="Arial"/>
                <a:sym typeface="Arial"/>
              </a:rPr>
              <a:t>bug</a:t>
            </a:r>
            <a:r>
              <a:rPr b="0" i="0" lang="en" sz="1800" u="none" cap="none" strike="noStrike">
                <a:solidFill>
                  <a:schemeClr val="dk2"/>
                </a:solidFill>
                <a:latin typeface="Arial"/>
                <a:ea typeface="Arial"/>
                <a:cs typeface="Arial"/>
                <a:sym typeface="Arial"/>
              </a:rPr>
              <a:t>, kesalahan styling dan komponen mencurigakan.</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Beberapa contoh linter adalah ESLint dan Standard JS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ESLint merupakan alat untuk identifikasi dan pelaporan pola yang ditemukan pada ECMAScript/JavaScript, dengan tujuan untuk membuat kode tersebut lebih konsisten dan menghindari </a:t>
            </a:r>
            <a:r>
              <a:rPr b="0" i="1" lang="en" sz="1800" u="none" cap="none" strike="noStrike">
                <a:solidFill>
                  <a:schemeClr val="dk2"/>
                </a:solidFill>
                <a:latin typeface="Arial"/>
                <a:ea typeface="Arial"/>
                <a:cs typeface="Arial"/>
                <a:sym typeface="Arial"/>
              </a:rPr>
              <a:t>bug.</a:t>
            </a:r>
            <a:endParaRPr b="0" i="1"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Standard JS merupakan panduan gaya dalam pembuatan kode, yang dilengkapi dengan linter dan pembenaran kode otomatis</a:t>
            </a:r>
            <a:endParaRPr b="0" i="0" sz="1800" u="none" cap="none" strike="noStrike">
              <a:solidFill>
                <a:schemeClr val="dk2"/>
              </a:solidFill>
              <a:latin typeface="Arial"/>
              <a:ea typeface="Arial"/>
              <a:cs typeface="Arial"/>
              <a:sym typeface="Arial"/>
            </a:endParaRPr>
          </a:p>
        </p:txBody>
      </p:sp>
      <p:sp>
        <p:nvSpPr>
          <p:cNvPr id="134" name="Google Shape;134;p4"/>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135" name="Google Shape;135;p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5"/>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41" name="Google Shape;141;p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42" name="Google Shape;142;p5"/>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43" name="Google Shape;143;p5"/>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Parameter</a:t>
            </a:r>
            <a:endParaRPr b="0" i="0" sz="2000" u="none" cap="none" strike="noStrike">
              <a:solidFill>
                <a:srgbClr val="666666"/>
              </a:solidFill>
              <a:latin typeface="Arial"/>
              <a:ea typeface="Arial"/>
              <a:cs typeface="Arial"/>
              <a:sym typeface="Arial"/>
            </a:endParaRPr>
          </a:p>
        </p:txBody>
      </p:sp>
      <p:sp>
        <p:nvSpPr>
          <p:cNvPr id="144" name="Google Shape;144;p5"/>
          <p:cNvSpPr txBox="1"/>
          <p:nvPr/>
        </p:nvSpPr>
        <p:spPr>
          <a:xfrm>
            <a:off x="852163" y="1434250"/>
            <a:ext cx="7866300" cy="29247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666666"/>
                </a:solidFill>
                <a:highlight>
                  <a:srgbClr val="FFFFFF"/>
                </a:highlight>
                <a:latin typeface="Arial"/>
                <a:ea typeface="Arial"/>
                <a:cs typeface="Arial"/>
                <a:sym typeface="Arial"/>
              </a:rPr>
              <a:t>Terdapat 2 jenis parameter dalam API</a:t>
            </a:r>
            <a:endParaRPr b="0" i="0" sz="1600" u="none" cap="none" strike="noStrike">
              <a:solidFill>
                <a:srgbClr val="666666"/>
              </a:solidFill>
              <a:highlight>
                <a:srgbClr val="FFFFFF"/>
              </a:highlight>
              <a:latin typeface="Arial"/>
              <a:ea typeface="Arial"/>
              <a:cs typeface="Arial"/>
              <a:sym typeface="Arial"/>
            </a:endParaRPr>
          </a:p>
          <a:p>
            <a:pPr indent="-330200" lvl="0" marL="457200" marR="0" rtl="0" algn="l">
              <a:lnSpc>
                <a:spcPct val="150000"/>
              </a:lnSpc>
              <a:spcBef>
                <a:spcPts val="0"/>
              </a:spcBef>
              <a:spcAft>
                <a:spcPts val="0"/>
              </a:spcAft>
              <a:buClr>
                <a:srgbClr val="666666"/>
              </a:buClr>
              <a:buSzPts val="1600"/>
              <a:buFont typeface="Arial"/>
              <a:buAutoNum type="arabicPeriod"/>
            </a:pPr>
            <a:r>
              <a:rPr b="0" i="0" lang="en" sz="1600" u="none" cap="none" strike="noStrike">
                <a:solidFill>
                  <a:srgbClr val="666666"/>
                </a:solidFill>
                <a:highlight>
                  <a:srgbClr val="FFFFFF"/>
                </a:highlight>
                <a:latin typeface="Arial"/>
                <a:ea typeface="Arial"/>
                <a:cs typeface="Arial"/>
                <a:sym typeface="Arial"/>
              </a:rPr>
              <a:t>URL / Path Parameter</a:t>
            </a:r>
            <a:endParaRPr b="0" i="0" sz="1600" u="none" cap="none" strike="noStrike">
              <a:solidFill>
                <a:srgbClr val="666666"/>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666666"/>
                </a:solidFill>
                <a:highlight>
                  <a:srgbClr val="FFFFFF"/>
                </a:highlight>
                <a:latin typeface="Arial"/>
                <a:ea typeface="Arial"/>
                <a:cs typeface="Arial"/>
                <a:sym typeface="Arial"/>
              </a:rPr>
              <a:t>	Adalah parameter yang berbentuk path yang biasanya terletak di akhir url</a:t>
            </a:r>
            <a:endParaRPr b="0" i="0" sz="1600" u="none" cap="none" strike="noStrike">
              <a:solidFill>
                <a:srgbClr val="666666"/>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rgbClr val="666666"/>
                </a:solidFill>
                <a:highlight>
                  <a:srgbClr val="FFFFFF"/>
                </a:highlight>
                <a:latin typeface="Arial"/>
                <a:ea typeface="Arial"/>
                <a:cs typeface="Arial"/>
                <a:sym typeface="Arial"/>
              </a:rPr>
              <a:t>	Contoh : https://api.domain.com/</a:t>
            </a:r>
            <a:r>
              <a:rPr b="1" i="0" lang="en" sz="1600" u="none" cap="none" strike="noStrike">
                <a:solidFill>
                  <a:srgbClr val="666666"/>
                </a:solidFill>
                <a:highlight>
                  <a:srgbClr val="FFFFFF"/>
                </a:highlight>
                <a:latin typeface="Arial"/>
                <a:ea typeface="Arial"/>
                <a:cs typeface="Arial"/>
                <a:sym typeface="Arial"/>
              </a:rPr>
              <a:t>parameter</a:t>
            </a:r>
            <a:endParaRPr b="1" i="0" sz="1600" u="none" cap="none" strike="noStrike">
              <a:solidFill>
                <a:srgbClr val="666666"/>
              </a:solidFill>
              <a:highlight>
                <a:srgbClr val="FFFFFF"/>
              </a:highlight>
              <a:latin typeface="Arial"/>
              <a:ea typeface="Arial"/>
              <a:cs typeface="Arial"/>
              <a:sym typeface="Arial"/>
            </a:endParaRPr>
          </a:p>
          <a:p>
            <a:pPr indent="-330200" lvl="0" marL="457200" marR="0" rtl="0" algn="l">
              <a:lnSpc>
                <a:spcPct val="150000"/>
              </a:lnSpc>
              <a:spcBef>
                <a:spcPts val="0"/>
              </a:spcBef>
              <a:spcAft>
                <a:spcPts val="0"/>
              </a:spcAft>
              <a:buClr>
                <a:srgbClr val="666666"/>
              </a:buClr>
              <a:buSzPts val="1600"/>
              <a:buFont typeface="Arial"/>
              <a:buAutoNum type="arabicPeriod"/>
            </a:pPr>
            <a:r>
              <a:rPr b="0" i="0" lang="en" sz="1600" u="none" cap="none" strike="noStrike">
                <a:solidFill>
                  <a:srgbClr val="666666"/>
                </a:solidFill>
                <a:highlight>
                  <a:srgbClr val="FFFFFF"/>
                </a:highlight>
                <a:latin typeface="Arial"/>
                <a:ea typeface="Arial"/>
                <a:cs typeface="Arial"/>
                <a:sym typeface="Arial"/>
              </a:rPr>
              <a:t>Query Parameter</a:t>
            </a:r>
            <a:endParaRPr b="0" i="0" sz="1600" u="none" cap="none" strike="noStrike">
              <a:solidFill>
                <a:srgbClr val="666666"/>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666666"/>
                </a:solidFill>
                <a:highlight>
                  <a:srgbClr val="FFFFFF"/>
                </a:highlight>
                <a:latin typeface="Arial"/>
                <a:ea typeface="Arial"/>
                <a:cs typeface="Arial"/>
                <a:sym typeface="Arial"/>
              </a:rPr>
              <a:t>Adalah parameter yang memiliki key dan value dan bisa memuat lebih dari satu key dan value</a:t>
            </a:r>
            <a:endParaRPr b="0" i="0" sz="1600" u="none" cap="none" strike="noStrike">
              <a:solidFill>
                <a:srgbClr val="666666"/>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600"/>
              <a:buFont typeface="Arial"/>
              <a:buNone/>
            </a:pPr>
            <a:r>
              <a:rPr b="0" i="0" lang="en" sz="1600" u="none" cap="none" strike="noStrike">
                <a:solidFill>
                  <a:srgbClr val="666666"/>
                </a:solidFill>
                <a:highlight>
                  <a:srgbClr val="FFFFFF"/>
                </a:highlight>
                <a:latin typeface="Arial"/>
                <a:ea typeface="Arial"/>
                <a:cs typeface="Arial"/>
                <a:sym typeface="Arial"/>
              </a:rPr>
              <a:t>Contoh : https://api.domain.com?</a:t>
            </a:r>
            <a:r>
              <a:rPr b="1" i="0" lang="en" sz="1600" u="none" cap="none" strike="noStrike">
                <a:solidFill>
                  <a:srgbClr val="666666"/>
                </a:solidFill>
                <a:highlight>
                  <a:srgbClr val="FFFFFF"/>
                </a:highlight>
                <a:latin typeface="Arial"/>
                <a:ea typeface="Arial"/>
                <a:cs typeface="Arial"/>
                <a:sym typeface="Arial"/>
              </a:rPr>
              <a:t>key1=value1&amp;key2=value2</a:t>
            </a:r>
            <a:endParaRPr b="1" i="0" sz="1600" u="none" cap="none" strike="noStrike">
              <a:solidFill>
                <a:srgbClr val="666666"/>
              </a:solidFill>
              <a:highlight>
                <a:srgbClr val="FFFFFF"/>
              </a:highlight>
              <a:latin typeface="Arial"/>
              <a:ea typeface="Arial"/>
              <a:cs typeface="Arial"/>
              <a:sym typeface="Arial"/>
            </a:endParaRPr>
          </a:p>
        </p:txBody>
      </p:sp>
      <p:sp>
        <p:nvSpPr>
          <p:cNvPr id="145" name="Google Shape;145;p5"/>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146" name="Google Shape;146;p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52" name="Google Shape;152;p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53" name="Google Shape;153;p6"/>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54" name="Google Shape;154;p6"/>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Pagination</a:t>
            </a:r>
            <a:endParaRPr b="0" i="0" sz="2000" u="none" cap="none" strike="noStrike">
              <a:solidFill>
                <a:srgbClr val="666666"/>
              </a:solidFill>
              <a:latin typeface="Arial"/>
              <a:ea typeface="Arial"/>
              <a:cs typeface="Arial"/>
              <a:sym typeface="Arial"/>
            </a:endParaRPr>
          </a:p>
        </p:txBody>
      </p:sp>
      <p:sp>
        <p:nvSpPr>
          <p:cNvPr id="155" name="Google Shape;155;p6"/>
          <p:cNvSpPr txBox="1"/>
          <p:nvPr/>
        </p:nvSpPr>
        <p:spPr>
          <a:xfrm>
            <a:off x="852163" y="1434250"/>
            <a:ext cx="7866300" cy="28629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5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Merupakan proses membagi dan menomori halaman pada dokumen.</a:t>
            </a:r>
            <a:endParaRPr b="0" i="0" sz="18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Dalam hal ini, </a:t>
            </a:r>
            <a:r>
              <a:rPr b="0" i="1" lang="en" sz="1800" u="none" cap="none" strike="noStrike">
                <a:solidFill>
                  <a:schemeClr val="dk2"/>
                </a:solidFill>
                <a:latin typeface="Arial"/>
                <a:ea typeface="Arial"/>
                <a:cs typeface="Arial"/>
                <a:sym typeface="Arial"/>
              </a:rPr>
              <a:t>response </a:t>
            </a:r>
            <a:r>
              <a:rPr b="0" i="0" lang="en" sz="1800" u="none" cap="none" strike="noStrike">
                <a:solidFill>
                  <a:schemeClr val="dk2"/>
                </a:solidFill>
                <a:latin typeface="Arial"/>
                <a:ea typeface="Arial"/>
                <a:cs typeface="Arial"/>
                <a:sym typeface="Arial"/>
              </a:rPr>
              <a:t>dari back-end akan dibagi-bagi menjadi beberapa halaman.</a:t>
            </a:r>
            <a:endParaRPr b="0" i="0" sz="18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Paginasi bermanfaat untuk meringankan beban sistem saat meminta, menerima dan menampilkan data.</a:t>
            </a:r>
            <a:endParaRPr b="0" i="0" sz="18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Paginasi dapat diimplementasikan di front-end baik dalam bentuk halaman-halaman ataupun </a:t>
            </a:r>
            <a:r>
              <a:rPr b="0" i="1" lang="en" sz="1800" u="none" cap="none" strike="noStrike">
                <a:solidFill>
                  <a:schemeClr val="dk2"/>
                </a:solidFill>
                <a:latin typeface="Arial"/>
                <a:ea typeface="Arial"/>
                <a:cs typeface="Arial"/>
                <a:sym typeface="Arial"/>
              </a:rPr>
              <a:t>infinite scrolling</a:t>
            </a:r>
            <a:r>
              <a:rPr b="0" i="0" lang="en" sz="1800" u="none" cap="none" strike="noStrike">
                <a:solidFill>
                  <a:schemeClr val="dk2"/>
                </a:solidFill>
                <a:latin typeface="Arial"/>
                <a:ea typeface="Arial"/>
                <a:cs typeface="Arial"/>
                <a:sym typeface="Arial"/>
              </a:rPr>
              <a:t>.</a:t>
            </a:r>
            <a:endParaRPr b="0" i="0" sz="1800" u="none" cap="none" strike="noStrike">
              <a:solidFill>
                <a:srgbClr val="666666"/>
              </a:solidFill>
              <a:highlight>
                <a:srgbClr val="FFFFFF"/>
              </a:highlight>
              <a:latin typeface="Arial"/>
              <a:ea typeface="Arial"/>
              <a:cs typeface="Arial"/>
              <a:sym typeface="Arial"/>
            </a:endParaRPr>
          </a:p>
        </p:txBody>
      </p:sp>
      <p:sp>
        <p:nvSpPr>
          <p:cNvPr id="156" name="Google Shape;156;p6"/>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157" name="Google Shape;157;p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63" name="Google Shape;163;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64" name="Google Shape;164;p7"/>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65" name="Google Shape;165;p7"/>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Response Standard</a:t>
            </a:r>
            <a:endParaRPr b="0" i="0" sz="2000" u="none" cap="none" strike="noStrike">
              <a:solidFill>
                <a:srgbClr val="666666"/>
              </a:solidFill>
              <a:latin typeface="Arial"/>
              <a:ea typeface="Arial"/>
              <a:cs typeface="Arial"/>
              <a:sym typeface="Arial"/>
            </a:endParaRPr>
          </a:p>
        </p:txBody>
      </p:sp>
      <p:sp>
        <p:nvSpPr>
          <p:cNvPr id="166" name="Google Shape;166;p7"/>
          <p:cNvSpPr txBox="1"/>
          <p:nvPr/>
        </p:nvSpPr>
        <p:spPr>
          <a:xfrm>
            <a:off x="852163" y="1434250"/>
            <a:ext cx="7866300" cy="3047700"/>
          </a:xfrm>
          <a:prstGeom prst="rect">
            <a:avLst/>
          </a:prstGeom>
          <a:noFill/>
          <a:ln>
            <a:noFill/>
          </a:ln>
        </p:spPr>
        <p:txBody>
          <a:bodyPr anchorCtr="0" anchor="t" bIns="45725" lIns="45725" spcFirstLastPara="1" rIns="45725" wrap="square" tIns="45725">
            <a:sp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Adalah standarisasi response dari suatu API, tujuan dibuatnya response standard adalah untuk memudahkan frontend untuk mengolah data. Contoh :</a:t>
            </a:r>
            <a:endParaRPr b="0" i="0" sz="1600" u="none" cap="none" strike="noStrike">
              <a:solidFill>
                <a:schemeClr val="dk2"/>
              </a:solidFill>
              <a:latin typeface="Arial"/>
              <a:ea typeface="Arial"/>
              <a:cs typeface="Arial"/>
              <a:sym typeface="Arial"/>
            </a:endParaRPr>
          </a:p>
          <a:p>
            <a:pPr indent="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 </a:t>
            </a:r>
            <a:endParaRPr b="0" i="0" sz="1600" u="none" cap="none" strike="noStrike">
              <a:solidFill>
                <a:schemeClr val="dk2"/>
              </a:solidFill>
              <a:latin typeface="Arial"/>
              <a:ea typeface="Arial"/>
              <a:cs typeface="Arial"/>
              <a:sym typeface="Arial"/>
            </a:endParaRPr>
          </a:p>
          <a:p>
            <a:pPr indent="34290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“status”: "success", </a:t>
            </a:r>
            <a:endParaRPr b="0" i="0" sz="1600" u="none" cap="none" strike="noStrike">
              <a:solidFill>
                <a:schemeClr val="dk2"/>
              </a:solidFill>
              <a:latin typeface="Arial"/>
              <a:ea typeface="Arial"/>
              <a:cs typeface="Arial"/>
              <a:sym typeface="Arial"/>
            </a:endParaRPr>
          </a:p>
          <a:p>
            <a:pPr indent="34290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“code” : 200 /*</a:t>
            </a:r>
            <a:endParaRPr b="0" i="0" sz="1600" u="none" cap="none" strike="noStrike">
              <a:solidFill>
                <a:schemeClr val="dk2"/>
              </a:solidFill>
              <a:latin typeface="Arial"/>
              <a:ea typeface="Arial"/>
              <a:cs typeface="Arial"/>
              <a:sym typeface="Arial"/>
            </a:endParaRPr>
          </a:p>
          <a:p>
            <a:pPr indent="34290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“data”: { </a:t>
            </a:r>
            <a:endParaRPr b="0" i="0" sz="1600" u="none" cap="none" strike="noStrike">
              <a:solidFill>
                <a:schemeClr val="dk2"/>
              </a:solidFill>
              <a:latin typeface="Arial"/>
              <a:ea typeface="Arial"/>
              <a:cs typeface="Arial"/>
              <a:sym typeface="Arial"/>
            </a:endParaRPr>
          </a:p>
          <a:p>
            <a:pPr indent="342900" lvl="0" marL="5715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 Application-specific data would go here. */ </a:t>
            </a:r>
            <a:endParaRPr b="0" i="0" sz="1600" u="none" cap="none" strike="noStrike">
              <a:solidFill>
                <a:schemeClr val="dk2"/>
              </a:solidFill>
              <a:latin typeface="Arial"/>
              <a:ea typeface="Arial"/>
              <a:cs typeface="Arial"/>
              <a:sym typeface="Arial"/>
            </a:endParaRPr>
          </a:p>
          <a:p>
            <a:pPr indent="34290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 </a:t>
            </a:r>
            <a:endParaRPr b="0" i="0" sz="1600" u="none" cap="none" strike="noStrike">
              <a:solidFill>
                <a:schemeClr val="dk2"/>
              </a:solidFill>
              <a:latin typeface="Arial"/>
              <a:ea typeface="Arial"/>
              <a:cs typeface="Arial"/>
              <a:sym typeface="Arial"/>
            </a:endParaRPr>
          </a:p>
          <a:p>
            <a:pPr indent="34290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a:t>
            </a:r>
            <a:r>
              <a:rPr b="0" i="0" lang="en" sz="1600" u="none" cap="none" strike="noStrike">
                <a:solidFill>
                  <a:schemeClr val="dk2"/>
                </a:solidFill>
                <a:latin typeface="Arial"/>
                <a:ea typeface="Arial"/>
                <a:cs typeface="Arial"/>
                <a:sym typeface="Arial"/>
              </a:rPr>
              <a:t>pagination</a:t>
            </a:r>
            <a:r>
              <a:rPr b="0" i="0" lang="en" sz="1600" u="none" cap="none" strike="noStrike">
                <a:solidFill>
                  <a:schemeClr val="dk2"/>
                </a:solidFill>
                <a:latin typeface="Arial"/>
                <a:ea typeface="Arial"/>
                <a:cs typeface="Arial"/>
                <a:sym typeface="Arial"/>
              </a:rPr>
              <a:t>”: { /* pagination here */ } </a:t>
            </a:r>
            <a:endParaRPr b="0" i="0" sz="1600" u="none" cap="none" strike="noStrike">
              <a:solidFill>
                <a:schemeClr val="dk2"/>
              </a:solidFill>
              <a:latin typeface="Arial"/>
              <a:ea typeface="Arial"/>
              <a:cs typeface="Arial"/>
              <a:sym typeface="Arial"/>
            </a:endParaRPr>
          </a:p>
          <a:p>
            <a:pPr indent="34290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“message”: null 	/* Or optional success message */ </a:t>
            </a:r>
            <a:endParaRPr b="0" i="0" sz="1600" u="none" cap="none" strike="noStrike">
              <a:solidFill>
                <a:schemeClr val="dk2"/>
              </a:solidFill>
              <a:latin typeface="Arial"/>
              <a:ea typeface="Arial"/>
              <a:cs typeface="Arial"/>
              <a:sym typeface="Arial"/>
            </a:endParaRPr>
          </a:p>
          <a:p>
            <a:pPr indent="0" lvl="0" marL="114300" marR="11430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a:t>
            </a:r>
            <a:endParaRPr b="0" i="0" sz="1600" u="none" cap="none" strike="noStrike">
              <a:solidFill>
                <a:schemeClr val="dk2"/>
              </a:solidFill>
              <a:latin typeface="Arial"/>
              <a:ea typeface="Arial"/>
              <a:cs typeface="Arial"/>
              <a:sym typeface="Arial"/>
            </a:endParaRPr>
          </a:p>
        </p:txBody>
      </p:sp>
      <p:sp>
        <p:nvSpPr>
          <p:cNvPr id="167" name="Google Shape;167;p7"/>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168" name="Google Shape;168;p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8"/>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74" name="Google Shape;174;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75" name="Google Shape;175;p8"/>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76" name="Google Shape;176;p8"/>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Hash</a:t>
            </a:r>
            <a:endParaRPr b="0" i="0" sz="2000" u="none" cap="none" strike="noStrike">
              <a:solidFill>
                <a:srgbClr val="666666"/>
              </a:solidFill>
              <a:latin typeface="Arial"/>
              <a:ea typeface="Arial"/>
              <a:cs typeface="Arial"/>
              <a:sym typeface="Arial"/>
            </a:endParaRPr>
          </a:p>
        </p:txBody>
      </p:sp>
      <p:sp>
        <p:nvSpPr>
          <p:cNvPr id="177" name="Google Shape;177;p8"/>
          <p:cNvSpPr txBox="1"/>
          <p:nvPr/>
        </p:nvSpPr>
        <p:spPr>
          <a:xfrm>
            <a:off x="852163" y="1434250"/>
            <a:ext cx="7866300" cy="2031900"/>
          </a:xfrm>
          <a:prstGeom prst="rect">
            <a:avLst/>
          </a:prstGeom>
          <a:noFill/>
          <a:ln>
            <a:noFill/>
          </a:ln>
        </p:spPr>
        <p:txBody>
          <a:bodyPr anchorCtr="0" anchor="t" bIns="45725" lIns="45725" spcFirstLastPara="1" rIns="45725" wrap="square" tIns="45725">
            <a:spAutoFit/>
          </a:bodyPr>
          <a:lstStyle/>
          <a:p>
            <a:pPr indent="-342900" lvl="0" marL="457200" marR="11430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highlight>
                  <a:srgbClr val="FFFFFF"/>
                </a:highlight>
                <a:latin typeface="Arial"/>
                <a:ea typeface="Arial"/>
                <a:cs typeface="Arial"/>
                <a:sym typeface="Arial"/>
              </a:rPr>
              <a:t>Hash adalah suatu </a:t>
            </a:r>
            <a:r>
              <a:rPr b="0" i="0" lang="en" sz="1800" u="none" cap="none" strike="noStrike">
                <a:solidFill>
                  <a:schemeClr val="dk2"/>
                </a:solidFill>
                <a:highlight>
                  <a:srgbClr val="FFFFFF"/>
                </a:highlight>
                <a:uFill>
                  <a:noFill/>
                </a:uFill>
                <a:latin typeface="Arial"/>
                <a:ea typeface="Arial"/>
                <a:cs typeface="Arial"/>
                <a:sym typeface="Arial"/>
                <a:hlinkClick r:id="rId4">
                  <a:extLst>
                    <a:ext uri="{A12FA001-AC4F-418D-AE19-62706E023703}">
                      <ahyp:hlinkClr val="tx"/>
                    </a:ext>
                  </a:extLst>
                </a:hlinkClick>
              </a:rPr>
              <a:t>kode</a:t>
            </a:r>
            <a:r>
              <a:rPr b="0" i="0" lang="en" sz="1800" u="none" cap="none" strike="noStrike">
                <a:solidFill>
                  <a:schemeClr val="dk2"/>
                </a:solidFill>
                <a:highlight>
                  <a:srgbClr val="FFFFFF"/>
                </a:highlight>
                <a:latin typeface="Arial"/>
                <a:ea typeface="Arial"/>
                <a:cs typeface="Arial"/>
                <a:sym typeface="Arial"/>
              </a:rPr>
              <a:t> dari hasil enkripsi yang umumnya terdiri dari huruf maupun angka yang acak.</a:t>
            </a:r>
            <a:endParaRPr b="0" i="0" sz="1800" u="none" cap="none" strike="noStrike">
              <a:solidFill>
                <a:schemeClr val="dk2"/>
              </a:solidFill>
              <a:highlight>
                <a:srgbClr val="FFFFFF"/>
              </a:highlight>
              <a:latin typeface="Arial"/>
              <a:ea typeface="Arial"/>
              <a:cs typeface="Arial"/>
              <a:sym typeface="Arial"/>
            </a:endParaRPr>
          </a:p>
          <a:p>
            <a:pPr indent="-342900" lvl="0" marL="457200" marR="11430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highlight>
                  <a:srgbClr val="FFFFFF"/>
                </a:highlight>
                <a:latin typeface="Arial"/>
                <a:ea typeface="Arial"/>
                <a:cs typeface="Arial"/>
                <a:sym typeface="Arial"/>
              </a:rPr>
              <a:t>Hash adalah sebuah algoritma yang mengubah sebuah data informasi berupa huruf, angka atau karakter lainnya menjadi karakter terenkripsi dengan ukuran yang tetap, data yang sudah di enkripsi melalui fungsi hash tidak dapat dikembalikan atau didekripsi.</a:t>
            </a:r>
            <a:endParaRPr b="0" i="0" sz="1800" u="none" cap="none" strike="noStrike">
              <a:solidFill>
                <a:schemeClr val="dk2"/>
              </a:solidFill>
              <a:highlight>
                <a:srgbClr val="FFFFFF"/>
              </a:highlight>
              <a:latin typeface="Arial"/>
              <a:ea typeface="Arial"/>
              <a:cs typeface="Arial"/>
              <a:sym typeface="Arial"/>
            </a:endParaRPr>
          </a:p>
          <a:p>
            <a:pPr indent="-342900" lvl="0" marL="457200" marR="11430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highlight>
                  <a:srgbClr val="FFFFFF"/>
                </a:highlight>
                <a:latin typeface="Arial"/>
                <a:ea typeface="Arial"/>
                <a:cs typeface="Arial"/>
                <a:sym typeface="Arial"/>
              </a:rPr>
              <a:t>Hash biasanya digunakan untuk enkripsi password</a:t>
            </a:r>
            <a:endParaRPr b="0" i="0" sz="1800" u="none" cap="none" strike="noStrike">
              <a:solidFill>
                <a:schemeClr val="dk2"/>
              </a:solidFill>
              <a:highlight>
                <a:srgbClr val="FFFFFF"/>
              </a:highlight>
              <a:latin typeface="Arial"/>
              <a:ea typeface="Arial"/>
              <a:cs typeface="Arial"/>
              <a:sym typeface="Arial"/>
            </a:endParaRPr>
          </a:p>
        </p:txBody>
      </p:sp>
      <p:sp>
        <p:nvSpPr>
          <p:cNvPr id="178" name="Google Shape;178;p8"/>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179" name="Google Shape;179;p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9"/>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85" name="Google Shape;185;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Fullstack Website Developer</a:t>
            </a:r>
            <a:endParaRPr b="0" i="0" sz="1000" u="none" cap="none" strike="noStrike">
              <a:solidFill>
                <a:srgbClr val="666666"/>
              </a:solidFill>
              <a:latin typeface="Arial"/>
              <a:ea typeface="Arial"/>
              <a:cs typeface="Arial"/>
              <a:sym typeface="Arial"/>
            </a:endParaRPr>
          </a:p>
        </p:txBody>
      </p:sp>
      <p:sp>
        <p:nvSpPr>
          <p:cNvPr id="186" name="Google Shape;186;p9"/>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Arial"/>
                <a:ea typeface="Arial"/>
                <a:cs typeface="Arial"/>
                <a:sym typeface="Arial"/>
              </a:rPr>
              <a:t>Batch 1	</a:t>
            </a:r>
            <a:endParaRPr b="0" i="0" sz="1000" u="none" cap="none" strike="noStrike">
              <a:solidFill>
                <a:srgbClr val="666666"/>
              </a:solidFill>
              <a:latin typeface="Arial"/>
              <a:ea typeface="Arial"/>
              <a:cs typeface="Arial"/>
              <a:sym typeface="Arial"/>
            </a:endParaRPr>
          </a:p>
        </p:txBody>
      </p:sp>
      <p:sp>
        <p:nvSpPr>
          <p:cNvPr id="187" name="Google Shape;187;p9"/>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Arial"/>
                <a:ea typeface="Arial"/>
                <a:cs typeface="Arial"/>
                <a:sym typeface="Arial"/>
              </a:rPr>
              <a:t>Middleware</a:t>
            </a:r>
            <a:endParaRPr b="0" i="0" sz="2000" u="none" cap="none" strike="noStrike">
              <a:solidFill>
                <a:srgbClr val="666666"/>
              </a:solidFill>
              <a:latin typeface="Arial"/>
              <a:ea typeface="Arial"/>
              <a:cs typeface="Arial"/>
              <a:sym typeface="Arial"/>
            </a:endParaRPr>
          </a:p>
        </p:txBody>
      </p:sp>
      <p:sp>
        <p:nvSpPr>
          <p:cNvPr id="188" name="Google Shape;188;p9"/>
          <p:cNvSpPr txBox="1"/>
          <p:nvPr/>
        </p:nvSpPr>
        <p:spPr>
          <a:xfrm>
            <a:off x="852163" y="1434250"/>
            <a:ext cx="7866300" cy="3101700"/>
          </a:xfrm>
          <a:prstGeom prst="rect">
            <a:avLst/>
          </a:prstGeom>
          <a:noFill/>
          <a:ln>
            <a:noFill/>
          </a:ln>
        </p:spPr>
        <p:txBody>
          <a:bodyPr anchorCtr="0" anchor="t" bIns="45725" lIns="45725" spcFirstLastPara="1" rIns="45725" wrap="square" tIns="45725">
            <a:spAutoFit/>
          </a:bodyPr>
          <a:lstStyle/>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Middleware merupakan perangkat lunak yang berperan sebagai jembatan antara sistem operasi atau database dan aplikasi, khususnya dalam sebuah jaringan</a:t>
            </a:r>
            <a:endParaRPr b="0" i="0" sz="1700" u="none" cap="none" strike="noStrike">
              <a:solidFill>
                <a:schemeClr val="dk2"/>
              </a:solidFill>
              <a:latin typeface="Arial"/>
              <a:ea typeface="Arial"/>
              <a:cs typeface="Arial"/>
              <a:sym typeface="Arial"/>
            </a:endParaRPr>
          </a:p>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Express merupakan web framework minimalis yang pada dasarnya adalah gabungan dari beberapa fungsi middleware</a:t>
            </a:r>
            <a:endParaRPr b="0" i="0" sz="1700" u="none" cap="none" strike="noStrike">
              <a:solidFill>
                <a:schemeClr val="dk2"/>
              </a:solidFill>
              <a:latin typeface="Arial"/>
              <a:ea typeface="Arial"/>
              <a:cs typeface="Arial"/>
              <a:sym typeface="Arial"/>
            </a:endParaRPr>
          </a:p>
          <a:p>
            <a:pPr indent="-336550" lvl="0" marL="457200" marR="0" rtl="0" algn="l">
              <a:lnSpc>
                <a:spcPct val="15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Fungsi middleware di express memiliki akses ke objek request (req), objek response (res), dan fungsi next yang digunakan untuk melanjutkan operasi ke fungsi middleware selanjutnya</a:t>
            </a:r>
            <a:endParaRPr b="0" i="0" sz="1700" u="none" cap="none" strike="noStrike">
              <a:solidFill>
                <a:schemeClr val="dk2"/>
              </a:solidFill>
              <a:latin typeface="Arial"/>
              <a:ea typeface="Arial"/>
              <a:cs typeface="Arial"/>
              <a:sym typeface="Arial"/>
            </a:endParaRPr>
          </a:p>
        </p:txBody>
      </p:sp>
      <p:sp>
        <p:nvSpPr>
          <p:cNvPr id="189" name="Google Shape;189;p9"/>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Week 13</a:t>
            </a:r>
            <a:endParaRPr b="0" i="0" sz="1200" u="none" cap="none" strike="noStrike">
              <a:solidFill>
                <a:srgbClr val="666666"/>
              </a:solidFill>
              <a:latin typeface="Arial"/>
              <a:ea typeface="Arial"/>
              <a:cs typeface="Arial"/>
              <a:sym typeface="Arial"/>
            </a:endParaRPr>
          </a:p>
        </p:txBody>
      </p:sp>
      <p:sp>
        <p:nvSpPr>
          <p:cNvPr id="190" name="Google Shape;190;p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Arial"/>
                <a:ea typeface="Arial"/>
                <a:cs typeface="Arial"/>
                <a:sym typeface="Arial"/>
              </a:rPr>
              <a:t>Basic Backend Lesson</a:t>
            </a:r>
            <a:endParaRPr b="0" i="0" sz="1200" u="none" cap="none" strike="noStrike">
              <a:solidFill>
                <a:srgbClr val="66666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