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g1sTAa7sSs5yeHZrYfPYlV2Ysq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figma.com/file/fasJn1Olwj6azeNptPY9zB/Coffee-Shop---Arkadem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npmjs.com/package/mysql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889" y="0"/>
            <a:ext cx="9142225" cy="5143501"/>
          </a:xfrm>
          <a:prstGeom prst="rect">
            <a:avLst/>
          </a:prstGeom>
          <a:noFill/>
          <a:ln>
            <a:noFill/>
          </a:ln>
        </p:spPr>
      </p:pic>
      <p:sp>
        <p:nvSpPr>
          <p:cNvPr id="100" name="Google Shape;100;p1"/>
          <p:cNvSpPr txBox="1"/>
          <p:nvPr/>
        </p:nvSpPr>
        <p:spPr>
          <a:xfrm>
            <a:off x="2339275" y="2651713"/>
            <a:ext cx="1555800" cy="354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17121"/>
                </a:solidFill>
                <a:latin typeface="Arial"/>
                <a:ea typeface="Arial"/>
                <a:cs typeface="Arial"/>
                <a:sym typeface="Arial"/>
              </a:rPr>
              <a:t>Week 12</a:t>
            </a:r>
            <a:endParaRPr b="0" i="0" sz="1700" u="none" cap="none" strike="noStrike">
              <a:solidFill>
                <a:srgbClr val="F17121"/>
              </a:solidFill>
              <a:latin typeface="Arial"/>
              <a:ea typeface="Arial"/>
              <a:cs typeface="Arial"/>
              <a:sym typeface="Arial"/>
            </a:endParaRPr>
          </a:p>
        </p:txBody>
      </p:sp>
      <p:sp>
        <p:nvSpPr>
          <p:cNvPr id="101" name="Google Shape;101;p1"/>
          <p:cNvSpPr/>
          <p:nvPr/>
        </p:nvSpPr>
        <p:spPr>
          <a:xfrm>
            <a:off x="3171001" y="2838074"/>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304550" y="2892588"/>
            <a:ext cx="6447600" cy="13239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Arial"/>
                <a:ea typeface="Arial"/>
                <a:cs typeface="Arial"/>
                <a:sym typeface="Arial"/>
              </a:rPr>
              <a:t>Intro NodeJS &amp; Basic Backend</a:t>
            </a:r>
            <a:endParaRPr b="0" i="0" sz="4000" u="none" cap="none" strike="noStrike">
              <a:solidFill>
                <a:srgbClr val="43434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0"/>
          <p:cNvPicPr preferRelativeResize="0"/>
          <p:nvPr/>
        </p:nvPicPr>
        <p:blipFill rotWithShape="1">
          <a:blip r:embed="rId3">
            <a:alphaModFix/>
          </a:blip>
          <a:srcRect b="0" l="0" r="0" t="0"/>
          <a:stretch/>
        </p:blipFill>
        <p:spPr>
          <a:xfrm>
            <a:off x="0" y="0"/>
            <a:ext cx="9144005" cy="5144503"/>
          </a:xfrm>
          <a:prstGeom prst="rect">
            <a:avLst/>
          </a:prstGeom>
          <a:noFill/>
          <a:ln>
            <a:noFill/>
          </a:ln>
        </p:spPr>
      </p:pic>
      <p:sp>
        <p:nvSpPr>
          <p:cNvPr id="196" name="Google Shape;196;p10"/>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Arial"/>
                <a:ea typeface="Arial"/>
                <a:cs typeface="Arial"/>
                <a:sym typeface="Arial"/>
              </a:rPr>
              <a:t>Live Coding</a:t>
            </a:r>
            <a:endParaRPr b="0" i="0" sz="4000" u="none" cap="none" strike="noStrike">
              <a:solidFill>
                <a:srgbClr val="434343"/>
              </a:solidFill>
              <a:latin typeface="Arial"/>
              <a:ea typeface="Arial"/>
              <a:cs typeface="Arial"/>
              <a:sym typeface="Arial"/>
            </a:endParaRPr>
          </a:p>
        </p:txBody>
      </p:sp>
      <p:sp>
        <p:nvSpPr>
          <p:cNvPr id="197" name="Google Shape;197;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98" name="Google Shape;198;p10"/>
          <p:cNvSpPr txBox="1"/>
          <p:nvPr/>
        </p:nvSpPr>
        <p:spPr>
          <a:xfrm>
            <a:off x="4321801" y="4579550"/>
            <a:ext cx="6159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1"/>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04" name="Google Shape;204;p1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205" name="Google Shape;205;p11"/>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206" name="Google Shape;206;p11"/>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Task</a:t>
            </a:r>
            <a:endParaRPr b="0" i="0" sz="2000" u="none" cap="none" strike="noStrike">
              <a:solidFill>
                <a:srgbClr val="666666"/>
              </a:solidFill>
              <a:latin typeface="Arial"/>
              <a:ea typeface="Arial"/>
              <a:cs typeface="Arial"/>
              <a:sym typeface="Arial"/>
            </a:endParaRPr>
          </a:p>
        </p:txBody>
      </p:sp>
      <p:sp>
        <p:nvSpPr>
          <p:cNvPr id="207" name="Google Shape;207;p11"/>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208" name="Google Shape;208;p11"/>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
        <p:nvSpPr>
          <p:cNvPr id="209" name="Google Shape;209;p11"/>
          <p:cNvSpPr txBox="1"/>
          <p:nvPr/>
        </p:nvSpPr>
        <p:spPr>
          <a:xfrm>
            <a:off x="387900" y="1337550"/>
            <a:ext cx="45792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616161"/>
                </a:solidFill>
                <a:latin typeface="Arial"/>
                <a:ea typeface="Arial"/>
                <a:cs typeface="Arial"/>
                <a:sym typeface="Arial"/>
              </a:rPr>
              <a:t>Buatlah API dari aplikasi dibawah ini </a:t>
            </a:r>
            <a:r>
              <a:rPr b="0" i="0" lang="en" sz="1400" u="sng" cap="none" strike="noStrike">
                <a:solidFill>
                  <a:schemeClr val="hlink"/>
                </a:solidFill>
                <a:latin typeface="Arial"/>
                <a:ea typeface="Arial"/>
                <a:cs typeface="Arial"/>
                <a:sym typeface="Arial"/>
                <a:hlinkClick r:id="rId4"/>
              </a:rPr>
              <a:t>https://www.figma.com/file/fasJn1Olwj6azeNptPY9zB/Coffee-Shop---Arkademy</a:t>
            </a:r>
            <a:endParaRPr b="0" i="0" sz="1400" u="none" cap="none" strike="noStrike">
              <a:solidFill>
                <a:srgbClr val="616161"/>
              </a:solidFill>
              <a:latin typeface="Arial"/>
              <a:ea typeface="Arial"/>
              <a:cs typeface="Arial"/>
              <a:sym typeface="Arial"/>
            </a:endParaRPr>
          </a:p>
          <a:p>
            <a:pPr indent="-317500" lvl="0" marL="4572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Requirements:</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Database (Produk, Kategori, Transaksi, User)</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lang="en">
                <a:solidFill>
                  <a:srgbClr val="616161"/>
                </a:solidFill>
              </a:rPr>
              <a:t>API </a:t>
            </a:r>
            <a:r>
              <a:rPr b="0" i="0" lang="en" sz="1400" u="none" cap="none" strike="noStrike">
                <a:solidFill>
                  <a:srgbClr val="616161"/>
                </a:solidFill>
                <a:latin typeface="Arial"/>
                <a:ea typeface="Arial"/>
                <a:cs typeface="Arial"/>
                <a:sym typeface="Arial"/>
              </a:rPr>
              <a:t>CRUD (Produk, Kategori, User)</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Pencarian Produk berdasarkan nama</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Pengurutan Produk berdasarkan nama, kategori, terbaru, atau harga</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Char char="○"/>
            </a:pPr>
            <a:r>
              <a:rPr lang="en">
                <a:solidFill>
                  <a:srgbClr val="616161"/>
                </a:solidFill>
              </a:rPr>
              <a:t>Pagination</a:t>
            </a:r>
            <a:endParaRPr>
              <a:solidFill>
                <a:srgbClr val="616161"/>
              </a:solidFill>
            </a:endParaRPr>
          </a:p>
          <a:p>
            <a:pPr indent="-317500" lvl="1" marL="914400" marR="0" rtl="0" algn="l">
              <a:lnSpc>
                <a:spcPct val="100000"/>
              </a:lnSpc>
              <a:spcBef>
                <a:spcPts val="0"/>
              </a:spcBef>
              <a:spcAft>
                <a:spcPts val="0"/>
              </a:spcAft>
              <a:buClr>
                <a:srgbClr val="616161"/>
              </a:buClr>
              <a:buSzPts val="1400"/>
              <a:buFont typeface="Arial"/>
              <a:buChar char="○"/>
            </a:pPr>
            <a:r>
              <a:rPr lang="en">
                <a:solidFill>
                  <a:srgbClr val="616161"/>
                </a:solidFill>
              </a:rPr>
              <a:t>Push ke </a:t>
            </a:r>
            <a:r>
              <a:rPr b="0" i="0" lang="en" sz="1400" u="none" cap="none" strike="noStrike">
                <a:solidFill>
                  <a:srgbClr val="616161"/>
                </a:solidFill>
                <a:latin typeface="Arial"/>
                <a:ea typeface="Arial"/>
                <a:cs typeface="Arial"/>
                <a:sym typeface="Arial"/>
              </a:rPr>
              <a:t>GitHub</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Error Handling</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(Opsional) Dokumentasi Postman</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(Opsional) env</a:t>
            </a:r>
            <a:endParaRPr b="0" i="0" sz="1400" u="none" cap="none" strike="noStrike">
              <a:solidFill>
                <a:srgbClr val="595959"/>
              </a:solidFill>
              <a:latin typeface="Arial"/>
              <a:ea typeface="Arial"/>
              <a:cs typeface="Arial"/>
              <a:sym typeface="Arial"/>
            </a:endParaRPr>
          </a:p>
        </p:txBody>
      </p:sp>
      <p:sp>
        <p:nvSpPr>
          <p:cNvPr id="210" name="Google Shape;210;p11"/>
          <p:cNvSpPr txBox="1"/>
          <p:nvPr/>
        </p:nvSpPr>
        <p:spPr>
          <a:xfrm>
            <a:off x="5199725" y="1047500"/>
            <a:ext cx="3646200" cy="3810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Gunakan Bahasa Inggris untuk nama File dan Fungsi</a:t>
            </a:r>
            <a:endParaRPr b="0" i="0" sz="1400" u="none" cap="none" strike="noStrike">
              <a:solidFill>
                <a:srgbClr val="616161"/>
              </a:solidFill>
              <a:latin typeface="Arial"/>
              <a:ea typeface="Arial"/>
              <a:cs typeface="Arial"/>
              <a:sym typeface="Arial"/>
            </a:endParaRPr>
          </a:p>
          <a:p>
            <a:pPr indent="-317500" lvl="0" marL="4572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Upload/</a:t>
            </a:r>
            <a:r>
              <a:rPr b="0" i="1" lang="en" sz="1400" u="none" cap="none" strike="noStrike">
                <a:solidFill>
                  <a:srgbClr val="616161"/>
                </a:solidFill>
                <a:latin typeface="Arial"/>
                <a:ea typeface="Arial"/>
                <a:cs typeface="Arial"/>
                <a:sym typeface="Arial"/>
              </a:rPr>
              <a:t>push</a:t>
            </a:r>
            <a:r>
              <a:rPr b="0" i="0" lang="en" sz="1400" u="none" cap="none" strike="noStrike">
                <a:solidFill>
                  <a:srgbClr val="616161"/>
                </a:solidFill>
                <a:latin typeface="Arial"/>
                <a:ea typeface="Arial"/>
                <a:cs typeface="Arial"/>
                <a:sym typeface="Arial"/>
              </a:rPr>
              <a:t> tugas kamu ke GitHub dan gunakan nama yang profesional</a:t>
            </a:r>
            <a:endParaRPr b="0" i="0" sz="1400" u="none" cap="none" strike="noStrike">
              <a:solidFill>
                <a:srgbClr val="616161"/>
              </a:solidFill>
              <a:latin typeface="Arial"/>
              <a:ea typeface="Arial"/>
              <a:cs typeface="Arial"/>
              <a:sym typeface="Arial"/>
            </a:endParaRPr>
          </a:p>
          <a:p>
            <a:pPr indent="-317500" lvl="0" marL="4572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Dapat didemokan menggunakan postman</a:t>
            </a:r>
            <a:endParaRPr b="0" i="0" sz="1400" u="none" cap="none" strike="noStrike">
              <a:solidFill>
                <a:srgbClr val="616161"/>
              </a:solidFill>
              <a:latin typeface="Arial"/>
              <a:ea typeface="Arial"/>
              <a:cs typeface="Arial"/>
              <a:sym typeface="Arial"/>
            </a:endParaRPr>
          </a:p>
          <a:p>
            <a:pPr indent="-317500" lvl="0" marL="457200" marR="0" rtl="0" algn="just">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Presentasikan apa yang telah Anda lakukan dalam minggu ini</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Jelaskan dengan bahasa kalian sendiri apa itu dan konsep tentang:</a:t>
            </a:r>
            <a:endParaRPr b="0" i="0" sz="1400" u="none" cap="none" strike="noStrike">
              <a:solidFill>
                <a:srgbClr val="616161"/>
              </a:solidFill>
              <a:latin typeface="Arial"/>
              <a:ea typeface="Arial"/>
              <a:cs typeface="Arial"/>
              <a:sym typeface="Arial"/>
            </a:endParaRPr>
          </a:p>
          <a:p>
            <a:pPr indent="-317500" lvl="2" marL="13716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Express</a:t>
            </a:r>
            <a:endParaRPr b="0" i="0" sz="1400" u="none" cap="none" strike="noStrike">
              <a:solidFill>
                <a:srgbClr val="616161"/>
              </a:solidFill>
              <a:latin typeface="Arial"/>
              <a:ea typeface="Arial"/>
              <a:cs typeface="Arial"/>
              <a:sym typeface="Arial"/>
            </a:endParaRPr>
          </a:p>
          <a:p>
            <a:pPr indent="-317500" lvl="2" marL="13716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MySQL</a:t>
            </a:r>
            <a:endParaRPr b="0" i="0" sz="1400" u="none" cap="none" strike="noStrike">
              <a:solidFill>
                <a:srgbClr val="616161"/>
              </a:solidFill>
              <a:latin typeface="Arial"/>
              <a:ea typeface="Arial"/>
              <a:cs typeface="Arial"/>
              <a:sym typeface="Arial"/>
            </a:endParaRPr>
          </a:p>
          <a:p>
            <a:pPr indent="-317500" lvl="2" marL="13716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REST API</a:t>
            </a:r>
            <a:endParaRPr b="0" i="0" sz="140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sz="1400" u="none" cap="none" strike="noStrike">
                <a:solidFill>
                  <a:srgbClr val="616161"/>
                </a:solidFill>
                <a:latin typeface="Arial"/>
                <a:ea typeface="Arial"/>
                <a:cs typeface="Arial"/>
                <a:sym typeface="Arial"/>
              </a:rPr>
              <a:t>Ceritakan dan Demokan tentang proyek ini</a:t>
            </a:r>
            <a:endParaRPr b="0" i="0" sz="1400" u="none" cap="none" strike="noStrik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08" name="Google Shape;108;p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09" name="Google Shape;109;p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10" name="Google Shape;110;p2"/>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Rules</a:t>
            </a:r>
            <a:endParaRPr b="0" i="0" sz="2200" u="none" cap="none" strike="noStrike">
              <a:solidFill>
                <a:srgbClr val="666666"/>
              </a:solidFill>
              <a:latin typeface="Arial"/>
              <a:ea typeface="Arial"/>
              <a:cs typeface="Arial"/>
              <a:sym typeface="Arial"/>
            </a:endParaRPr>
          </a:p>
        </p:txBody>
      </p:sp>
      <p:sp>
        <p:nvSpPr>
          <p:cNvPr id="111" name="Google Shape;111;p2"/>
          <p:cNvSpPr txBox="1"/>
          <p:nvPr/>
        </p:nvSpPr>
        <p:spPr>
          <a:xfrm>
            <a:off x="852163" y="1434250"/>
            <a:ext cx="7866300" cy="29184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Absence</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Follow the rules</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Ask us anything (bootcamp matters in private)</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Speak for yourself first</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Trainer availability</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Independent</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Hard work</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Do your best</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Continuous self improvement</a:t>
            </a:r>
            <a:endParaRPr b="0" i="1" sz="1500" u="none" cap="none" strike="noStrike">
              <a:solidFill>
                <a:srgbClr val="666666"/>
              </a:solidFill>
              <a:latin typeface="Arial"/>
              <a:ea typeface="Arial"/>
              <a:cs typeface="Arial"/>
              <a:sym typeface="Arial"/>
            </a:endParaRPr>
          </a:p>
        </p:txBody>
      </p:sp>
      <p:sp>
        <p:nvSpPr>
          <p:cNvPr id="112" name="Google Shape;112;p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
        <p:nvSpPr>
          <p:cNvPr id="113" name="Google Shape;113;p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19" name="Google Shape;119;p3"/>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20" name="Google Shape;120;p3"/>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21" name="Google Shape;121;p3"/>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Objective</a:t>
            </a:r>
            <a:endParaRPr b="0" i="0" sz="2200" u="none" cap="none" strike="noStrike">
              <a:solidFill>
                <a:srgbClr val="666666"/>
              </a:solidFill>
              <a:latin typeface="Arial"/>
              <a:ea typeface="Arial"/>
              <a:cs typeface="Arial"/>
              <a:sym typeface="Arial"/>
            </a:endParaRPr>
          </a:p>
        </p:txBody>
      </p:sp>
      <p:sp>
        <p:nvSpPr>
          <p:cNvPr id="122" name="Google Shape;122;p3"/>
          <p:cNvSpPr txBox="1"/>
          <p:nvPr/>
        </p:nvSpPr>
        <p:spPr>
          <a:xfrm>
            <a:off x="852163" y="1434250"/>
            <a:ext cx="7866300" cy="1471500"/>
          </a:xfrm>
          <a:prstGeom prst="rect">
            <a:avLst/>
          </a:prstGeom>
          <a:noFill/>
          <a:ln>
            <a:noFill/>
          </a:ln>
        </p:spPr>
        <p:txBody>
          <a:bodyPr anchorCtr="0" anchor="t" bIns="45725" lIns="45725" spcFirstLastPara="1" rIns="45725" wrap="square" tIns="45725">
            <a:spAutoFit/>
          </a:bodyPr>
          <a:lstStyle/>
          <a:p>
            <a:pPr indent="-330200" lvl="0" marL="457200" marR="0" rtl="0" algn="l">
              <a:lnSpc>
                <a:spcPct val="115000"/>
              </a:lnSpc>
              <a:spcBef>
                <a:spcPts val="1200"/>
              </a:spcBef>
              <a:spcAft>
                <a:spcPts val="0"/>
              </a:spcAft>
              <a:buClr>
                <a:srgbClr val="616161"/>
              </a:buClr>
              <a:buSzPts val="1600"/>
              <a:buFont typeface="Arial"/>
              <a:buChar char="●"/>
            </a:pPr>
            <a:r>
              <a:rPr b="0" i="0" lang="en" sz="1600" u="none" cap="none" strike="noStrike">
                <a:solidFill>
                  <a:srgbClr val="616161"/>
                </a:solidFill>
                <a:latin typeface="Arial"/>
                <a:ea typeface="Arial"/>
                <a:cs typeface="Arial"/>
                <a:sym typeface="Arial"/>
              </a:rPr>
              <a:t>What is REST API</a:t>
            </a:r>
            <a:endParaRPr b="0" i="0" sz="1600" u="none" cap="none" strike="noStrike">
              <a:solidFill>
                <a:srgbClr val="616161"/>
              </a:solidFill>
              <a:latin typeface="Arial"/>
              <a:ea typeface="Arial"/>
              <a:cs typeface="Arial"/>
              <a:sym typeface="Arial"/>
            </a:endParaRPr>
          </a:p>
          <a:p>
            <a:pPr indent="-330200" lvl="0" marL="457200" marR="0" rtl="0" algn="l">
              <a:lnSpc>
                <a:spcPct val="115000"/>
              </a:lnSpc>
              <a:spcBef>
                <a:spcPts val="0"/>
              </a:spcBef>
              <a:spcAft>
                <a:spcPts val="0"/>
              </a:spcAft>
              <a:buClr>
                <a:srgbClr val="616161"/>
              </a:buClr>
              <a:buSzPts val="1600"/>
              <a:buFont typeface="Arial"/>
              <a:buChar char="●"/>
            </a:pPr>
            <a:r>
              <a:rPr b="0" i="0" lang="en" sz="1600" u="none" cap="none" strike="noStrike">
                <a:solidFill>
                  <a:srgbClr val="616161"/>
                </a:solidFill>
                <a:latin typeface="Arial"/>
                <a:ea typeface="Arial"/>
                <a:cs typeface="Arial"/>
                <a:sym typeface="Arial"/>
              </a:rPr>
              <a:t>ExpressJS &amp; Setup</a:t>
            </a:r>
            <a:endParaRPr b="0" i="0" sz="1600" u="none" cap="none" strike="noStrike">
              <a:solidFill>
                <a:srgbClr val="616161"/>
              </a:solidFill>
              <a:latin typeface="Arial"/>
              <a:ea typeface="Arial"/>
              <a:cs typeface="Arial"/>
              <a:sym typeface="Arial"/>
            </a:endParaRPr>
          </a:p>
          <a:p>
            <a:pPr indent="-330200" lvl="0" marL="457200" marR="0" rtl="0" algn="l">
              <a:lnSpc>
                <a:spcPct val="115000"/>
              </a:lnSpc>
              <a:spcBef>
                <a:spcPts val="0"/>
              </a:spcBef>
              <a:spcAft>
                <a:spcPts val="0"/>
              </a:spcAft>
              <a:buClr>
                <a:srgbClr val="616161"/>
              </a:buClr>
              <a:buSzPts val="1600"/>
              <a:buFont typeface="Arial"/>
              <a:buChar char="●"/>
            </a:pPr>
            <a:r>
              <a:rPr b="0" i="0" lang="en" sz="1600" u="none" cap="none" strike="noStrike">
                <a:solidFill>
                  <a:srgbClr val="616161"/>
                </a:solidFill>
                <a:latin typeface="Arial"/>
                <a:ea typeface="Arial"/>
                <a:cs typeface="Arial"/>
                <a:sym typeface="Arial"/>
              </a:rPr>
              <a:t>Modularisasi Komponen</a:t>
            </a:r>
            <a:endParaRPr b="0" i="0" sz="1600" u="none" cap="none" strike="noStrike">
              <a:solidFill>
                <a:srgbClr val="616161"/>
              </a:solidFill>
              <a:latin typeface="Arial"/>
              <a:ea typeface="Arial"/>
              <a:cs typeface="Arial"/>
              <a:sym typeface="Arial"/>
            </a:endParaRPr>
          </a:p>
          <a:p>
            <a:pPr indent="-330200" lvl="0" marL="457200" marR="0" rtl="0" algn="l">
              <a:lnSpc>
                <a:spcPct val="115000"/>
              </a:lnSpc>
              <a:spcBef>
                <a:spcPts val="0"/>
              </a:spcBef>
              <a:spcAft>
                <a:spcPts val="0"/>
              </a:spcAft>
              <a:buClr>
                <a:srgbClr val="616161"/>
              </a:buClr>
              <a:buSzPts val="1600"/>
              <a:buFont typeface="Arial"/>
              <a:buChar char="●"/>
            </a:pPr>
            <a:r>
              <a:rPr b="0" i="0" lang="en" sz="1600" u="none" cap="none" strike="noStrike">
                <a:solidFill>
                  <a:srgbClr val="616161"/>
                </a:solidFill>
                <a:latin typeface="Arial"/>
                <a:ea typeface="Arial"/>
                <a:cs typeface="Arial"/>
                <a:sym typeface="Arial"/>
              </a:rPr>
              <a:t>mysql2</a:t>
            </a:r>
            <a:endParaRPr b="0" i="0" sz="1600" u="none" cap="none" strike="noStrike">
              <a:solidFill>
                <a:srgbClr val="616161"/>
              </a:solidFill>
              <a:latin typeface="Arial"/>
              <a:ea typeface="Arial"/>
              <a:cs typeface="Arial"/>
              <a:sym typeface="Arial"/>
            </a:endParaRPr>
          </a:p>
          <a:p>
            <a:pPr indent="-330200" lvl="0" marL="457200" marR="0" rtl="0" algn="l">
              <a:lnSpc>
                <a:spcPct val="115000"/>
              </a:lnSpc>
              <a:spcBef>
                <a:spcPts val="0"/>
              </a:spcBef>
              <a:spcAft>
                <a:spcPts val="0"/>
              </a:spcAft>
              <a:buClr>
                <a:srgbClr val="616161"/>
              </a:buClr>
              <a:buSzPts val="1600"/>
              <a:buFont typeface="Arial"/>
              <a:buChar char="●"/>
            </a:pPr>
            <a:r>
              <a:rPr b="0" i="0" lang="en" sz="1600" u="none" cap="none" strike="noStrike">
                <a:solidFill>
                  <a:srgbClr val="616161"/>
                </a:solidFill>
                <a:latin typeface="Arial"/>
                <a:ea typeface="Arial"/>
                <a:cs typeface="Arial"/>
                <a:sym typeface="Arial"/>
              </a:rPr>
              <a:t>Postman</a:t>
            </a:r>
            <a:endParaRPr b="0" i="0" sz="1600" u="none" cap="none" strike="noStrike">
              <a:solidFill>
                <a:srgbClr val="616161"/>
              </a:solidFill>
              <a:latin typeface="Arial"/>
              <a:ea typeface="Arial"/>
              <a:cs typeface="Arial"/>
              <a:sym typeface="Arial"/>
            </a:endParaRPr>
          </a:p>
        </p:txBody>
      </p:sp>
      <p:sp>
        <p:nvSpPr>
          <p:cNvPr id="123" name="Google Shape;123;p3"/>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124" name="Google Shape;124;p3"/>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4"/>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30" name="Google Shape;130;p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31" name="Google Shape;131;p4"/>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32" name="Google Shape;132;p4"/>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API &amp; REST API</a:t>
            </a:r>
            <a:endParaRPr b="0" i="0" sz="2000" u="none" cap="none" strike="noStrike">
              <a:solidFill>
                <a:srgbClr val="666666"/>
              </a:solidFill>
              <a:latin typeface="Arial"/>
              <a:ea typeface="Arial"/>
              <a:cs typeface="Arial"/>
              <a:sym typeface="Arial"/>
            </a:endParaRPr>
          </a:p>
        </p:txBody>
      </p:sp>
      <p:sp>
        <p:nvSpPr>
          <p:cNvPr id="133" name="Google Shape;133;p4"/>
          <p:cNvSpPr txBox="1"/>
          <p:nvPr/>
        </p:nvSpPr>
        <p:spPr>
          <a:xfrm>
            <a:off x="852163" y="1434250"/>
            <a:ext cx="7866300" cy="2893800"/>
          </a:xfrm>
          <a:prstGeom prst="rect">
            <a:avLst/>
          </a:prstGeom>
          <a:noFill/>
          <a:ln>
            <a:noFill/>
          </a:ln>
        </p:spPr>
        <p:txBody>
          <a:bodyPr anchorCtr="0" anchor="t" bIns="45725" lIns="45725" spcFirstLastPara="1" rIns="45725" wrap="square" tIns="45725">
            <a:spAutoFit/>
          </a:bodyPr>
          <a:lstStyle/>
          <a:p>
            <a:pPr indent="-317500" lvl="0" marL="457200" marR="0" rtl="0" algn="l">
              <a:lnSpc>
                <a:spcPct val="150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API adalah kependekan dari </a:t>
            </a:r>
            <a:r>
              <a:rPr b="0" i="1" lang="en" sz="1400" u="none" cap="none" strike="noStrike">
                <a:solidFill>
                  <a:schemeClr val="dk2"/>
                </a:solidFill>
                <a:latin typeface="Arial"/>
                <a:ea typeface="Arial"/>
                <a:cs typeface="Arial"/>
                <a:sym typeface="Arial"/>
              </a:rPr>
              <a:t>Application Programming Interface</a:t>
            </a:r>
            <a:endParaRPr b="0" i="1" sz="1400" u="none" cap="none" strike="noStrike">
              <a:solidFill>
                <a:schemeClr val="dk2"/>
              </a:solidFill>
              <a:latin typeface="Arial"/>
              <a:ea typeface="Arial"/>
              <a:cs typeface="Arial"/>
              <a:sym typeface="Arial"/>
            </a:endParaRPr>
          </a:p>
          <a:p>
            <a:pPr indent="-317500" lvl="0" marL="457200" marR="0" rtl="0" algn="l">
              <a:lnSpc>
                <a:spcPct val="150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API merupakan antarmuka yang menetapkan bagaimana interaksi antara beberapa perangkat lunak. API juga menetapkan panggilan atau request apa yang bisa dibuat ke API, bagaimana cara membuat requestnya, format data yang sebaiknya digunakan, dll.</a:t>
            </a:r>
            <a:endParaRPr b="0" i="0" sz="1400" u="none" cap="none" strike="noStrike">
              <a:solidFill>
                <a:schemeClr val="dk2"/>
              </a:solidFill>
              <a:latin typeface="Arial"/>
              <a:ea typeface="Arial"/>
              <a:cs typeface="Arial"/>
              <a:sym typeface="Arial"/>
            </a:endParaRPr>
          </a:p>
          <a:p>
            <a:pPr indent="-317500" lvl="0" marL="457200" marR="0" rtl="0" algn="l">
              <a:lnSpc>
                <a:spcPct val="150000"/>
              </a:lnSpc>
              <a:spcBef>
                <a:spcPts val="0"/>
              </a:spcBef>
              <a:spcAft>
                <a:spcPts val="0"/>
              </a:spcAft>
              <a:buClr>
                <a:schemeClr val="dk2"/>
              </a:buClr>
              <a:buSzPts val="1400"/>
              <a:buFont typeface="Arial"/>
              <a:buChar char="●"/>
            </a:pPr>
            <a:r>
              <a:rPr b="0" i="0" lang="en" sz="1400" u="none" cap="none" strike="noStrike">
                <a:solidFill>
                  <a:srgbClr val="757575"/>
                </a:solidFill>
                <a:highlight>
                  <a:schemeClr val="lt1"/>
                </a:highlight>
                <a:latin typeface="Arial"/>
                <a:ea typeface="Arial"/>
                <a:cs typeface="Arial"/>
                <a:sym typeface="Arial"/>
              </a:rPr>
              <a:t>REST (Representional State Transfer) adalah suatu arsitektur metode komunikasi yang menggunakan protokol HTTP untuk pertukaran data dan metode ini sering diterapkan dalam pengembangan aplikasi. Dimana tujuannya adalah untuk menjadikan sistem yang memiliki performa yang baik, cepat dan mudah untuk di kembangkan (scale) terutama dalam pertukaran dan komunikasi data.</a:t>
            </a:r>
            <a:endParaRPr b="1" i="0" sz="1400" u="none" cap="none" strike="noStrike">
              <a:solidFill>
                <a:srgbClr val="292929"/>
              </a:solidFill>
              <a:highlight>
                <a:srgbClr val="FFFFFF"/>
              </a:highlight>
              <a:latin typeface="Arial"/>
              <a:ea typeface="Arial"/>
              <a:cs typeface="Arial"/>
              <a:sym typeface="Arial"/>
            </a:endParaRPr>
          </a:p>
        </p:txBody>
      </p:sp>
      <p:sp>
        <p:nvSpPr>
          <p:cNvPr id="134" name="Google Shape;134;p4"/>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135" name="Google Shape;135;p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5"/>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41" name="Google Shape;141;p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42" name="Google Shape;142;p5"/>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43" name="Google Shape;143;p5"/>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Method Request umum di REST API</a:t>
            </a:r>
            <a:endParaRPr b="0" i="0" sz="2000" u="none" cap="none" strike="noStrike">
              <a:solidFill>
                <a:srgbClr val="666666"/>
              </a:solidFill>
              <a:latin typeface="Arial"/>
              <a:ea typeface="Arial"/>
              <a:cs typeface="Arial"/>
              <a:sym typeface="Arial"/>
            </a:endParaRPr>
          </a:p>
        </p:txBody>
      </p:sp>
      <p:sp>
        <p:nvSpPr>
          <p:cNvPr id="144" name="Google Shape;144;p5"/>
          <p:cNvSpPr txBox="1"/>
          <p:nvPr/>
        </p:nvSpPr>
        <p:spPr>
          <a:xfrm>
            <a:off x="852163" y="1434250"/>
            <a:ext cx="7866300" cy="1950600"/>
          </a:xfrm>
          <a:prstGeom prst="rect">
            <a:avLst/>
          </a:prstGeom>
          <a:noFill/>
          <a:ln>
            <a:noFill/>
          </a:ln>
        </p:spPr>
        <p:txBody>
          <a:bodyPr anchorCtr="0" anchor="t" bIns="45725" lIns="45725" spcFirstLastPara="1" rIns="45725" wrap="square" tIns="45725">
            <a:spAutoFit/>
          </a:bodyPr>
          <a:lstStyle/>
          <a:p>
            <a:pPr indent="-330200" lvl="0" marL="457200" marR="0" rtl="0" algn="l">
              <a:lnSpc>
                <a:spcPct val="218181"/>
              </a:lnSpc>
              <a:spcBef>
                <a:spcPts val="3200"/>
              </a:spcBef>
              <a:spcAft>
                <a:spcPts val="0"/>
              </a:spcAft>
              <a:buClr>
                <a:srgbClr val="292929"/>
              </a:buClr>
              <a:buSzPts val="1600"/>
              <a:buFont typeface="Arial"/>
              <a:buChar char="●"/>
            </a:pPr>
            <a:r>
              <a:rPr b="0" i="0" lang="en" sz="1600" u="none" cap="none" strike="noStrike">
                <a:solidFill>
                  <a:srgbClr val="292929"/>
                </a:solidFill>
                <a:highlight>
                  <a:srgbClr val="FFFFFF"/>
                </a:highlight>
                <a:latin typeface="Arial"/>
                <a:ea typeface="Arial"/>
                <a:cs typeface="Arial"/>
                <a:sym typeface="Arial"/>
              </a:rPr>
              <a:t>GET, berfungsi untuk membaca data/resource dari REST server</a:t>
            </a:r>
            <a:endParaRPr b="0" i="0" sz="1600" u="none" cap="none" strike="noStrike">
              <a:solidFill>
                <a:srgbClr val="292929"/>
              </a:solidFill>
              <a:highlight>
                <a:srgbClr val="FFFFFF"/>
              </a:highlight>
              <a:latin typeface="Arial"/>
              <a:ea typeface="Arial"/>
              <a:cs typeface="Arial"/>
              <a:sym typeface="Arial"/>
            </a:endParaRPr>
          </a:p>
          <a:p>
            <a:pPr indent="-330200" lvl="0" marL="457200" marR="0" rtl="0" algn="l">
              <a:lnSpc>
                <a:spcPct val="218181"/>
              </a:lnSpc>
              <a:spcBef>
                <a:spcPts val="0"/>
              </a:spcBef>
              <a:spcAft>
                <a:spcPts val="0"/>
              </a:spcAft>
              <a:buClr>
                <a:srgbClr val="292929"/>
              </a:buClr>
              <a:buSzPts val="1600"/>
              <a:buFont typeface="Arial"/>
              <a:buChar char="●"/>
            </a:pPr>
            <a:r>
              <a:rPr b="0" i="0" lang="en" sz="1600" u="none" cap="none" strike="noStrike">
                <a:solidFill>
                  <a:srgbClr val="292929"/>
                </a:solidFill>
                <a:highlight>
                  <a:srgbClr val="FFFFFF"/>
                </a:highlight>
                <a:latin typeface="Arial"/>
                <a:ea typeface="Arial"/>
                <a:cs typeface="Arial"/>
                <a:sym typeface="Arial"/>
              </a:rPr>
              <a:t>POST, berfungsi untuk membuat sebuah data/resource baru di REST server</a:t>
            </a:r>
            <a:endParaRPr b="0" i="0" sz="1600" u="none" cap="none" strike="noStrike">
              <a:solidFill>
                <a:srgbClr val="292929"/>
              </a:solidFill>
              <a:highlight>
                <a:srgbClr val="FFFFFF"/>
              </a:highlight>
              <a:latin typeface="Arial"/>
              <a:ea typeface="Arial"/>
              <a:cs typeface="Arial"/>
              <a:sym typeface="Arial"/>
            </a:endParaRPr>
          </a:p>
          <a:p>
            <a:pPr indent="-330200" lvl="0" marL="457200" marR="0" rtl="0" algn="l">
              <a:lnSpc>
                <a:spcPct val="218181"/>
              </a:lnSpc>
              <a:spcBef>
                <a:spcPts val="0"/>
              </a:spcBef>
              <a:spcAft>
                <a:spcPts val="0"/>
              </a:spcAft>
              <a:buClr>
                <a:srgbClr val="292929"/>
              </a:buClr>
              <a:buSzPts val="1600"/>
              <a:buFont typeface="Arial"/>
              <a:buChar char="●"/>
            </a:pPr>
            <a:r>
              <a:rPr b="0" i="0" lang="en" sz="1600" u="none" cap="none" strike="noStrike">
                <a:solidFill>
                  <a:srgbClr val="292929"/>
                </a:solidFill>
                <a:highlight>
                  <a:srgbClr val="FFFFFF"/>
                </a:highlight>
                <a:latin typeface="Arial"/>
                <a:ea typeface="Arial"/>
                <a:cs typeface="Arial"/>
                <a:sym typeface="Arial"/>
              </a:rPr>
              <a:t>PUT &amp; PATCH, berfungsi untuk memperbaharui data/resource di REST server</a:t>
            </a:r>
            <a:endParaRPr b="0" i="0" sz="1600" u="none" cap="none" strike="noStrike">
              <a:solidFill>
                <a:srgbClr val="292929"/>
              </a:solidFill>
              <a:highlight>
                <a:srgbClr val="FFFFFF"/>
              </a:highlight>
              <a:latin typeface="Arial"/>
              <a:ea typeface="Arial"/>
              <a:cs typeface="Arial"/>
              <a:sym typeface="Arial"/>
            </a:endParaRPr>
          </a:p>
          <a:p>
            <a:pPr indent="-330200" lvl="0" marL="457200" marR="0" rtl="0" algn="l">
              <a:lnSpc>
                <a:spcPct val="218181"/>
              </a:lnSpc>
              <a:spcBef>
                <a:spcPts val="0"/>
              </a:spcBef>
              <a:spcAft>
                <a:spcPts val="0"/>
              </a:spcAft>
              <a:buClr>
                <a:srgbClr val="292929"/>
              </a:buClr>
              <a:buSzPts val="1600"/>
              <a:buFont typeface="Arial"/>
              <a:buChar char="●"/>
            </a:pPr>
            <a:r>
              <a:rPr b="0" i="0" lang="en" sz="1600" u="none" cap="none" strike="noStrike">
                <a:solidFill>
                  <a:srgbClr val="292929"/>
                </a:solidFill>
                <a:highlight>
                  <a:srgbClr val="FFFFFF"/>
                </a:highlight>
                <a:latin typeface="Arial"/>
                <a:ea typeface="Arial"/>
                <a:cs typeface="Arial"/>
                <a:sym typeface="Arial"/>
              </a:rPr>
              <a:t>DELETE, berfungsi untuk menghapus data/resource dari REST serve</a:t>
            </a:r>
            <a:endParaRPr b="0" i="0" sz="1800" u="none" cap="none" strike="noStrike">
              <a:solidFill>
                <a:schemeClr val="dk2"/>
              </a:solidFill>
              <a:latin typeface="Arial"/>
              <a:ea typeface="Arial"/>
              <a:cs typeface="Arial"/>
              <a:sym typeface="Arial"/>
            </a:endParaRPr>
          </a:p>
        </p:txBody>
      </p:sp>
      <p:sp>
        <p:nvSpPr>
          <p:cNvPr id="145" name="Google Shape;145;p5"/>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146" name="Google Shape;146;p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52" name="Google Shape;152;p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53" name="Google Shape;153;p6"/>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54" name="Google Shape;154;p6"/>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Express</a:t>
            </a:r>
            <a:endParaRPr b="0" i="0" sz="2000" u="none" cap="none" strike="noStrike">
              <a:solidFill>
                <a:srgbClr val="666666"/>
              </a:solidFill>
              <a:latin typeface="Arial"/>
              <a:ea typeface="Arial"/>
              <a:cs typeface="Arial"/>
              <a:sym typeface="Arial"/>
            </a:endParaRPr>
          </a:p>
        </p:txBody>
      </p:sp>
      <p:sp>
        <p:nvSpPr>
          <p:cNvPr id="155" name="Google Shape;155;p6"/>
          <p:cNvSpPr txBox="1"/>
          <p:nvPr/>
        </p:nvSpPr>
        <p:spPr>
          <a:xfrm>
            <a:off x="852163" y="1434250"/>
            <a:ext cx="7866300" cy="12006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Express merupakan </a:t>
            </a:r>
            <a:r>
              <a:rPr lang="en" sz="1800">
                <a:solidFill>
                  <a:schemeClr val="dk2"/>
                </a:solidFill>
              </a:rPr>
              <a:t>library</a:t>
            </a:r>
            <a:r>
              <a:rPr b="0" i="0" lang="en" sz="1800" u="none" cap="none" strike="noStrike">
                <a:solidFill>
                  <a:schemeClr val="dk2"/>
                </a:solidFill>
                <a:latin typeface="Arial"/>
                <a:ea typeface="Arial"/>
                <a:cs typeface="Arial"/>
                <a:sym typeface="Arial"/>
              </a:rPr>
              <a:t> node js untuk aplikasi web yang minimalis dan fleksibel. Express menyediakan serangkaian fitur-fitur yang kokoh untuk membangun </a:t>
            </a:r>
            <a:r>
              <a:rPr b="0" i="0" lang="en" sz="1800" u="none" cap="none" strike="noStrike">
                <a:solidFill>
                  <a:schemeClr val="dk2"/>
                </a:solidFill>
                <a:latin typeface="Arial"/>
                <a:ea typeface="Arial"/>
                <a:cs typeface="Arial"/>
                <a:sym typeface="Arial"/>
              </a:rPr>
              <a:t>aplikasi web ma</a:t>
            </a:r>
            <a:r>
              <a:rPr lang="en" sz="1800">
                <a:solidFill>
                  <a:schemeClr val="dk2"/>
                </a:solidFill>
              </a:rPr>
              <a:t>upun API</a:t>
            </a:r>
            <a:r>
              <a:rPr b="0" i="0" lang="en" sz="1800" u="none" cap="none" strike="noStrike">
                <a:solidFill>
                  <a:schemeClr val="dk2"/>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p:txBody>
      </p:sp>
      <p:sp>
        <p:nvSpPr>
          <p:cNvPr id="156" name="Google Shape;156;p6"/>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157" name="Google Shape;157;p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63" name="Google Shape;163;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64" name="Google Shape;164;p7"/>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65" name="Google Shape;165;p7"/>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Modularisasi Komponen</a:t>
            </a:r>
            <a:endParaRPr b="0" i="0" sz="2000" u="none" cap="none" strike="noStrike">
              <a:solidFill>
                <a:srgbClr val="666666"/>
              </a:solidFill>
              <a:latin typeface="Arial"/>
              <a:ea typeface="Arial"/>
              <a:cs typeface="Arial"/>
              <a:sym typeface="Arial"/>
            </a:endParaRPr>
          </a:p>
        </p:txBody>
      </p:sp>
      <p:sp>
        <p:nvSpPr>
          <p:cNvPr id="166" name="Google Shape;166;p7"/>
          <p:cNvSpPr txBox="1"/>
          <p:nvPr/>
        </p:nvSpPr>
        <p:spPr>
          <a:xfrm>
            <a:off x="852163" y="1434250"/>
            <a:ext cx="7866300" cy="7851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Adalah struktur pembagian penulisan code sesuai dengan kebutuhan dan membuat kemudahan saat menulis dan pengembangan fitur</a:t>
            </a:r>
            <a:endParaRPr b="0" i="0" sz="1800" u="none" cap="none" strike="noStrike">
              <a:solidFill>
                <a:schemeClr val="dk2"/>
              </a:solidFill>
              <a:latin typeface="Arial"/>
              <a:ea typeface="Arial"/>
              <a:cs typeface="Arial"/>
              <a:sym typeface="Arial"/>
            </a:endParaRPr>
          </a:p>
        </p:txBody>
      </p:sp>
      <p:sp>
        <p:nvSpPr>
          <p:cNvPr id="167" name="Google Shape;167;p7"/>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168" name="Google Shape;168;p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8"/>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74" name="Google Shape;174;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75" name="Google Shape;175;p8"/>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76" name="Google Shape;176;p8"/>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Mysql2</a:t>
            </a:r>
            <a:endParaRPr b="0" i="0" sz="2000" u="none" cap="none" strike="noStrike">
              <a:solidFill>
                <a:srgbClr val="666666"/>
              </a:solidFill>
              <a:latin typeface="Arial"/>
              <a:ea typeface="Arial"/>
              <a:cs typeface="Arial"/>
              <a:sym typeface="Arial"/>
            </a:endParaRPr>
          </a:p>
        </p:txBody>
      </p:sp>
      <p:sp>
        <p:nvSpPr>
          <p:cNvPr id="177" name="Google Shape;177;p8"/>
          <p:cNvSpPr txBox="1"/>
          <p:nvPr/>
        </p:nvSpPr>
        <p:spPr>
          <a:xfrm>
            <a:off x="852163" y="1434250"/>
            <a:ext cx="7866300" cy="12006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Adalah package nodejs untuk menghubungkan nodejs dengan mysql.</a:t>
            </a:r>
            <a:endParaRPr b="0" i="0" sz="1800" u="none" cap="none" strike="noStrike">
              <a:solidFill>
                <a:schemeClr val="dk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Mysql2 adalah pengembangan dari mysql-native.</a:t>
            </a:r>
            <a:endParaRPr b="0" i="0" sz="1800" u="none" cap="none" strike="noStrike">
              <a:solidFill>
                <a:schemeClr val="dk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Dokumentasi </a:t>
            </a:r>
            <a:r>
              <a:rPr b="0" i="0" lang="en" sz="1800" u="sng" cap="none" strike="noStrike">
                <a:solidFill>
                  <a:schemeClr val="hlink"/>
                </a:solidFill>
                <a:latin typeface="Arial"/>
                <a:ea typeface="Arial"/>
                <a:cs typeface="Arial"/>
                <a:sym typeface="Arial"/>
                <a:hlinkClick r:id="rId4"/>
              </a:rPr>
              <a:t>https://www.npmjs.com/package/mysql2</a:t>
            </a:r>
            <a:endParaRPr b="0" i="0" sz="1800" u="none" cap="none" strike="noStrike">
              <a:solidFill>
                <a:schemeClr val="dk2"/>
              </a:solidFill>
              <a:latin typeface="Arial"/>
              <a:ea typeface="Arial"/>
              <a:cs typeface="Arial"/>
              <a:sym typeface="Arial"/>
            </a:endParaRPr>
          </a:p>
        </p:txBody>
      </p:sp>
      <p:sp>
        <p:nvSpPr>
          <p:cNvPr id="178" name="Google Shape;178;p8"/>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179" name="Google Shape;179;p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9"/>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85" name="Google Shape;185;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86" name="Google Shape;186;p9"/>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87" name="Google Shape;187;p9"/>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Postman</a:t>
            </a:r>
            <a:endParaRPr b="0" i="0" sz="2000" u="none" cap="none" strike="noStrike">
              <a:solidFill>
                <a:srgbClr val="666666"/>
              </a:solidFill>
              <a:latin typeface="Arial"/>
              <a:ea typeface="Arial"/>
              <a:cs typeface="Arial"/>
              <a:sym typeface="Arial"/>
            </a:endParaRPr>
          </a:p>
        </p:txBody>
      </p:sp>
      <p:sp>
        <p:nvSpPr>
          <p:cNvPr id="188" name="Google Shape;188;p9"/>
          <p:cNvSpPr txBox="1"/>
          <p:nvPr/>
        </p:nvSpPr>
        <p:spPr>
          <a:xfrm>
            <a:off x="852163" y="1434250"/>
            <a:ext cx="7866300" cy="24474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5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Postman merupakan platform yang digunakan untuk kolaborasi dalam pengembangan API. </a:t>
            </a:r>
            <a:endParaRPr b="0" i="0" sz="18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Fitur-fitur postman menyederhanakan setiap langkah dalam pembangunan/pembuatan API dan merampingkan proses kolaborasi sehingga developer dapat membuat API yang lebih baik dalam waktu yang lebih cepat</a:t>
            </a:r>
            <a:endParaRPr b="0" i="0" sz="1800" u="none" cap="none" strike="noStrike">
              <a:solidFill>
                <a:schemeClr val="dk2"/>
              </a:solidFill>
              <a:latin typeface="Arial"/>
              <a:ea typeface="Arial"/>
              <a:cs typeface="Arial"/>
              <a:sym typeface="Arial"/>
            </a:endParaRPr>
          </a:p>
        </p:txBody>
      </p:sp>
      <p:sp>
        <p:nvSpPr>
          <p:cNvPr id="189" name="Google Shape;189;p9"/>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12</a:t>
            </a:r>
            <a:endParaRPr b="0" i="0" sz="1200" u="none" cap="none" strike="noStrike">
              <a:solidFill>
                <a:srgbClr val="666666"/>
              </a:solidFill>
              <a:latin typeface="Arial"/>
              <a:ea typeface="Arial"/>
              <a:cs typeface="Arial"/>
              <a:sym typeface="Arial"/>
            </a:endParaRPr>
          </a:p>
        </p:txBody>
      </p:sp>
      <p:sp>
        <p:nvSpPr>
          <p:cNvPr id="190" name="Google Shape;190;p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