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Medium"/>
      <p:regular r:id="rId30"/>
      <p:bold r:id="rId31"/>
      <p:italic r:id="rId32"/>
      <p:boldItalic r:id="rId33"/>
    </p:embeddedFont>
    <p:embeddedFont>
      <p:font typeface="Roboto"/>
      <p:regular r:id="rId34"/>
      <p:bold r:id="rId35"/>
      <p:italic r:id="rId36"/>
      <p:boldItalic r:id="rId37"/>
    </p:embeddedFon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g2GKE9UpE+31Q36oAsEfTaVUqE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5.xml"/><Relationship Id="rId33" Type="http://schemas.openxmlformats.org/officeDocument/2006/relationships/font" Target="fonts/RobotoMedium-boldItalic.fntdata"/><Relationship Id="rId10" Type="http://schemas.openxmlformats.org/officeDocument/2006/relationships/slide" Target="slides/slide4.xml"/><Relationship Id="rId32" Type="http://schemas.openxmlformats.org/officeDocument/2006/relationships/font" Target="fonts/RobotoMedium-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25270a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e25270a6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25270a6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e25270a6e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89" y="0"/>
            <a:ext cx="9142225" cy="5143501"/>
          </a:xfrm>
          <a:prstGeom prst="rect">
            <a:avLst/>
          </a:prstGeom>
          <a:noFill/>
          <a:ln>
            <a:noFill/>
          </a:ln>
        </p:spPr>
      </p:pic>
      <p:sp>
        <p:nvSpPr>
          <p:cNvPr id="100" name="Google Shape;100;p1"/>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17121"/>
                </a:solidFill>
                <a:latin typeface="Roboto Medium"/>
                <a:ea typeface="Roboto Medium"/>
                <a:cs typeface="Roboto Medium"/>
                <a:sym typeface="Roboto Medium"/>
              </a:rPr>
              <a:t>Week 7</a:t>
            </a:r>
            <a:endParaRPr b="0" i="0" sz="1700" u="none" cap="none" strike="noStrike">
              <a:solidFill>
                <a:srgbClr val="F17121"/>
              </a:solidFill>
              <a:latin typeface="Roboto Medium"/>
              <a:ea typeface="Roboto Medium"/>
              <a:cs typeface="Roboto Medium"/>
              <a:sym typeface="Roboto Medium"/>
            </a:endParaRPr>
          </a:p>
        </p:txBody>
      </p:sp>
      <p:sp>
        <p:nvSpPr>
          <p:cNvPr id="101" name="Google Shape;101;p1"/>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04550" y="2892588"/>
            <a:ext cx="64476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Javascript 1</a:t>
            </a:r>
            <a:endParaRPr b="0" i="0" sz="4000" u="none" cap="none" strike="noStrike">
              <a:solidFill>
                <a:srgbClr val="434343"/>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97" name="Google Shape;197;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98" name="Google Shape;198;p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99" name="Google Shape;199;p8"/>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Kondisi / Percabangan</a:t>
            </a:r>
            <a:endParaRPr b="0" i="0" sz="2000" u="none" cap="none" strike="noStrike">
              <a:solidFill>
                <a:srgbClr val="666666"/>
              </a:solidFill>
              <a:latin typeface="Roboto Medium"/>
              <a:ea typeface="Roboto Medium"/>
              <a:cs typeface="Roboto Medium"/>
              <a:sym typeface="Roboto Medium"/>
            </a:endParaRPr>
          </a:p>
        </p:txBody>
      </p:sp>
      <p:sp>
        <p:nvSpPr>
          <p:cNvPr id="200" name="Google Shape;200;p8"/>
          <p:cNvSpPr txBox="1"/>
          <p:nvPr/>
        </p:nvSpPr>
        <p:spPr>
          <a:xfrm>
            <a:off x="852163" y="1434250"/>
            <a:ext cx="7866300" cy="16161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Kondisi/percabangan di JavaScript: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if-else</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switch-case</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Ternary Operators / Short-Circuit Logic</a:t>
            </a:r>
            <a:endParaRPr b="0" i="0" sz="1800" u="none" cap="none" strike="noStrike">
              <a:solidFill>
                <a:schemeClr val="dk2"/>
              </a:solidFill>
              <a:latin typeface="Arial"/>
              <a:ea typeface="Arial"/>
              <a:cs typeface="Arial"/>
              <a:sym typeface="Arial"/>
            </a:endParaRPr>
          </a:p>
        </p:txBody>
      </p:sp>
      <p:sp>
        <p:nvSpPr>
          <p:cNvPr id="201" name="Google Shape;201;p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02" name="Google Shape;202;p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08" name="Google Shape;208;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09" name="Google Shape;209;p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10" name="Google Shape;210;p9"/>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Operator Perbandingan</a:t>
            </a:r>
            <a:endParaRPr b="0" i="0" sz="2000" u="none" cap="none" strike="noStrike">
              <a:solidFill>
                <a:srgbClr val="666666"/>
              </a:solidFill>
              <a:latin typeface="Roboto Medium"/>
              <a:ea typeface="Roboto Medium"/>
              <a:cs typeface="Roboto Medium"/>
              <a:sym typeface="Roboto Medium"/>
            </a:endParaRPr>
          </a:p>
        </p:txBody>
      </p:sp>
      <p:sp>
        <p:nvSpPr>
          <p:cNvPr id="211" name="Google Shape;211;p9"/>
          <p:cNvSpPr txBox="1"/>
          <p:nvPr/>
        </p:nvSpPr>
        <p:spPr>
          <a:xfrm>
            <a:off x="852169" y="1434250"/>
            <a:ext cx="4274700" cy="24474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operator logika di JavaScript, yaitu:</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Equal value,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Equal value and type,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Not equal,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Not equal value and type,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Greater than, &gt;</a:t>
            </a:r>
            <a:endParaRPr b="0" i="0" sz="1800" u="none" cap="none" strike="noStrike">
              <a:solidFill>
                <a:schemeClr val="dk2"/>
              </a:solidFill>
              <a:latin typeface="Arial"/>
              <a:ea typeface="Arial"/>
              <a:cs typeface="Arial"/>
              <a:sym typeface="Arial"/>
            </a:endParaRPr>
          </a:p>
        </p:txBody>
      </p:sp>
      <p:sp>
        <p:nvSpPr>
          <p:cNvPr id="212" name="Google Shape;212;p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13" name="Google Shape;213;p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214" name="Google Shape;214;p9"/>
          <p:cNvSpPr txBox="1"/>
          <p:nvPr/>
        </p:nvSpPr>
        <p:spPr>
          <a:xfrm>
            <a:off x="5358924" y="1971450"/>
            <a:ext cx="3301200" cy="12006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Less than, &lt;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Greater than or equal, &gt;=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5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Less than or equal, &lt;=</a:t>
            </a:r>
            <a:endParaRPr b="0" i="0" sz="1800" u="none" cap="none" strike="noStrike">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0"/>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20" name="Google Shape;220;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21" name="Google Shape;221;p1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22" name="Google Shape;222;p1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Perulangan</a:t>
            </a:r>
            <a:endParaRPr b="0" i="0" sz="2000" u="none" cap="none" strike="noStrike">
              <a:solidFill>
                <a:srgbClr val="666666"/>
              </a:solidFill>
              <a:latin typeface="Roboto Medium"/>
              <a:ea typeface="Roboto Medium"/>
              <a:cs typeface="Roboto Medium"/>
              <a:sym typeface="Roboto Medium"/>
            </a:endParaRPr>
          </a:p>
        </p:txBody>
      </p:sp>
      <p:sp>
        <p:nvSpPr>
          <p:cNvPr id="223" name="Google Shape;223;p10"/>
          <p:cNvSpPr txBox="1"/>
          <p:nvPr/>
        </p:nvSpPr>
        <p:spPr>
          <a:xfrm>
            <a:off x="852163" y="1434250"/>
            <a:ext cx="7866300" cy="2661600"/>
          </a:xfrm>
          <a:prstGeom prst="rect">
            <a:avLst/>
          </a:prstGeom>
          <a:noFill/>
          <a:ln>
            <a:noFill/>
          </a:ln>
        </p:spPr>
        <p:txBody>
          <a:bodyPr anchorCtr="0" anchor="t" bIns="45725" lIns="45725" spcFirstLastPara="1" rIns="45725" wrap="square" tIns="45725">
            <a:spAutoFit/>
          </a:bodyPr>
          <a:lstStyle/>
          <a:p>
            <a:pPr indent="-355600" lvl="0" marL="457200" marR="0" rtl="0" algn="l">
              <a:lnSpc>
                <a:spcPct val="115000"/>
              </a:lnSpc>
              <a:spcBef>
                <a:spcPts val="0"/>
              </a:spcBef>
              <a:spcAft>
                <a:spcPts val="0"/>
              </a:spcAft>
              <a:buClr>
                <a:schemeClr val="dk2"/>
              </a:buClr>
              <a:buSzPts val="2000"/>
              <a:buFont typeface="Proxima Nova"/>
              <a:buChar char="●"/>
            </a:pPr>
            <a:r>
              <a:rPr b="0" i="0" lang="en" sz="2000" u="none" cap="none" strike="noStrike">
                <a:solidFill>
                  <a:schemeClr val="dk2"/>
                </a:solidFill>
                <a:highlight>
                  <a:srgbClr val="FFFFFF"/>
                </a:highlight>
                <a:latin typeface="Proxima Nova"/>
                <a:ea typeface="Proxima Nova"/>
                <a:cs typeface="Proxima Nova"/>
                <a:sym typeface="Proxima Nova"/>
              </a:rPr>
              <a:t>for loop</a:t>
            </a:r>
            <a:endParaRPr b="0" i="0" sz="2000" u="none" cap="none" strike="noStrike">
              <a:solidFill>
                <a:schemeClr val="dk2"/>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2000" u="none" cap="none" strike="noStrike">
                <a:solidFill>
                  <a:schemeClr val="dk2"/>
                </a:solidFill>
                <a:highlight>
                  <a:srgbClr val="FFFFFF"/>
                </a:highlight>
                <a:latin typeface="Proxima Nova"/>
                <a:ea typeface="Proxima Nova"/>
                <a:cs typeface="Proxima Nova"/>
                <a:sym typeface="Proxima Nova"/>
              </a:rPr>
              <a:t>Sebuah for loop mengulang hingga kondisi yang ditentukan evaluasinya menjadi salah/false.</a:t>
            </a:r>
            <a:endParaRPr b="0" i="0" sz="2000" u="none" cap="none" strike="noStrike">
              <a:solidFill>
                <a:schemeClr val="dk2"/>
              </a:solidFill>
              <a:highlight>
                <a:srgbClr val="FFFFFF"/>
              </a:highlight>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2"/>
                </a:solidFill>
                <a:highlight>
                  <a:srgbClr val="FFFFFF"/>
                </a:highlight>
                <a:latin typeface="Proxima Nova"/>
                <a:ea typeface="Proxima Nova"/>
                <a:cs typeface="Proxima Nova"/>
                <a:sym typeface="Proxima Nova"/>
              </a:rPr>
              <a:t>sintak:</a:t>
            </a:r>
            <a:endParaRPr b="0" i="0" sz="2000" u="none" cap="none" strike="noStrike">
              <a:solidFill>
                <a:schemeClr val="dk2"/>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50" u="none" cap="none" strike="noStrike">
                <a:solidFill>
                  <a:srgbClr val="0000CD"/>
                </a:solidFill>
                <a:highlight>
                  <a:srgbClr val="FFFFFF"/>
                </a:highlight>
                <a:latin typeface="Proxima Nova"/>
                <a:ea typeface="Proxima Nova"/>
                <a:cs typeface="Proxima Nova"/>
                <a:sym typeface="Proxima Nova"/>
              </a:rPr>
              <a:t>for</a:t>
            </a:r>
            <a:r>
              <a:rPr b="0" i="0" lang="en" sz="1650" u="none" cap="none" strike="noStrike">
                <a:solidFill>
                  <a:schemeClr val="dk1"/>
                </a:solidFill>
                <a:highlight>
                  <a:srgbClr val="FFFFFF"/>
                </a:highlight>
                <a:latin typeface="Proxima Nova"/>
                <a:ea typeface="Proxima Nova"/>
                <a:cs typeface="Proxima Nova"/>
                <a:sym typeface="Proxima Nova"/>
              </a:rPr>
              <a:t> (</a:t>
            </a:r>
            <a:r>
              <a:rPr b="0" i="1" lang="en" sz="1650" u="none" cap="none" strike="noStrike">
                <a:solidFill>
                  <a:schemeClr val="dk1"/>
                </a:solidFill>
                <a:highlight>
                  <a:srgbClr val="FFFFFF"/>
                </a:highlight>
                <a:latin typeface="Proxima Nova"/>
                <a:ea typeface="Proxima Nova"/>
                <a:cs typeface="Proxima Nova"/>
                <a:sym typeface="Proxima Nova"/>
              </a:rPr>
              <a:t>inisialisasi</a:t>
            </a:r>
            <a:r>
              <a:rPr b="0" i="0" lang="en" sz="1650" u="none" cap="none" strike="noStrike">
                <a:solidFill>
                  <a:schemeClr val="dk1"/>
                </a:solidFill>
                <a:highlight>
                  <a:srgbClr val="FFFFFF"/>
                </a:highlight>
                <a:latin typeface="Proxima Nova"/>
                <a:ea typeface="Proxima Nova"/>
                <a:cs typeface="Proxima Nova"/>
                <a:sym typeface="Proxima Nova"/>
              </a:rPr>
              <a:t>; </a:t>
            </a:r>
            <a:r>
              <a:rPr b="0" i="1" lang="en" sz="1650" u="none" cap="none" strike="noStrike">
                <a:solidFill>
                  <a:schemeClr val="dk1"/>
                </a:solidFill>
                <a:highlight>
                  <a:srgbClr val="FFFFFF"/>
                </a:highlight>
                <a:latin typeface="Proxima Nova"/>
                <a:ea typeface="Proxima Nova"/>
                <a:cs typeface="Proxima Nova"/>
                <a:sym typeface="Proxima Nova"/>
              </a:rPr>
              <a:t>kondisi</a:t>
            </a:r>
            <a:r>
              <a:rPr b="0" i="0" lang="en" sz="1650" u="none" cap="none" strike="noStrike">
                <a:solidFill>
                  <a:schemeClr val="dk1"/>
                </a:solidFill>
                <a:highlight>
                  <a:srgbClr val="FFFFFF"/>
                </a:highlight>
                <a:latin typeface="Proxima Nova"/>
                <a:ea typeface="Proxima Nova"/>
                <a:cs typeface="Proxima Nova"/>
                <a:sym typeface="Proxima Nova"/>
              </a:rPr>
              <a:t>; </a:t>
            </a:r>
            <a:r>
              <a:rPr b="0" i="1" lang="en" sz="1650" u="none" cap="none" strike="noStrike">
                <a:solidFill>
                  <a:schemeClr val="dk1"/>
                </a:solidFill>
                <a:highlight>
                  <a:srgbClr val="FFFFFF"/>
                </a:highlight>
                <a:latin typeface="Proxima Nova"/>
                <a:ea typeface="Proxima Nova"/>
                <a:cs typeface="Proxima Nova"/>
                <a:sym typeface="Proxima Nova"/>
              </a:rPr>
              <a:t>perubahanCounter</a:t>
            </a:r>
            <a:r>
              <a:rPr b="0" i="0" lang="en" sz="1650" u="none" cap="none" strike="noStrike">
                <a:solidFill>
                  <a:schemeClr val="dk1"/>
                </a:solidFill>
                <a:highlight>
                  <a:srgbClr val="FFFFFF"/>
                </a:highlight>
                <a:latin typeface="Proxima Nova"/>
                <a:ea typeface="Proxima Nova"/>
                <a:cs typeface="Proxima Nova"/>
                <a:sym typeface="Proxima Nova"/>
              </a:rPr>
              <a:t>) {</a:t>
            </a:r>
            <a:endParaRPr b="0" i="0" sz="1650" u="none" cap="none" strike="noStrike">
              <a:solidFill>
                <a:schemeClr val="dk1"/>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50" u="none" cap="none" strike="noStrike">
                <a:solidFill>
                  <a:schemeClr val="dk1"/>
                </a:solidFill>
                <a:highlight>
                  <a:srgbClr val="FFFFFF"/>
                </a:highlight>
                <a:latin typeface="Proxima Nova"/>
                <a:ea typeface="Proxima Nova"/>
                <a:cs typeface="Proxima Nova"/>
                <a:sym typeface="Proxima Nova"/>
              </a:rPr>
              <a:t>  </a:t>
            </a:r>
            <a:r>
              <a:rPr b="0" i="0" lang="en" sz="1650" u="none" cap="none" strike="noStrike">
                <a:solidFill>
                  <a:srgbClr val="008000"/>
                </a:solidFill>
                <a:highlight>
                  <a:srgbClr val="FFFFFF"/>
                </a:highlight>
                <a:latin typeface="Proxima Nova"/>
                <a:ea typeface="Proxima Nova"/>
                <a:cs typeface="Proxima Nova"/>
                <a:sym typeface="Proxima Nova"/>
              </a:rPr>
              <a:t>// </a:t>
            </a:r>
            <a:r>
              <a:rPr b="0" i="1" lang="en" sz="1650" u="none" cap="none" strike="noStrike">
                <a:solidFill>
                  <a:srgbClr val="008000"/>
                </a:solidFill>
                <a:highlight>
                  <a:srgbClr val="FFFFFF"/>
                </a:highlight>
                <a:latin typeface="Proxima Nova"/>
                <a:ea typeface="Proxima Nova"/>
                <a:cs typeface="Proxima Nova"/>
                <a:sym typeface="Proxima Nova"/>
              </a:rPr>
              <a:t>code block to be executed</a:t>
            </a:r>
            <a:endParaRPr b="0" i="1" sz="1650" u="none" cap="none" strike="noStrike">
              <a:solidFill>
                <a:srgbClr val="008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50" u="none" cap="none" strike="noStrike">
                <a:solidFill>
                  <a:schemeClr val="dk1"/>
                </a:solidFill>
                <a:highlight>
                  <a:srgbClr val="FFFFFF"/>
                </a:highlight>
                <a:latin typeface="Proxima Nova"/>
                <a:ea typeface="Proxima Nova"/>
                <a:cs typeface="Proxima Nova"/>
                <a:sym typeface="Proxima Nova"/>
              </a:rPr>
              <a:t>}</a:t>
            </a:r>
            <a:endParaRPr b="0" i="0" sz="1650" u="none" cap="none" strike="noStrike">
              <a:solidFill>
                <a:schemeClr val="dk1"/>
              </a:solidFill>
              <a:highlight>
                <a:srgbClr val="FFFFFF"/>
              </a:highlight>
              <a:latin typeface="Proxima Nova"/>
              <a:ea typeface="Proxima Nova"/>
              <a:cs typeface="Proxima Nova"/>
              <a:sym typeface="Proxima Nov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24" name="Google Shape;224;p1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25" name="Google Shape;225;p1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1"/>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31" name="Google Shape;231;p1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32" name="Google Shape;232;p11"/>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33" name="Google Shape;233;p11"/>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Perulangan</a:t>
            </a:r>
            <a:endParaRPr b="0" i="0" sz="2000" u="none" cap="none" strike="noStrike">
              <a:solidFill>
                <a:srgbClr val="666666"/>
              </a:solidFill>
              <a:latin typeface="Roboto Medium"/>
              <a:ea typeface="Roboto Medium"/>
              <a:cs typeface="Roboto Medium"/>
              <a:sym typeface="Roboto Medium"/>
            </a:endParaRPr>
          </a:p>
        </p:txBody>
      </p:sp>
      <p:sp>
        <p:nvSpPr>
          <p:cNvPr id="234" name="Google Shape;234;p11"/>
          <p:cNvSpPr txBox="1"/>
          <p:nvPr/>
        </p:nvSpPr>
        <p:spPr>
          <a:xfrm>
            <a:off x="852163" y="1434250"/>
            <a:ext cx="7866300" cy="1108200"/>
          </a:xfrm>
          <a:prstGeom prst="rect">
            <a:avLst/>
          </a:prstGeom>
          <a:noFill/>
          <a:ln>
            <a:noFill/>
          </a:ln>
        </p:spPr>
        <p:txBody>
          <a:bodyPr anchorCtr="0" anchor="t" bIns="45725" lIns="45725" spcFirstLastPara="1" rIns="45725" wrap="square" tIns="45725">
            <a:spAutoFit/>
          </a:bodyPr>
          <a:lstStyle/>
          <a:p>
            <a:pPr indent="-333375" lvl="0" marL="457200" marR="0" rtl="0" algn="l">
              <a:lnSpc>
                <a:spcPct val="115000"/>
              </a:lnSpc>
              <a:spcBef>
                <a:spcPts val="0"/>
              </a:spcBef>
              <a:spcAft>
                <a:spcPts val="0"/>
              </a:spcAft>
              <a:buClr>
                <a:schemeClr val="dk1"/>
              </a:buClr>
              <a:buSzPts val="1650"/>
              <a:buFont typeface="Proxima Nova"/>
              <a:buChar char="●"/>
            </a:pPr>
            <a:r>
              <a:rPr b="0" i="0" lang="en" sz="2000" u="none" cap="none" strike="noStrike">
                <a:solidFill>
                  <a:schemeClr val="dk2"/>
                </a:solidFill>
                <a:highlight>
                  <a:srgbClr val="FFFFFF"/>
                </a:highlight>
                <a:latin typeface="Proxima Nova"/>
                <a:ea typeface="Proxima Nova"/>
                <a:cs typeface="Proxima Nova"/>
                <a:sym typeface="Proxima Nova"/>
              </a:rPr>
              <a:t>While dan do while</a:t>
            </a:r>
            <a:endParaRPr b="0" i="0" sz="2000" u="none" cap="none" strike="noStrike">
              <a:solidFill>
                <a:schemeClr val="dk2"/>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chemeClr val="dk2"/>
                </a:solidFill>
                <a:highlight>
                  <a:srgbClr val="FFFFFF"/>
                </a:highlight>
                <a:latin typeface="Proxima Nova"/>
                <a:ea typeface="Proxima Nova"/>
                <a:cs typeface="Proxima Nova"/>
                <a:sym typeface="Proxima Nova"/>
              </a:rPr>
              <a:t>digunakan untuk membuat perulangan yang mengeksekusi pernyataan tertentu hingga kondisi tersebut bernilai false</a:t>
            </a:r>
            <a:endParaRPr b="0" i="0" sz="1800" u="none" cap="none" strike="noStrike">
              <a:solidFill>
                <a:schemeClr val="dk2"/>
              </a:solidFill>
              <a:latin typeface="Arial"/>
              <a:ea typeface="Arial"/>
              <a:cs typeface="Arial"/>
              <a:sym typeface="Arial"/>
            </a:endParaRPr>
          </a:p>
        </p:txBody>
      </p:sp>
      <p:sp>
        <p:nvSpPr>
          <p:cNvPr id="235" name="Google Shape;235;p11"/>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36" name="Google Shape;236;p1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237" name="Google Shape;237;p11"/>
          <p:cNvSpPr txBox="1"/>
          <p:nvPr/>
        </p:nvSpPr>
        <p:spPr>
          <a:xfrm>
            <a:off x="1139825" y="2788050"/>
            <a:ext cx="2683200" cy="154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Sintak while:</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0000CD"/>
                </a:solidFill>
                <a:latin typeface="Arial"/>
                <a:ea typeface="Arial"/>
                <a:cs typeface="Arial"/>
                <a:sym typeface="Arial"/>
              </a:rPr>
              <a:t>while</a:t>
            </a:r>
            <a:r>
              <a:rPr b="0" i="0" lang="en" sz="1800" u="none" cap="none" strike="noStrike">
                <a:solidFill>
                  <a:schemeClr val="dk2"/>
                </a:solidFill>
                <a:latin typeface="Arial"/>
                <a:ea typeface="Arial"/>
                <a:cs typeface="Arial"/>
                <a:sym typeface="Arial"/>
              </a:rPr>
              <a:t> (kondisi){</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8000"/>
                </a:solidFill>
                <a:latin typeface="Arial"/>
                <a:ea typeface="Arial"/>
                <a:cs typeface="Arial"/>
                <a:sym typeface="Arial"/>
              </a:rPr>
              <a:t>// penyataan</a:t>
            </a:r>
            <a:endParaRPr b="0" i="0" sz="1800" u="none" cap="none" strike="noStrike">
              <a:solidFill>
                <a:srgbClr val="008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8" name="Google Shape;238;p11"/>
          <p:cNvSpPr txBox="1"/>
          <p:nvPr/>
        </p:nvSpPr>
        <p:spPr>
          <a:xfrm>
            <a:off x="3823025" y="2788050"/>
            <a:ext cx="2683200" cy="154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Sintak do while:</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0000CD"/>
                </a:solidFill>
                <a:latin typeface="Arial"/>
                <a:ea typeface="Arial"/>
                <a:cs typeface="Arial"/>
                <a:sym typeface="Arial"/>
              </a:rPr>
              <a:t>do </a:t>
            </a: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t>
            </a:r>
            <a:r>
              <a:rPr b="0" i="0" lang="en" sz="1800" u="none" cap="none" strike="noStrike">
                <a:solidFill>
                  <a:srgbClr val="008000"/>
                </a:solidFill>
                <a:latin typeface="Arial"/>
                <a:ea typeface="Arial"/>
                <a:cs typeface="Arial"/>
                <a:sym typeface="Arial"/>
              </a:rPr>
              <a:t>  // penyataan</a:t>
            </a:r>
            <a:endParaRPr b="0" i="0" sz="1800" u="none" cap="none" strike="noStrike">
              <a:solidFill>
                <a:srgbClr val="008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800" u="none" cap="none" strike="noStrike">
                <a:solidFill>
                  <a:srgbClr val="0000CD"/>
                </a:solidFill>
                <a:latin typeface="Arial"/>
                <a:ea typeface="Arial"/>
                <a:cs typeface="Arial"/>
                <a:sym typeface="Arial"/>
              </a:rPr>
              <a:t> while</a:t>
            </a:r>
            <a:r>
              <a:rPr b="0" i="0" lang="en" sz="1800" u="none" cap="none" strike="noStrike">
                <a:solidFill>
                  <a:schemeClr val="dk2"/>
                </a:solidFill>
                <a:latin typeface="Arial"/>
                <a:ea typeface="Arial"/>
                <a:cs typeface="Arial"/>
                <a:sym typeface="Arial"/>
              </a:rPr>
              <a:t> (kondisi)</a:t>
            </a:r>
            <a:r>
              <a:rPr b="0" i="0" lang="en" sz="1800" u="none" cap="none" strike="noStrike">
                <a:solidFill>
                  <a:schemeClr val="dk1"/>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44" name="Google Shape;244;p1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45" name="Google Shape;245;p1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46" name="Google Shape;246;p12"/>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Perulangan</a:t>
            </a:r>
            <a:endParaRPr b="0" i="0" sz="2000" u="none" cap="none" strike="noStrike">
              <a:solidFill>
                <a:srgbClr val="666666"/>
              </a:solidFill>
              <a:latin typeface="Roboto Medium"/>
              <a:ea typeface="Roboto Medium"/>
              <a:cs typeface="Roboto Medium"/>
              <a:sym typeface="Roboto Medium"/>
            </a:endParaRPr>
          </a:p>
        </p:txBody>
      </p:sp>
      <p:sp>
        <p:nvSpPr>
          <p:cNvPr id="247" name="Google Shape;247;p12"/>
          <p:cNvSpPr txBox="1"/>
          <p:nvPr/>
        </p:nvSpPr>
        <p:spPr>
          <a:xfrm>
            <a:off x="852163" y="1434250"/>
            <a:ext cx="7866300" cy="369300"/>
          </a:xfrm>
          <a:prstGeom prst="rect">
            <a:avLst/>
          </a:prstGeom>
          <a:noFill/>
          <a:ln>
            <a:noFill/>
          </a:ln>
        </p:spPr>
        <p:txBody>
          <a:bodyPr anchorCtr="0" anchor="t" bIns="45725" lIns="45725" spcFirstLastPara="1" rIns="45725" wrap="square" tIns="45725">
            <a:sp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48" name="Google Shape;248;p1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49" name="Google Shape;249;p1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pic>
        <p:nvPicPr>
          <p:cNvPr id="250" name="Google Shape;250;p12"/>
          <p:cNvPicPr preferRelativeResize="0"/>
          <p:nvPr/>
        </p:nvPicPr>
        <p:blipFill rotWithShape="1">
          <a:blip r:embed="rId4">
            <a:alphaModFix/>
          </a:blip>
          <a:srcRect b="0" l="0" r="0" t="0"/>
          <a:stretch/>
        </p:blipFill>
        <p:spPr>
          <a:xfrm>
            <a:off x="2308238" y="1339150"/>
            <a:ext cx="4954176" cy="311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56" name="Google Shape;256;p1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57" name="Google Shape;257;p1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58" name="Google Shape;258;p13"/>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Template Literals</a:t>
            </a:r>
            <a:endParaRPr b="0" i="0" sz="2000" u="none" cap="none" strike="noStrike">
              <a:solidFill>
                <a:srgbClr val="666666"/>
              </a:solidFill>
              <a:latin typeface="Roboto Medium"/>
              <a:ea typeface="Roboto Medium"/>
              <a:cs typeface="Roboto Medium"/>
              <a:sym typeface="Roboto Medium"/>
            </a:endParaRPr>
          </a:p>
        </p:txBody>
      </p:sp>
      <p:sp>
        <p:nvSpPr>
          <p:cNvPr id="259" name="Google Shape;259;p13"/>
          <p:cNvSpPr txBox="1"/>
          <p:nvPr/>
        </p:nvSpPr>
        <p:spPr>
          <a:xfrm>
            <a:off x="852163" y="1434250"/>
            <a:ext cx="7866300" cy="27282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Template Literals adalah literal string yang memungkinkan untuk penempelan ekspresi.</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Kegunaan:</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Multi-line</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Expression</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and other</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Sintaks:</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`string text </a:t>
            </a:r>
            <a:r>
              <a:rPr b="0" i="0" lang="en" sz="1800" u="none" cap="none" strike="noStrike">
                <a:solidFill>
                  <a:srgbClr val="0000CD"/>
                </a:solidFill>
                <a:latin typeface="Proxima Nova"/>
                <a:ea typeface="Proxima Nova"/>
                <a:cs typeface="Proxima Nova"/>
                <a:sym typeface="Proxima Nova"/>
              </a:rPr>
              <a:t>${expression}</a:t>
            </a:r>
            <a:r>
              <a:rPr b="0" i="0" lang="en" sz="1800" u="none" cap="none" strike="noStrike">
                <a:solidFill>
                  <a:schemeClr val="dk2"/>
                </a:solidFill>
                <a:latin typeface="Proxima Nova"/>
                <a:ea typeface="Proxima Nova"/>
                <a:cs typeface="Proxima Nova"/>
                <a:sym typeface="Proxima Nova"/>
              </a:rPr>
              <a:t> string text`</a:t>
            </a:r>
            <a:endParaRPr b="0" i="0" sz="1800" u="none" cap="none" strike="noStrike">
              <a:solidFill>
                <a:schemeClr val="dk2"/>
              </a:solidFill>
              <a:latin typeface="Proxima Nova"/>
              <a:ea typeface="Proxima Nova"/>
              <a:cs typeface="Proxima Nova"/>
              <a:sym typeface="Proxima Nova"/>
            </a:endParaRPr>
          </a:p>
        </p:txBody>
      </p:sp>
      <p:sp>
        <p:nvSpPr>
          <p:cNvPr id="260" name="Google Shape;260;p1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61" name="Google Shape;261;p1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67" name="Google Shape;267;p1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68" name="Google Shape;268;p1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69" name="Google Shape;269;p1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Template Literals</a:t>
            </a:r>
            <a:endParaRPr b="0" i="0" sz="2000" u="none" cap="none" strike="noStrike">
              <a:solidFill>
                <a:srgbClr val="666666"/>
              </a:solidFill>
              <a:latin typeface="Roboto Medium"/>
              <a:ea typeface="Roboto Medium"/>
              <a:cs typeface="Roboto Medium"/>
              <a:sym typeface="Roboto Medium"/>
            </a:endParaRPr>
          </a:p>
        </p:txBody>
      </p:sp>
      <p:sp>
        <p:nvSpPr>
          <p:cNvPr id="270" name="Google Shape;270;p1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71" name="Google Shape;271;p1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pic>
        <p:nvPicPr>
          <p:cNvPr id="272" name="Google Shape;272;p14"/>
          <p:cNvPicPr preferRelativeResize="0"/>
          <p:nvPr/>
        </p:nvPicPr>
        <p:blipFill rotWithShape="1">
          <a:blip r:embed="rId4">
            <a:alphaModFix/>
          </a:blip>
          <a:srcRect b="0" l="0" r="0" t="0"/>
          <a:stretch/>
        </p:blipFill>
        <p:spPr>
          <a:xfrm>
            <a:off x="852175" y="1501000"/>
            <a:ext cx="3875939" cy="2913288"/>
          </a:xfrm>
          <a:prstGeom prst="rect">
            <a:avLst/>
          </a:prstGeom>
          <a:noFill/>
          <a:ln>
            <a:noFill/>
          </a:ln>
        </p:spPr>
      </p:pic>
      <p:pic>
        <p:nvPicPr>
          <p:cNvPr id="273" name="Google Shape;273;p14"/>
          <p:cNvPicPr preferRelativeResize="0"/>
          <p:nvPr/>
        </p:nvPicPr>
        <p:blipFill rotWithShape="1">
          <a:blip r:embed="rId5">
            <a:alphaModFix/>
          </a:blip>
          <a:srcRect b="0" l="0" r="0" t="0"/>
          <a:stretch/>
        </p:blipFill>
        <p:spPr>
          <a:xfrm>
            <a:off x="5352268" y="1501003"/>
            <a:ext cx="3425261" cy="291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79" name="Google Shape;279;p1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80" name="Google Shape;280;p1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81" name="Google Shape;281;p1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Spread Operator</a:t>
            </a:r>
            <a:endParaRPr b="0" i="0" sz="2000" u="none" cap="none" strike="noStrike">
              <a:solidFill>
                <a:srgbClr val="666666"/>
              </a:solidFill>
              <a:latin typeface="Roboto Medium"/>
              <a:ea typeface="Roboto Medium"/>
              <a:cs typeface="Roboto Medium"/>
              <a:sym typeface="Roboto Medium"/>
            </a:endParaRPr>
          </a:p>
        </p:txBody>
      </p:sp>
      <p:sp>
        <p:nvSpPr>
          <p:cNvPr id="282" name="Google Shape;282;p15"/>
          <p:cNvSpPr txBox="1"/>
          <p:nvPr/>
        </p:nvSpPr>
        <p:spPr>
          <a:xfrm>
            <a:off x="852163" y="1434250"/>
            <a:ext cx="7866300" cy="16440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Penggunaan spread operator memakai simbol tiga dot atau titik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Memasukkan array ke dalam array lain</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Menggabungkan 2 array</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Mengcopy/clone objek</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Menggabungkan objek</a:t>
            </a:r>
            <a:endParaRPr b="0" i="0" sz="1800" u="none" cap="none" strike="noStrike">
              <a:solidFill>
                <a:schemeClr val="dk2"/>
              </a:solidFill>
              <a:latin typeface="Arial"/>
              <a:ea typeface="Arial"/>
              <a:cs typeface="Arial"/>
              <a:sym typeface="Arial"/>
            </a:endParaRPr>
          </a:p>
        </p:txBody>
      </p:sp>
      <p:sp>
        <p:nvSpPr>
          <p:cNvPr id="283" name="Google Shape;283;p1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84" name="Google Shape;284;p1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pic>
        <p:nvPicPr>
          <p:cNvPr id="285" name="Google Shape;285;p15"/>
          <p:cNvPicPr preferRelativeResize="0"/>
          <p:nvPr/>
        </p:nvPicPr>
        <p:blipFill rotWithShape="1">
          <a:blip r:embed="rId4">
            <a:alphaModFix/>
          </a:blip>
          <a:srcRect b="0" l="0" r="0" t="0"/>
          <a:stretch/>
        </p:blipFill>
        <p:spPr>
          <a:xfrm>
            <a:off x="1480612" y="3157262"/>
            <a:ext cx="6609439" cy="13432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91" name="Google Shape;291;p1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92" name="Google Shape;292;p1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93" name="Google Shape;293;p1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Destructuring</a:t>
            </a:r>
            <a:endParaRPr b="0" i="0" sz="2000" u="none" cap="none" strike="noStrike">
              <a:solidFill>
                <a:srgbClr val="666666"/>
              </a:solidFill>
              <a:latin typeface="Roboto Medium"/>
              <a:ea typeface="Roboto Medium"/>
              <a:cs typeface="Roboto Medium"/>
              <a:sym typeface="Roboto Medium"/>
            </a:endParaRPr>
          </a:p>
        </p:txBody>
      </p:sp>
      <p:sp>
        <p:nvSpPr>
          <p:cNvPr id="294" name="Google Shape;294;p16"/>
          <p:cNvSpPr txBox="1"/>
          <p:nvPr/>
        </p:nvSpPr>
        <p:spPr>
          <a:xfrm>
            <a:off x="852163" y="1434250"/>
            <a:ext cx="7866300" cy="6882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ekspresi javascript yang memungkinkan untuk membagi atau memecah nilai dari sebuah array atau objek ke dalam variabel yang berbeda</a:t>
            </a:r>
            <a:endParaRPr b="0" i="0" sz="1800" u="none" cap="none" strike="noStrike">
              <a:solidFill>
                <a:schemeClr val="dk2"/>
              </a:solidFill>
              <a:latin typeface="Arial"/>
              <a:ea typeface="Arial"/>
              <a:cs typeface="Arial"/>
              <a:sym typeface="Arial"/>
            </a:endParaRPr>
          </a:p>
        </p:txBody>
      </p:sp>
      <p:sp>
        <p:nvSpPr>
          <p:cNvPr id="295" name="Google Shape;295;p1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296" name="Google Shape;296;p1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pic>
        <p:nvPicPr>
          <p:cNvPr id="297" name="Google Shape;297;p16"/>
          <p:cNvPicPr preferRelativeResize="0"/>
          <p:nvPr/>
        </p:nvPicPr>
        <p:blipFill rotWithShape="1">
          <a:blip r:embed="rId4">
            <a:alphaModFix/>
          </a:blip>
          <a:srcRect b="0" l="0" r="0" t="0"/>
          <a:stretch/>
        </p:blipFill>
        <p:spPr>
          <a:xfrm>
            <a:off x="852175" y="2202100"/>
            <a:ext cx="3841350" cy="2197025"/>
          </a:xfrm>
          <a:prstGeom prst="rect">
            <a:avLst/>
          </a:prstGeom>
          <a:noFill/>
          <a:ln>
            <a:noFill/>
          </a:ln>
        </p:spPr>
      </p:pic>
      <p:pic>
        <p:nvPicPr>
          <p:cNvPr id="298" name="Google Shape;298;p16"/>
          <p:cNvPicPr preferRelativeResize="0"/>
          <p:nvPr/>
        </p:nvPicPr>
        <p:blipFill rotWithShape="1">
          <a:blip r:embed="rId5">
            <a:alphaModFix/>
          </a:blip>
          <a:srcRect b="0" l="0" r="0" t="0"/>
          <a:stretch/>
        </p:blipFill>
        <p:spPr>
          <a:xfrm>
            <a:off x="4770000" y="2122450"/>
            <a:ext cx="3948475" cy="1384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7"/>
          <p:cNvPicPr preferRelativeResize="0"/>
          <p:nvPr/>
        </p:nvPicPr>
        <p:blipFill rotWithShape="1">
          <a:blip r:embed="rId3">
            <a:alphaModFix/>
          </a:blip>
          <a:srcRect b="0" l="0" r="0" t="0"/>
          <a:stretch/>
        </p:blipFill>
        <p:spPr>
          <a:xfrm>
            <a:off x="0" y="0"/>
            <a:ext cx="9144005" cy="5144503"/>
          </a:xfrm>
          <a:prstGeom prst="rect">
            <a:avLst/>
          </a:prstGeom>
          <a:noFill/>
          <a:ln>
            <a:noFill/>
          </a:ln>
        </p:spPr>
      </p:pic>
      <p:sp>
        <p:nvSpPr>
          <p:cNvPr id="304" name="Google Shape;304;p17"/>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Live Coding</a:t>
            </a:r>
            <a:endParaRPr b="0" i="0" sz="4000" u="none" cap="none" strike="noStrike">
              <a:solidFill>
                <a:srgbClr val="434343"/>
              </a:solidFill>
              <a:latin typeface="Roboto Medium"/>
              <a:ea typeface="Roboto Medium"/>
              <a:cs typeface="Roboto Medium"/>
              <a:sym typeface="Roboto Medium"/>
            </a:endParaRPr>
          </a:p>
        </p:txBody>
      </p:sp>
      <p:sp>
        <p:nvSpPr>
          <p:cNvPr id="305" name="Google Shape;305;p1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306" name="Google Shape;306;p17"/>
          <p:cNvSpPr txBox="1"/>
          <p:nvPr/>
        </p:nvSpPr>
        <p:spPr>
          <a:xfrm>
            <a:off x="4321801" y="4579550"/>
            <a:ext cx="6159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a:t>
            </a:r>
            <a:endParaRPr b="0" i="0" sz="1000" u="none" cap="none" strike="noStrike">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08" name="Google Shape;108;p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09" name="Google Shape;109;p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10" name="Google Shape;110;p2"/>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Rules</a:t>
            </a:r>
            <a:endParaRPr b="0" i="0" sz="2200" u="none" cap="none" strike="noStrike">
              <a:solidFill>
                <a:srgbClr val="666666"/>
              </a:solidFill>
              <a:latin typeface="Roboto Medium"/>
              <a:ea typeface="Roboto Medium"/>
              <a:cs typeface="Roboto Medium"/>
              <a:sym typeface="Roboto Medium"/>
            </a:endParaRPr>
          </a:p>
        </p:txBody>
      </p:sp>
      <p:sp>
        <p:nvSpPr>
          <p:cNvPr id="111" name="Google Shape;111;p2"/>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Absence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Follow the rules</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Ask us anything (bootcamp matters in private)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Speak for yourself first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Trainer availability</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Independent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Hard work</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Do your best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Continuous self improvement</a:t>
            </a:r>
            <a:endParaRPr b="0" i="1" sz="1500" u="none" cap="none" strike="noStrike">
              <a:solidFill>
                <a:srgbClr val="666666"/>
              </a:solidFill>
              <a:latin typeface="Roboto Medium"/>
              <a:ea typeface="Roboto Medium"/>
              <a:cs typeface="Roboto Medium"/>
              <a:sym typeface="Roboto Medium"/>
            </a:endParaRPr>
          </a:p>
        </p:txBody>
      </p:sp>
      <p:sp>
        <p:nvSpPr>
          <p:cNvPr id="112" name="Google Shape;112;p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113" name="Google Shape;113;p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312" name="Google Shape;312;p1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313" name="Google Shape;313;p1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314" name="Google Shape;314;p18"/>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315" name="Google Shape;315;p1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316" name="Google Shape;316;p1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317" name="Google Shape;317;p18"/>
          <p:cNvSpPr txBox="1"/>
          <p:nvPr/>
        </p:nvSpPr>
        <p:spPr>
          <a:xfrm>
            <a:off x="387900" y="1337550"/>
            <a:ext cx="5310600" cy="3416400"/>
          </a:xfrm>
          <a:prstGeom prst="rect">
            <a:avLst/>
          </a:prstGeom>
          <a:noFill/>
          <a:ln>
            <a:noFill/>
          </a:ln>
        </p:spPr>
        <p:txBody>
          <a:bodyPr anchorCtr="0" anchor="t" bIns="91425" lIns="91425" spcFirstLastPara="1" rIns="91425" wrap="square" tIns="91425">
            <a:noAutofit/>
          </a:bodyPr>
          <a:lstStyle/>
          <a:p>
            <a:pPr indent="-317500" lvl="0" marL="914400" marR="0" rtl="0" algn="l">
              <a:lnSpc>
                <a:spcPct val="115000"/>
              </a:lnSpc>
              <a:spcBef>
                <a:spcPts val="0"/>
              </a:spcBef>
              <a:spcAft>
                <a:spcPts val="0"/>
              </a:spcAft>
              <a:buClr>
                <a:srgbClr val="595959"/>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Buat variabel dengan nama biodata dan tipe data object dengan value dan tipe data  sebagai berikut:</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name (string)</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age(number)</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hobbies (array)</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IsMaried (boolean)</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schoolList (Array of Object) with key name, yearIn, yearOut, and major (if any, if no set “null” )</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skills (Array of Obj) with key skillName and level (beginner, advanced, expert)</a:t>
            </a:r>
            <a:endParaRPr b="0" i="0" sz="1400" u="none" cap="none" strike="noStrike">
              <a:solidFill>
                <a:schemeClr val="dk2"/>
              </a:solidFill>
              <a:latin typeface="Proxima Nova"/>
              <a:ea typeface="Proxima Nova"/>
              <a:cs typeface="Proxima Nova"/>
              <a:sym typeface="Proxima Nova"/>
            </a:endParaRPr>
          </a:p>
          <a:p>
            <a:pPr indent="-317500" lvl="0" marL="13716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interestInCoding (Boolean)</a:t>
            </a:r>
            <a:endParaRPr b="0" i="0" sz="1400" u="none" cap="none" strike="noStrike">
              <a:solidFill>
                <a:schemeClr val="dk2"/>
              </a:solidFill>
              <a:latin typeface="Proxima Nova"/>
              <a:ea typeface="Proxima Nova"/>
              <a:cs typeface="Proxima Nova"/>
              <a:sym typeface="Proxima Nova"/>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Proxima Nova"/>
              <a:ea typeface="Proxima Nova"/>
              <a:cs typeface="Proxima Nova"/>
              <a:sym typeface="Proxima Nova"/>
            </a:endParaRPr>
          </a:p>
        </p:txBody>
      </p:sp>
      <p:sp>
        <p:nvSpPr>
          <p:cNvPr id="318" name="Google Shape;318;p18"/>
          <p:cNvSpPr txBox="1"/>
          <p:nvPr/>
        </p:nvSpPr>
        <p:spPr>
          <a:xfrm>
            <a:off x="5199725" y="1441600"/>
            <a:ext cx="33054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p:txBody>
      </p:sp>
      <p:sp>
        <p:nvSpPr>
          <p:cNvPr id="319" name="Google Shape;319;p18"/>
          <p:cNvSpPr txBox="1"/>
          <p:nvPr/>
        </p:nvSpPr>
        <p:spPr>
          <a:xfrm>
            <a:off x="6190450" y="1441600"/>
            <a:ext cx="24651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Contoh:</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const biodata =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  name: “arkademy”,</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  age: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 : ...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1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325" name="Google Shape;325;p1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326" name="Google Shape;326;p1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327" name="Google Shape;327;p19"/>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328" name="Google Shape;328;p1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329" name="Google Shape;329;p1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330" name="Google Shape;330;p19"/>
          <p:cNvSpPr txBox="1"/>
          <p:nvPr/>
        </p:nvSpPr>
        <p:spPr>
          <a:xfrm>
            <a:off x="387900" y="1337550"/>
            <a:ext cx="5310600" cy="3416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Buat program yang menghitung rata-rata UN beserta gradenya, dengan mengisi 4 nilai yakni Bahasa indonesia, Bahasa Inggris Matematika dan IPA, yang di dalam program tersebut memiliki validasi yaitu semua nilai tersebut harus diisi dan juga untuk grade memiliki kondisi dengan ketentuan sebagai berikut:</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90 - 100 = A</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80 - 89 = B</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70 - 79 = C</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60 - 69 = D</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0 - 59 = E</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Proxima Nova"/>
              <a:ea typeface="Proxima Nova"/>
              <a:cs typeface="Proxima Nova"/>
              <a:sym typeface="Proxima Nova"/>
            </a:endParaRPr>
          </a:p>
        </p:txBody>
      </p:sp>
      <p:sp>
        <p:nvSpPr>
          <p:cNvPr id="331" name="Google Shape;331;p19"/>
          <p:cNvSpPr txBox="1"/>
          <p:nvPr/>
        </p:nvSpPr>
        <p:spPr>
          <a:xfrm>
            <a:off x="5199725" y="1441600"/>
            <a:ext cx="33054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p:txBody>
      </p:sp>
      <p:sp>
        <p:nvSpPr>
          <p:cNvPr id="332" name="Google Shape;332;p19"/>
          <p:cNvSpPr txBox="1"/>
          <p:nvPr/>
        </p:nvSpPr>
        <p:spPr>
          <a:xfrm>
            <a:off x="6190450" y="1441600"/>
            <a:ext cx="2646000" cy="280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Contoh:</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const mtk = 80</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const bahasaIndonesia = 90</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const bahasaInggris = 89</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const ipa =  69</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Output:</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Proxima Nova"/>
                <a:ea typeface="Proxima Nova"/>
                <a:cs typeface="Proxima Nova"/>
                <a:sym typeface="Proxima Nova"/>
              </a:rPr>
              <a:t>Rata-rata = 82</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dk2"/>
                </a:solidFill>
                <a:latin typeface="Proxima Nova"/>
                <a:ea typeface="Proxima Nova"/>
                <a:cs typeface="Proxima Nova"/>
                <a:sym typeface="Proxima Nova"/>
              </a:rPr>
              <a:t>Grade = 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0"/>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338" name="Google Shape;338;p2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339" name="Google Shape;339;p2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340" name="Google Shape;340;p20"/>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341" name="Google Shape;341;p2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342" name="Google Shape;342;p2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343" name="Google Shape;343;p20"/>
          <p:cNvSpPr txBox="1"/>
          <p:nvPr/>
        </p:nvSpPr>
        <p:spPr>
          <a:xfrm>
            <a:off x="387900" y="1337550"/>
            <a:ext cx="531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595959"/>
              </a:buClr>
              <a:buSzPts val="1400"/>
              <a:buFont typeface="Proxima Nova"/>
              <a:buChar char="●"/>
            </a:pPr>
            <a:r>
              <a:rPr b="0" i="0" lang="en" sz="1600" u="none" cap="none" strike="noStrike">
                <a:solidFill>
                  <a:schemeClr val="dk2"/>
                </a:solidFill>
                <a:latin typeface="Proxima Nova"/>
                <a:ea typeface="Proxima Nova"/>
                <a:cs typeface="Proxima Nova"/>
                <a:sym typeface="Proxima Nova"/>
              </a:rPr>
              <a:t>Buatlah program yang memiliki satu variabel dengan nama “printSegitiga” yg berisi tipe data number yang menghasilkan output segitiga terbalik yang berisi angka, Contoh:</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const printSegitiga = 5</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Output:</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1 2 3 4 5</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1 2 3 4</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1 2 3</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1 2</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1</a:t>
            </a:r>
            <a:endParaRPr b="0" i="0" sz="1400" u="none" cap="none" strike="noStrike">
              <a:solidFill>
                <a:srgbClr val="595959"/>
              </a:solidFill>
              <a:latin typeface="Proxima Nova"/>
              <a:ea typeface="Proxima Nova"/>
              <a:cs typeface="Proxima Nova"/>
              <a:sym typeface="Proxima Nova"/>
            </a:endParaRPr>
          </a:p>
        </p:txBody>
      </p:sp>
      <p:sp>
        <p:nvSpPr>
          <p:cNvPr id="344" name="Google Shape;344;p20"/>
          <p:cNvSpPr txBox="1"/>
          <p:nvPr/>
        </p:nvSpPr>
        <p:spPr>
          <a:xfrm>
            <a:off x="5199725" y="1441600"/>
            <a:ext cx="33054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p:txBody>
      </p:sp>
      <p:sp>
        <p:nvSpPr>
          <p:cNvPr id="345" name="Google Shape;345;p20"/>
          <p:cNvSpPr txBox="1"/>
          <p:nvPr/>
        </p:nvSpPr>
        <p:spPr>
          <a:xfrm>
            <a:off x="6190450" y="1441600"/>
            <a:ext cx="28131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const printSegitiga = “enam”</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Proxima Nova"/>
                <a:ea typeface="Proxima Nova"/>
                <a:cs typeface="Proxima Nova"/>
                <a:sym typeface="Proxima Nova"/>
              </a:rPr>
              <a:t>Output:</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“Data harus number”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1"/>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351" name="Google Shape;351;p2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352" name="Google Shape;352;p21"/>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353" name="Google Shape;353;p21"/>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354" name="Google Shape;354;p21"/>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355" name="Google Shape;355;p2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
        <p:nvSpPr>
          <p:cNvPr id="356" name="Google Shape;356;p21"/>
          <p:cNvSpPr txBox="1"/>
          <p:nvPr/>
        </p:nvSpPr>
        <p:spPr>
          <a:xfrm>
            <a:off x="387900" y="1337550"/>
            <a:ext cx="531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Dari data dibawah ini</a:t>
            </a:r>
            <a:endParaRPr b="0" i="0" sz="14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400" u="none" cap="none" strike="noStrike">
                <a:solidFill>
                  <a:schemeClr val="dk2"/>
                </a:solidFill>
                <a:latin typeface="Proxima Nova"/>
                <a:ea typeface="Proxima Nova"/>
                <a:cs typeface="Proxima Nova"/>
                <a:sym typeface="Proxima Nova"/>
              </a:rPr>
              <a:t>let data = </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id</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00FF"/>
                </a:solidFill>
                <a:latin typeface="Courier New"/>
                <a:ea typeface="Courier New"/>
                <a:cs typeface="Courier New"/>
                <a:sym typeface="Courier New"/>
              </a:rPr>
              <a:t>1</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name</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"Leanne Graham"</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username</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"Bret"</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email</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"Sincere@april.biz"</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2540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address</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2540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1092200" marR="2540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street</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"Kulas Light"</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1092200" marR="2540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suite</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"Apt. 556"</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1092200" marR="2540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city</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"Gwenborough"</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1092200" marR="2540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highlight>
                  <a:srgbClr val="EBEEF9"/>
                </a:highlight>
                <a:latin typeface="Courier New"/>
                <a:ea typeface="Courier New"/>
                <a:cs typeface="Courier New"/>
                <a:sym typeface="Courier New"/>
              </a:rPr>
              <a:t>zipcode</a:t>
            </a:r>
            <a:r>
              <a:rPr b="0" i="0" lang="en" sz="1100" u="none" cap="none" strike="noStrike">
                <a:solidFill>
                  <a:schemeClr val="dk1"/>
                </a:solidFill>
                <a:highlight>
                  <a:srgbClr val="EBEEF9"/>
                </a:highlight>
                <a:latin typeface="Courier New"/>
                <a:ea typeface="Courier New"/>
                <a:cs typeface="Courier New"/>
                <a:sym typeface="Courier New"/>
              </a:rPr>
              <a:t>: </a:t>
            </a:r>
            <a:r>
              <a:rPr b="0" i="0" lang="en" sz="1100" u="none" cap="none" strike="noStrike">
                <a:solidFill>
                  <a:srgbClr val="008000"/>
                </a:solidFill>
                <a:highlight>
                  <a:srgbClr val="EBEEF9"/>
                </a:highlight>
                <a:latin typeface="Courier New"/>
                <a:ea typeface="Courier New"/>
                <a:cs typeface="Courier New"/>
                <a:sym typeface="Courier New"/>
              </a:rPr>
              <a:t>"92998-3874"</a:t>
            </a:r>
            <a:r>
              <a:rPr b="0" i="0" lang="en" sz="1100" u="none" cap="none" strike="noStrike">
                <a:solidFill>
                  <a:schemeClr val="dk1"/>
                </a:solidFill>
                <a:highlight>
                  <a:srgbClr val="EBEEF9"/>
                </a:highlight>
                <a:latin typeface="Courier New"/>
                <a:ea typeface="Courier New"/>
                <a:cs typeface="Courier New"/>
                <a:sym typeface="Courier New"/>
              </a:rPr>
              <a:t>,</a:t>
            </a:r>
            <a:endParaRPr b="0" i="0" sz="1100" u="none" cap="none" strike="noStrike">
              <a:solidFill>
                <a:schemeClr val="dk1"/>
              </a:solidFill>
              <a:highlight>
                <a:srgbClr val="EBEEF9"/>
              </a:highlight>
              <a:latin typeface="Courier New"/>
              <a:ea typeface="Courier New"/>
              <a:cs typeface="Courier New"/>
              <a:sym typeface="Courier New"/>
            </a:endParaRPr>
          </a:p>
          <a:p>
            <a:pPr indent="0" lvl="0" marL="736600" marR="2540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phone</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"1-770-736-8031 x56442"</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73660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website</a:t>
            </a:r>
            <a:r>
              <a:rPr b="0" i="0" lang="en" sz="1100" u="none" cap="none" strike="noStrike">
                <a:solidFill>
                  <a:schemeClr val="dk1"/>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"hildegard.org"</a:t>
            </a:r>
            <a:r>
              <a:rPr b="0" i="0" lang="en"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Courier New"/>
                <a:ea typeface="Courier New"/>
                <a:cs typeface="Courier New"/>
                <a:sym typeface="Courier New"/>
              </a:rPr>
              <a:t>}</a:t>
            </a:r>
            <a:endParaRPr b="0" i="0" sz="1400" u="none" cap="none" strike="noStrike">
              <a:solidFill>
                <a:srgbClr val="595959"/>
              </a:solidFill>
              <a:latin typeface="Proxima Nova"/>
              <a:ea typeface="Proxima Nova"/>
              <a:cs typeface="Proxima Nova"/>
              <a:sym typeface="Proxima Nova"/>
            </a:endParaRPr>
          </a:p>
        </p:txBody>
      </p:sp>
      <p:sp>
        <p:nvSpPr>
          <p:cNvPr id="357" name="Google Shape;357;p21"/>
          <p:cNvSpPr txBox="1"/>
          <p:nvPr/>
        </p:nvSpPr>
        <p:spPr>
          <a:xfrm>
            <a:off x="5199725" y="1441600"/>
            <a:ext cx="33054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p:txBody>
      </p:sp>
      <p:sp>
        <p:nvSpPr>
          <p:cNvPr id="358" name="Google Shape;358;p21"/>
          <p:cNvSpPr txBox="1"/>
          <p:nvPr/>
        </p:nvSpPr>
        <p:spPr>
          <a:xfrm>
            <a:off x="5085650" y="1441600"/>
            <a:ext cx="3570000" cy="2539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dk2"/>
              </a:buClr>
              <a:buSzPts val="1500"/>
              <a:buFont typeface="Proxima Nova"/>
              <a:buAutoNum type="arabicPeriod"/>
            </a:pPr>
            <a:r>
              <a:rPr b="0" i="0" lang="en" sz="1500" u="none" cap="none" strike="noStrike">
                <a:solidFill>
                  <a:schemeClr val="dk2"/>
                </a:solidFill>
                <a:latin typeface="Proxima Nova"/>
                <a:ea typeface="Proxima Nova"/>
                <a:cs typeface="Proxima Nova"/>
                <a:sym typeface="Proxima Nova"/>
              </a:rPr>
              <a:t>Ubahlah data  tersebut menggunakan spread operator menjadi:</a:t>
            </a:r>
            <a:endParaRPr b="0" i="0" sz="1500" u="none" cap="none" strike="noStrike">
              <a:solidFill>
                <a:schemeClr val="dk2"/>
              </a:solidFill>
              <a:latin typeface="Proxima Nova"/>
              <a:ea typeface="Proxima Nova"/>
              <a:cs typeface="Proxima Nova"/>
              <a:sym typeface="Proxima Nova"/>
            </a:endParaRPr>
          </a:p>
          <a:p>
            <a:pPr indent="-323850" lvl="0" marL="914400" marR="0" rtl="0" algn="l">
              <a:lnSpc>
                <a:spcPct val="115000"/>
              </a:lnSpc>
              <a:spcBef>
                <a:spcPts val="0"/>
              </a:spcBef>
              <a:spcAft>
                <a:spcPts val="0"/>
              </a:spcAft>
              <a:buClr>
                <a:schemeClr val="dk2"/>
              </a:buClr>
              <a:buSzPts val="1500"/>
              <a:buFont typeface="Proxima Nova"/>
              <a:buChar char="●"/>
            </a:pPr>
            <a:r>
              <a:rPr b="0" i="0" lang="en" sz="1500" u="none" cap="none" strike="noStrike">
                <a:solidFill>
                  <a:schemeClr val="dk2"/>
                </a:solidFill>
                <a:latin typeface="Proxima Nova"/>
                <a:ea typeface="Proxima Nova"/>
                <a:cs typeface="Proxima Nova"/>
                <a:sym typeface="Proxima Nova"/>
              </a:rPr>
              <a:t>name: nama anda</a:t>
            </a:r>
            <a:endParaRPr b="0" i="0" sz="1500" u="none" cap="none" strike="noStrike">
              <a:solidFill>
                <a:schemeClr val="dk2"/>
              </a:solidFill>
              <a:latin typeface="Proxima Nova"/>
              <a:ea typeface="Proxima Nova"/>
              <a:cs typeface="Proxima Nova"/>
              <a:sym typeface="Proxima Nova"/>
            </a:endParaRPr>
          </a:p>
          <a:p>
            <a:pPr indent="-323850" lvl="0" marL="914400" marR="0" rtl="0" algn="l">
              <a:lnSpc>
                <a:spcPct val="115000"/>
              </a:lnSpc>
              <a:spcBef>
                <a:spcPts val="0"/>
              </a:spcBef>
              <a:spcAft>
                <a:spcPts val="0"/>
              </a:spcAft>
              <a:buClr>
                <a:schemeClr val="dk2"/>
              </a:buClr>
              <a:buSzPts val="1500"/>
              <a:buFont typeface="Proxima Nova"/>
              <a:buChar char="●"/>
            </a:pPr>
            <a:r>
              <a:rPr b="0" i="0" lang="en" sz="1500" u="none" cap="none" strike="noStrike">
                <a:solidFill>
                  <a:schemeClr val="dk2"/>
                </a:solidFill>
                <a:latin typeface="Proxima Nova"/>
                <a:ea typeface="Proxima Nova"/>
                <a:cs typeface="Proxima Nova"/>
                <a:sym typeface="Proxima Nova"/>
              </a:rPr>
              <a:t>email: email anda</a:t>
            </a:r>
            <a:endParaRPr b="0" i="0" sz="1500" u="none" cap="none" strike="noStrike">
              <a:solidFill>
                <a:schemeClr val="dk2"/>
              </a:solidFill>
              <a:latin typeface="Proxima Nova"/>
              <a:ea typeface="Proxima Nova"/>
              <a:cs typeface="Proxima Nova"/>
              <a:sym typeface="Proxima Nova"/>
            </a:endParaRPr>
          </a:p>
          <a:p>
            <a:pPr indent="-323850" lvl="0" marL="914400" marR="0" rtl="0" algn="l">
              <a:lnSpc>
                <a:spcPct val="115000"/>
              </a:lnSpc>
              <a:spcBef>
                <a:spcPts val="0"/>
              </a:spcBef>
              <a:spcAft>
                <a:spcPts val="0"/>
              </a:spcAft>
              <a:buClr>
                <a:schemeClr val="dk2"/>
              </a:buClr>
              <a:buSzPts val="1500"/>
              <a:buFont typeface="Proxima Nova"/>
              <a:buChar char="●"/>
            </a:pPr>
            <a:r>
              <a:rPr b="0" i="0" lang="en" sz="1500" u="none" cap="none" strike="noStrike">
                <a:solidFill>
                  <a:schemeClr val="dk2"/>
                </a:solidFill>
                <a:latin typeface="Proxima Nova"/>
                <a:ea typeface="Proxima Nova"/>
                <a:cs typeface="Proxima Nova"/>
                <a:sym typeface="Proxima Nova"/>
              </a:rPr>
              <a:t>hobby: hobi anda</a:t>
            </a:r>
            <a:endParaRPr b="0" i="0" sz="1500" u="none" cap="none" strike="noStrike">
              <a:solidFill>
                <a:schemeClr val="dk2"/>
              </a:solidFill>
              <a:latin typeface="Proxima Nova"/>
              <a:ea typeface="Proxima Nova"/>
              <a:cs typeface="Proxima Nova"/>
              <a:sym typeface="Proxima Nova"/>
            </a:endParaRPr>
          </a:p>
          <a:p>
            <a:pPr indent="-323850" lvl="0" marL="457200" marR="0" rtl="0" algn="l">
              <a:lnSpc>
                <a:spcPct val="115000"/>
              </a:lnSpc>
              <a:spcBef>
                <a:spcPts val="0"/>
              </a:spcBef>
              <a:spcAft>
                <a:spcPts val="0"/>
              </a:spcAft>
              <a:buClr>
                <a:schemeClr val="dk2"/>
              </a:buClr>
              <a:buSzPts val="1500"/>
              <a:buFont typeface="Proxima Nova"/>
              <a:buAutoNum type="arabicPeriod"/>
            </a:pPr>
            <a:r>
              <a:rPr b="0" i="0" lang="en" sz="1500" u="none" cap="none" strike="noStrike">
                <a:solidFill>
                  <a:schemeClr val="dk2"/>
                </a:solidFill>
                <a:latin typeface="Proxima Nova"/>
                <a:ea typeface="Proxima Nova"/>
                <a:cs typeface="Proxima Nova"/>
                <a:sym typeface="Proxima Nova"/>
              </a:rPr>
              <a:t>Ambilah data “street dan city” tersebut menggunakan destructuring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19" name="Google Shape;119;p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20" name="Google Shape;120;p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21" name="Google Shape;121;p3"/>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Objective</a:t>
            </a:r>
            <a:endParaRPr b="0" i="0" sz="2200" u="none" cap="none" strike="noStrike">
              <a:solidFill>
                <a:srgbClr val="666666"/>
              </a:solidFill>
              <a:latin typeface="Roboto Medium"/>
              <a:ea typeface="Roboto Medium"/>
              <a:cs typeface="Roboto Medium"/>
              <a:sym typeface="Roboto Medium"/>
            </a:endParaRPr>
          </a:p>
        </p:txBody>
      </p:sp>
      <p:sp>
        <p:nvSpPr>
          <p:cNvPr id="122" name="Google Shape;122;p3"/>
          <p:cNvSpPr txBox="1"/>
          <p:nvPr/>
        </p:nvSpPr>
        <p:spPr>
          <a:xfrm>
            <a:off x="852163" y="1434250"/>
            <a:ext cx="7866300" cy="29247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What is JavaScript</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Data Types</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Variables</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Condition</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Looping</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String Literal</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Spread</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Arial"/>
              <a:buChar char="●"/>
            </a:pPr>
            <a:r>
              <a:rPr b="0" i="0" lang="en" sz="1600" u="none" cap="none" strike="noStrike">
                <a:solidFill>
                  <a:schemeClr val="dk2"/>
                </a:solidFill>
                <a:latin typeface="Proxima Nova"/>
                <a:ea typeface="Proxima Nova"/>
                <a:cs typeface="Proxima Nova"/>
                <a:sym typeface="Proxima Nova"/>
              </a:rPr>
              <a:t>Operator Perbandingan</a:t>
            </a:r>
            <a:endParaRPr b="0" i="0" sz="1600" u="none" cap="none" strike="noStrike">
              <a:solidFill>
                <a:srgbClr val="616161"/>
              </a:solidFill>
              <a:latin typeface="Proxima Nova"/>
              <a:ea typeface="Proxima Nova"/>
              <a:cs typeface="Proxima Nova"/>
              <a:sym typeface="Proxima Nova"/>
            </a:endParaRPr>
          </a:p>
        </p:txBody>
      </p:sp>
      <p:sp>
        <p:nvSpPr>
          <p:cNvPr id="123" name="Google Shape;123;p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24" name="Google Shape;124;p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30" name="Google Shape;130;p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31" name="Google Shape;131;p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32" name="Google Shape;132;p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Apa itu Javascript</a:t>
            </a:r>
            <a:endParaRPr b="0" i="0" sz="2000" u="none" cap="none" strike="noStrike">
              <a:solidFill>
                <a:srgbClr val="666666"/>
              </a:solidFill>
              <a:latin typeface="Roboto Medium"/>
              <a:ea typeface="Roboto Medium"/>
              <a:cs typeface="Roboto Medium"/>
              <a:sym typeface="Roboto Medium"/>
            </a:endParaRPr>
          </a:p>
        </p:txBody>
      </p:sp>
      <p:sp>
        <p:nvSpPr>
          <p:cNvPr id="133" name="Google Shape;133;p4"/>
          <p:cNvSpPr txBox="1"/>
          <p:nvPr/>
        </p:nvSpPr>
        <p:spPr>
          <a:xfrm>
            <a:off x="852163" y="1434250"/>
            <a:ext cx="7866300" cy="20319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JavaScript adalah bahasa pemrograman high-level dan multi-paradigma, dan dynamic-typing.</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Sebelumnya, JavaScript adalah bahasa sisi klien yang hanya dapat berjalan di web browser, tetapi sekarang JavaScript memiliki kemampuan untuk berjalan di luar web browser karena Chrome v8 JavaScript engine dari Google</a:t>
            </a:r>
            <a:endParaRPr b="0" i="0" sz="1800" u="none" cap="none" strike="noStrike">
              <a:solidFill>
                <a:schemeClr val="dk2"/>
              </a:solidFill>
              <a:latin typeface="Arial"/>
              <a:ea typeface="Arial"/>
              <a:cs typeface="Arial"/>
              <a:sym typeface="Arial"/>
            </a:endParaRPr>
          </a:p>
        </p:txBody>
      </p:sp>
      <p:sp>
        <p:nvSpPr>
          <p:cNvPr id="134" name="Google Shape;134;p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35" name="Google Shape;135;p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41" name="Google Shape;141;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42" name="Google Shape;142;p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43" name="Google Shape;143;p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Variable</a:t>
            </a:r>
            <a:endParaRPr b="0" i="0" sz="2000" u="none" cap="none" strike="noStrike">
              <a:solidFill>
                <a:srgbClr val="666666"/>
              </a:solidFill>
              <a:latin typeface="Roboto Medium"/>
              <a:ea typeface="Roboto Medium"/>
              <a:cs typeface="Roboto Medium"/>
              <a:sym typeface="Roboto Medium"/>
            </a:endParaRPr>
          </a:p>
        </p:txBody>
      </p:sp>
      <p:sp>
        <p:nvSpPr>
          <p:cNvPr id="144" name="Google Shape;144;p5"/>
          <p:cNvSpPr txBox="1"/>
          <p:nvPr/>
        </p:nvSpPr>
        <p:spPr>
          <a:xfrm>
            <a:off x="852163" y="1434250"/>
            <a:ext cx="7866300" cy="30321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100"/>
              <a:buFont typeface="Arial"/>
              <a:buNone/>
            </a:pPr>
            <a:r>
              <a:rPr b="0" i="0" lang="en" sz="1700" u="none" cap="none" strike="noStrike">
                <a:solidFill>
                  <a:schemeClr val="dk2"/>
                </a:solidFill>
                <a:latin typeface="Arial"/>
                <a:ea typeface="Arial"/>
                <a:cs typeface="Arial"/>
                <a:sym typeface="Arial"/>
              </a:rPr>
              <a:t>adalah wadah atau </a:t>
            </a:r>
            <a:r>
              <a:rPr b="0" i="0" lang="en" sz="1700" u="none" cap="none" strike="noStrike">
                <a:solidFill>
                  <a:schemeClr val="dk2"/>
                </a:solidFill>
                <a:highlight>
                  <a:srgbClr val="FFFFFF"/>
                </a:highlight>
                <a:latin typeface="Arial"/>
                <a:ea typeface="Arial"/>
                <a:cs typeface="Arial"/>
                <a:sym typeface="Arial"/>
              </a:rPr>
              <a:t>mencakup segala sesuatu yang ditetapkan untuk mendapatkan informasi mengenai hal tersebut hingga bisa ditarik kesimpulannya.</a:t>
            </a:r>
            <a:endParaRPr b="0" i="0" sz="17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700" u="none" cap="none" strike="noStrike">
                <a:solidFill>
                  <a:schemeClr val="dk2"/>
                </a:solidFill>
                <a:latin typeface="Arial"/>
                <a:ea typeface="Arial"/>
                <a:cs typeface="Arial"/>
                <a:sym typeface="Arial"/>
              </a:rPr>
              <a:t>JavaScript memiliki beberapa cara deklarasi variabel:</a:t>
            </a:r>
            <a:endParaRPr b="0" i="0" sz="1700" u="none" cap="none" strike="noStrike">
              <a:solidFill>
                <a:schemeClr val="dk2"/>
              </a:solidFill>
              <a:latin typeface="Arial"/>
              <a:ea typeface="Arial"/>
              <a:cs typeface="Arial"/>
              <a:sym typeface="Arial"/>
            </a:endParaRPr>
          </a:p>
          <a:p>
            <a:pPr indent="0" lvl="0" marL="0" marR="0" rtl="0" algn="l">
              <a:lnSpc>
                <a:spcPct val="150000"/>
              </a:lnSpc>
              <a:spcBef>
                <a:spcPts val="1600"/>
              </a:spcBef>
              <a:spcAft>
                <a:spcPts val="0"/>
              </a:spcAft>
              <a:buClr>
                <a:schemeClr val="dk1"/>
              </a:buClr>
              <a:buSzPts val="1100"/>
              <a:buFont typeface="Arial"/>
              <a:buNone/>
            </a:pPr>
            <a:r>
              <a:rPr b="0" i="0" lang="en" sz="1700" u="none" cap="none" strike="noStrike">
                <a:solidFill>
                  <a:schemeClr val="dk2"/>
                </a:solidFill>
                <a:latin typeface="Arial"/>
                <a:ea typeface="Arial"/>
                <a:cs typeface="Arial"/>
                <a:sym typeface="Arial"/>
              </a:rPr>
              <a:t>format: keyword namaVariabel</a:t>
            </a:r>
            <a:endParaRPr b="0" i="0" sz="1700" u="none" cap="none" strike="noStrike">
              <a:solidFill>
                <a:schemeClr val="dk2"/>
              </a:solidFill>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var</a:t>
            </a:r>
            <a:endParaRPr b="0" i="0" sz="1700" u="none" cap="none" strike="noStrike">
              <a:solidFill>
                <a:schemeClr val="dk2"/>
              </a:solidFill>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let</a:t>
            </a:r>
            <a:endParaRPr b="0" i="0" sz="1700" u="none" cap="none" strike="noStrike">
              <a:solidFill>
                <a:schemeClr val="dk2"/>
              </a:solidFill>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const</a:t>
            </a:r>
            <a:endParaRPr b="0" i="0" sz="1700" u="none" cap="none" strike="noStrike">
              <a:solidFill>
                <a:schemeClr val="dk2"/>
              </a:solidFill>
              <a:latin typeface="Arial"/>
              <a:ea typeface="Arial"/>
              <a:cs typeface="Arial"/>
              <a:sym typeface="Arial"/>
            </a:endParaRPr>
          </a:p>
        </p:txBody>
      </p:sp>
      <p:sp>
        <p:nvSpPr>
          <p:cNvPr id="145" name="Google Shape;145;p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46" name="Google Shape;146;p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52" name="Google Shape;152;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53" name="Google Shape;153;p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54" name="Google Shape;154;p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Data Types</a:t>
            </a:r>
            <a:endParaRPr b="0" i="0" sz="2000" u="none" cap="none" strike="noStrike">
              <a:solidFill>
                <a:srgbClr val="666666"/>
              </a:solidFill>
              <a:latin typeface="Roboto Medium"/>
              <a:ea typeface="Roboto Medium"/>
              <a:cs typeface="Roboto Medium"/>
              <a:sym typeface="Roboto Medium"/>
            </a:endParaRPr>
          </a:p>
        </p:txBody>
      </p:sp>
      <p:sp>
        <p:nvSpPr>
          <p:cNvPr id="155" name="Google Shape;155;p6"/>
          <p:cNvSpPr txBox="1"/>
          <p:nvPr/>
        </p:nvSpPr>
        <p:spPr>
          <a:xfrm>
            <a:off x="852163" y="1434250"/>
            <a:ext cx="7866300" cy="26967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JavaScript memiliki beberapa tipe data:</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Number</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String</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Boolean</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Function</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Object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null</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undefined</a:t>
            </a:r>
            <a:endParaRPr b="0" i="0" sz="1800" u="none" cap="none" strike="noStrike">
              <a:solidFill>
                <a:schemeClr val="dk2"/>
              </a:solidFill>
              <a:latin typeface="Arial"/>
              <a:ea typeface="Arial"/>
              <a:cs typeface="Arial"/>
              <a:sym typeface="Arial"/>
            </a:endParaRPr>
          </a:p>
        </p:txBody>
      </p:sp>
      <p:sp>
        <p:nvSpPr>
          <p:cNvPr id="156" name="Google Shape;156;p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57" name="Google Shape;157;p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e25270a6e4_0_0"/>
          <p:cNvPicPr preferRelativeResize="0"/>
          <p:nvPr/>
        </p:nvPicPr>
        <p:blipFill rotWithShape="1">
          <a:blip r:embed="rId3">
            <a:alphaModFix/>
          </a:blip>
          <a:srcRect b="0" l="0" r="0" t="0"/>
          <a:stretch/>
        </p:blipFill>
        <p:spPr>
          <a:xfrm>
            <a:off x="2" y="0"/>
            <a:ext cx="9144006" cy="5144509"/>
          </a:xfrm>
          <a:prstGeom prst="rect">
            <a:avLst/>
          </a:prstGeom>
          <a:noFill/>
          <a:ln>
            <a:noFill/>
          </a:ln>
        </p:spPr>
      </p:pic>
      <p:sp>
        <p:nvSpPr>
          <p:cNvPr id="163" name="Google Shape;163;ge25270a6e4_0_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64" name="Google Shape;164;ge25270a6e4_0_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65" name="Google Shape;165;ge25270a6e4_0_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Object</a:t>
            </a:r>
            <a:endParaRPr b="0" i="0" sz="2000" u="none" cap="none" strike="noStrike">
              <a:solidFill>
                <a:srgbClr val="666666"/>
              </a:solidFill>
              <a:latin typeface="Roboto Medium"/>
              <a:ea typeface="Roboto Medium"/>
              <a:cs typeface="Roboto Medium"/>
              <a:sym typeface="Roboto Medium"/>
            </a:endParaRPr>
          </a:p>
        </p:txBody>
      </p:sp>
      <p:sp>
        <p:nvSpPr>
          <p:cNvPr id="166" name="Google Shape;166;ge25270a6e4_0_0"/>
          <p:cNvSpPr txBox="1"/>
          <p:nvPr/>
        </p:nvSpPr>
        <p:spPr>
          <a:xfrm>
            <a:off x="852163" y="1434250"/>
            <a:ext cx="7866300" cy="12567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highlight>
                  <a:srgbClr val="FFFFFF"/>
                </a:highlight>
                <a:latin typeface="Arial"/>
                <a:ea typeface="Arial"/>
                <a:cs typeface="Arial"/>
                <a:sym typeface="Arial"/>
              </a:rPr>
              <a:t>Objek sebenarnya adalah sebuah variabel yang menyimpan nilai (properti) dan fungsi </a:t>
            </a:r>
            <a:r>
              <a:rPr b="0" i="1" lang="en" sz="1700" u="none" cap="none" strike="noStrike">
                <a:solidFill>
                  <a:schemeClr val="dk2"/>
                </a:solidFill>
                <a:highlight>
                  <a:srgbClr val="FFFFFF"/>
                </a:highlight>
                <a:latin typeface="Arial"/>
                <a:ea typeface="Arial"/>
                <a:cs typeface="Arial"/>
                <a:sym typeface="Arial"/>
              </a:rPr>
              <a:t>(method)</a:t>
            </a:r>
            <a:r>
              <a:rPr b="0" i="0" lang="en" sz="1700" u="none" cap="none" strike="noStrike">
                <a:solidFill>
                  <a:schemeClr val="dk2"/>
                </a:solidFill>
                <a:highlight>
                  <a:srgbClr val="FFFFFF"/>
                </a:highlight>
                <a:latin typeface="Arial"/>
                <a:ea typeface="Arial"/>
                <a:cs typeface="Arial"/>
                <a:sym typeface="Arial"/>
              </a:rPr>
              <a:t>.</a:t>
            </a:r>
            <a:endParaRPr b="0" i="0" sz="1700" u="none" cap="none" strike="noStrike">
              <a:solidFill>
                <a:schemeClr val="dk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highlight>
                  <a:srgbClr val="FFFFFF"/>
                </a:highlight>
                <a:latin typeface="Arial"/>
                <a:ea typeface="Arial"/>
                <a:cs typeface="Arial"/>
                <a:sym typeface="Arial"/>
              </a:rPr>
              <a:t>Dalam object terdapat key / property, value, dan juga bisa berisi method.</a:t>
            </a:r>
            <a:endParaRPr b="0" i="0" sz="1700" u="none" cap="none" strike="noStrike">
              <a:solidFill>
                <a:schemeClr val="dk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2"/>
              </a:solidFill>
              <a:highlight>
                <a:srgbClr val="FFFFFF"/>
              </a:highlight>
              <a:latin typeface="Arial"/>
              <a:ea typeface="Arial"/>
              <a:cs typeface="Arial"/>
              <a:sym typeface="Arial"/>
            </a:endParaRPr>
          </a:p>
        </p:txBody>
      </p:sp>
      <p:sp>
        <p:nvSpPr>
          <p:cNvPr id="167" name="Google Shape;167;ge25270a6e4_0_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68" name="Google Shape;168;ge25270a6e4_0_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pic>
        <p:nvPicPr>
          <p:cNvPr id="169" name="Google Shape;169;ge25270a6e4_0_0"/>
          <p:cNvPicPr preferRelativeResize="0"/>
          <p:nvPr/>
        </p:nvPicPr>
        <p:blipFill rotWithShape="1">
          <a:blip r:embed="rId4">
            <a:alphaModFix/>
          </a:blip>
          <a:srcRect b="0" l="0" r="0" t="0"/>
          <a:stretch/>
        </p:blipFill>
        <p:spPr>
          <a:xfrm>
            <a:off x="852175" y="2418550"/>
            <a:ext cx="5568075" cy="200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e25270a6e4_0_12"/>
          <p:cNvPicPr preferRelativeResize="0"/>
          <p:nvPr/>
        </p:nvPicPr>
        <p:blipFill rotWithShape="1">
          <a:blip r:embed="rId3">
            <a:alphaModFix/>
          </a:blip>
          <a:srcRect b="0" l="0" r="0" t="0"/>
          <a:stretch/>
        </p:blipFill>
        <p:spPr>
          <a:xfrm>
            <a:off x="2" y="0"/>
            <a:ext cx="9144006" cy="5144509"/>
          </a:xfrm>
          <a:prstGeom prst="rect">
            <a:avLst/>
          </a:prstGeom>
          <a:noFill/>
          <a:ln>
            <a:noFill/>
          </a:ln>
        </p:spPr>
      </p:pic>
      <p:sp>
        <p:nvSpPr>
          <p:cNvPr id="175" name="Google Shape;175;ge25270a6e4_0_1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76" name="Google Shape;176;ge25270a6e4_0_1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77" name="Google Shape;177;ge25270a6e4_0_12"/>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Contoh Object</a:t>
            </a:r>
            <a:endParaRPr b="0" i="0" sz="2000" u="none" cap="none" strike="noStrike">
              <a:solidFill>
                <a:srgbClr val="666666"/>
              </a:solidFill>
              <a:latin typeface="Roboto Medium"/>
              <a:ea typeface="Roboto Medium"/>
              <a:cs typeface="Roboto Medium"/>
              <a:sym typeface="Roboto Medium"/>
            </a:endParaRPr>
          </a:p>
        </p:txBody>
      </p:sp>
      <p:sp>
        <p:nvSpPr>
          <p:cNvPr id="178" name="Google Shape;178;ge25270a6e4_0_12"/>
          <p:cNvSpPr txBox="1"/>
          <p:nvPr/>
        </p:nvSpPr>
        <p:spPr>
          <a:xfrm>
            <a:off x="852163" y="1434250"/>
            <a:ext cx="7866300" cy="30540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300"/>
              <a:buFont typeface="Arial"/>
              <a:buNone/>
            </a:pPr>
            <a:r>
              <a:rPr b="0" i="1" lang="en" sz="1300" u="none" cap="none" strike="noStrike">
                <a:solidFill>
                  <a:schemeClr val="dk1"/>
                </a:solidFill>
                <a:highlight>
                  <a:schemeClr val="lt1"/>
                </a:highlight>
                <a:latin typeface="Courier New"/>
                <a:ea typeface="Courier New"/>
                <a:cs typeface="Courier New"/>
                <a:sym typeface="Courier New"/>
              </a:rPr>
              <a:t>var</a:t>
            </a:r>
            <a:r>
              <a:rPr b="0" i="0" lang="en" sz="1300" u="none" cap="none" strike="noStrike">
                <a:solidFill>
                  <a:schemeClr val="dk1"/>
                </a:solidFill>
                <a:highlight>
                  <a:schemeClr val="lt1"/>
                </a:highlight>
                <a:latin typeface="Courier New"/>
                <a:ea typeface="Courier New"/>
                <a:cs typeface="Courier New"/>
                <a:sym typeface="Courier New"/>
              </a:rPr>
              <a:t> car =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 properti : value</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type: "Fiat",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model: "500",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 method</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start: </a:t>
            </a:r>
            <a:r>
              <a:rPr b="0" i="1" lang="en" sz="1300" u="none" cap="none" strike="noStrike">
                <a:solidFill>
                  <a:schemeClr val="dk1"/>
                </a:solidFill>
                <a:highlight>
                  <a:schemeClr val="lt1"/>
                </a:highlight>
                <a:latin typeface="Courier New"/>
                <a:ea typeface="Courier New"/>
                <a:cs typeface="Courier New"/>
                <a:sym typeface="Courier New"/>
              </a:rPr>
              <a:t>function</a:t>
            </a:r>
            <a:r>
              <a:rPr b="0" i="0" lang="en" sz="1300" u="none" cap="none" strike="noStrike">
                <a:solidFill>
                  <a:schemeClr val="dk1"/>
                </a:solidFill>
                <a:highlight>
                  <a:schemeClr val="lt1"/>
                </a:highlight>
                <a:latin typeface="Courier New"/>
                <a:ea typeface="Courier New"/>
                <a:cs typeface="Courier New"/>
                <a:sym typeface="Courier New"/>
              </a:rPr>
              <a:t>(){</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console.log("ini method start");</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drive: </a:t>
            </a:r>
            <a:r>
              <a:rPr b="0" i="1" lang="en" sz="1300" u="none" cap="none" strike="noStrike">
                <a:solidFill>
                  <a:schemeClr val="dk1"/>
                </a:solidFill>
                <a:highlight>
                  <a:schemeClr val="lt1"/>
                </a:highlight>
                <a:latin typeface="Courier New"/>
                <a:ea typeface="Courier New"/>
                <a:cs typeface="Courier New"/>
                <a:sym typeface="Courier New"/>
              </a:rPr>
              <a:t>function</a:t>
            </a:r>
            <a:r>
              <a:rPr b="0" i="0" lang="en" sz="1300" u="none" cap="none" strike="noStrike">
                <a:solidFill>
                  <a:schemeClr val="dk1"/>
                </a:solidFill>
                <a:highlight>
                  <a:schemeClr val="lt1"/>
                </a:highlight>
                <a:latin typeface="Courier New"/>
                <a:ea typeface="Courier New"/>
                <a:cs typeface="Courier New"/>
                <a:sym typeface="Courier New"/>
              </a:rPr>
              <a:t>(){</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console.log("ini method drive");</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    },</a:t>
            </a:r>
            <a:endParaRPr b="0" i="0" sz="1300" u="none" cap="none" strike="noStrike">
              <a:solidFill>
                <a:schemeClr val="dk1"/>
              </a:solidFill>
              <a:highlight>
                <a:schemeClr val="lt1"/>
              </a:highlight>
              <a:latin typeface="Courier New"/>
              <a:ea typeface="Courier New"/>
              <a:cs typeface="Courier New"/>
              <a:sym typeface="Courier New"/>
            </a:endParaRPr>
          </a:p>
          <a:p>
            <a:pPr indent="0" lvl="0" marL="139700" marR="139700" rtl="0" algn="l">
              <a:lnSpc>
                <a:spcPct val="15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Courier New"/>
                <a:ea typeface="Courier New"/>
                <a:cs typeface="Courier New"/>
                <a:sym typeface="Courier New"/>
              </a:rPr>
              <a:t>};</a:t>
            </a:r>
            <a:endParaRPr b="0" i="0" sz="1300" u="none" cap="none" strike="noStrike">
              <a:solidFill>
                <a:schemeClr val="dk1"/>
              </a:solidFill>
              <a:highlight>
                <a:schemeClr val="lt1"/>
              </a:highlight>
              <a:latin typeface="Arial"/>
              <a:ea typeface="Arial"/>
              <a:cs typeface="Arial"/>
              <a:sym typeface="Arial"/>
            </a:endParaRPr>
          </a:p>
        </p:txBody>
      </p:sp>
      <p:sp>
        <p:nvSpPr>
          <p:cNvPr id="179" name="Google Shape;179;ge25270a6e4_0_1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80" name="Google Shape;180;ge25270a6e4_0_1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7"/>
          <p:cNvPicPr preferRelativeResize="0"/>
          <p:nvPr/>
        </p:nvPicPr>
        <p:blipFill rotWithShape="1">
          <a:blip r:embed="rId3">
            <a:alphaModFix/>
          </a:blip>
          <a:srcRect b="0" l="0" r="0" t="0"/>
          <a:stretch/>
        </p:blipFill>
        <p:spPr>
          <a:xfrm>
            <a:off x="2" y="0"/>
            <a:ext cx="9144006" cy="5144509"/>
          </a:xfrm>
          <a:prstGeom prst="rect">
            <a:avLst/>
          </a:prstGeom>
          <a:noFill/>
          <a:ln>
            <a:noFill/>
          </a:ln>
        </p:spPr>
      </p:pic>
      <p:sp>
        <p:nvSpPr>
          <p:cNvPr id="186" name="Google Shape;186;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87" name="Google Shape;187;p7"/>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88" name="Google Shape;188;p7"/>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Cek type data variable dengan typeof</a:t>
            </a:r>
            <a:endParaRPr b="0" i="0" sz="2000" u="none" cap="none" strike="noStrike">
              <a:solidFill>
                <a:srgbClr val="666666"/>
              </a:solidFill>
              <a:latin typeface="Roboto Medium"/>
              <a:ea typeface="Roboto Medium"/>
              <a:cs typeface="Roboto Medium"/>
              <a:sym typeface="Roboto Medium"/>
            </a:endParaRPr>
          </a:p>
        </p:txBody>
      </p:sp>
      <p:sp>
        <p:nvSpPr>
          <p:cNvPr id="189" name="Google Shape;189;p7"/>
          <p:cNvSpPr txBox="1"/>
          <p:nvPr/>
        </p:nvSpPr>
        <p:spPr>
          <a:xfrm>
            <a:off x="852163" y="1434250"/>
            <a:ext cx="7866300" cy="10068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Operator typeof mengembalikan evaluasi tipe data dari operand dalam bentuk string.</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1" lang="en" sz="1800" u="none" cap="none" strike="noStrike">
                <a:solidFill>
                  <a:schemeClr val="dk2"/>
                </a:solidFill>
                <a:latin typeface="Proxima Nova"/>
                <a:ea typeface="Proxima Nova"/>
                <a:cs typeface="Proxima Nova"/>
                <a:sym typeface="Proxima Nova"/>
              </a:rPr>
              <a:t>syntax:  typeof operan atau typeof(operand)</a:t>
            </a:r>
            <a:endParaRPr b="0" i="0" sz="1800" u="none" cap="none" strike="noStrike">
              <a:solidFill>
                <a:schemeClr val="dk2"/>
              </a:solidFill>
              <a:latin typeface="Arial"/>
              <a:ea typeface="Arial"/>
              <a:cs typeface="Arial"/>
              <a:sym typeface="Arial"/>
            </a:endParaRPr>
          </a:p>
        </p:txBody>
      </p:sp>
      <p:sp>
        <p:nvSpPr>
          <p:cNvPr id="190" name="Google Shape;190;p7"/>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7</a:t>
            </a:r>
            <a:endParaRPr b="0" i="0" sz="1200" u="none" cap="none" strike="noStrike">
              <a:solidFill>
                <a:srgbClr val="666666"/>
              </a:solidFill>
              <a:latin typeface="Roboto"/>
              <a:ea typeface="Roboto"/>
              <a:cs typeface="Roboto"/>
              <a:sym typeface="Roboto"/>
            </a:endParaRPr>
          </a:p>
        </p:txBody>
      </p:sp>
      <p:sp>
        <p:nvSpPr>
          <p:cNvPr id="191" name="Google Shape;191;p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1</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