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Medium"/>
      <p:regular r:id="rId22"/>
      <p:bold r:id="rId23"/>
      <p:italic r:id="rId24"/>
      <p:boldItalic r:id="rId25"/>
    </p:embeddedFont>
    <p:embeddedFont>
      <p:font typeface="Roboto"/>
      <p:regular r:id="rId26"/>
      <p:bold r:id="rId27"/>
      <p:italic r:id="rId28"/>
      <p:boldItalic r:id="rId29"/>
    </p:embeddedFont>
    <p:embeddedFont>
      <p:font typeface="Proxima Nova"/>
      <p:regular r:id="rId30"/>
      <p:bold r:id="rId31"/>
      <p:italic r:id="rId32"/>
      <p:boldItalic r:id="rId33"/>
    </p:embeddedFont>
    <p:embeddedFont>
      <p:font typeface="Roboto Mon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8" roundtripDataSignature="AMtx7mhnghHiclme/ZMWMOMaegBBgkRR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Medium-regular.fntdata"/><Relationship Id="rId21" Type="http://schemas.openxmlformats.org/officeDocument/2006/relationships/slide" Target="slides/slide15.xml"/><Relationship Id="rId24" Type="http://schemas.openxmlformats.org/officeDocument/2006/relationships/font" Target="fonts/RobotoMedium-italic.fntdata"/><Relationship Id="rId23" Type="http://schemas.openxmlformats.org/officeDocument/2006/relationships/font" Target="fonts/RobotoMedium-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font" Target="fonts/RobotoMedium-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roximaNova-bold.fntdata"/><Relationship Id="rId30" Type="http://schemas.openxmlformats.org/officeDocument/2006/relationships/font" Target="fonts/ProximaNova-regular.fntdata"/><Relationship Id="rId11" Type="http://schemas.openxmlformats.org/officeDocument/2006/relationships/slide" Target="slides/slide5.xml"/><Relationship Id="rId33" Type="http://schemas.openxmlformats.org/officeDocument/2006/relationships/font" Target="fonts/ProximaNova-boldItalic.fntdata"/><Relationship Id="rId10" Type="http://schemas.openxmlformats.org/officeDocument/2006/relationships/slide" Target="slides/slide4.xml"/><Relationship Id="rId32" Type="http://schemas.openxmlformats.org/officeDocument/2006/relationships/font" Target="fonts/ProximaNova-italic.fntdata"/><Relationship Id="rId13" Type="http://schemas.openxmlformats.org/officeDocument/2006/relationships/slide" Target="slides/slide7.xml"/><Relationship Id="rId35" Type="http://schemas.openxmlformats.org/officeDocument/2006/relationships/font" Target="fonts/RobotoMono-bold.fntdata"/><Relationship Id="rId12" Type="http://schemas.openxmlformats.org/officeDocument/2006/relationships/slide" Target="slides/slide6.xml"/><Relationship Id="rId34" Type="http://schemas.openxmlformats.org/officeDocument/2006/relationships/font" Target="fonts/RobotoMono-regular.fntdata"/><Relationship Id="rId15" Type="http://schemas.openxmlformats.org/officeDocument/2006/relationships/slide" Target="slides/slide9.xml"/><Relationship Id="rId37" Type="http://schemas.openxmlformats.org/officeDocument/2006/relationships/font" Target="fonts/RobotoMono-boldItalic.fntdata"/><Relationship Id="rId14" Type="http://schemas.openxmlformats.org/officeDocument/2006/relationships/slide" Target="slides/slide8.xml"/><Relationship Id="rId36" Type="http://schemas.openxmlformats.org/officeDocument/2006/relationships/font" Target="fonts/RobotoMono-italic.fntdata"/><Relationship Id="rId17" Type="http://schemas.openxmlformats.org/officeDocument/2006/relationships/slide" Target="slides/slide11.xml"/><Relationship Id="rId16" Type="http://schemas.openxmlformats.org/officeDocument/2006/relationships/slide" Target="slides/slide10.xml"/><Relationship Id="rId38" Type="http://customschemas.google.com/relationships/presentationmetadata" Target="meta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b6e8cdf3c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b6e8cdf3cc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b6e8cdf3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b6e8cdf3c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e25510ae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e25510ae7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6" name="Google Shape;56;p1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2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0" name="Google Shape;60;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3" name="Google Shape;63;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4" name="Google Shape;64;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7" name="Google Shape;67;p2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8" name="Google Shape;68;p2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9" name="Google Shape;69;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3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5" name="Google Shape;75;p3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6" name="Google Shape;76;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3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9" name="Google Shape;79;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3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3" name="Google Shape;83;p3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p3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85" name="Google Shape;85;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3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88" name="Google Shape;88;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3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3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92" name="Google Shape;92;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
          <p:cNvPicPr preferRelativeResize="0"/>
          <p:nvPr/>
        </p:nvPicPr>
        <p:blipFill rotWithShape="1">
          <a:blip r:embed="rId3">
            <a:alphaModFix/>
          </a:blip>
          <a:srcRect b="0" l="0" r="0" t="0"/>
          <a:stretch/>
        </p:blipFill>
        <p:spPr>
          <a:xfrm>
            <a:off x="889" y="0"/>
            <a:ext cx="9142225" cy="5143501"/>
          </a:xfrm>
          <a:prstGeom prst="rect">
            <a:avLst/>
          </a:prstGeom>
          <a:noFill/>
          <a:ln>
            <a:noFill/>
          </a:ln>
        </p:spPr>
      </p:pic>
      <p:sp>
        <p:nvSpPr>
          <p:cNvPr id="100" name="Google Shape;100;p1"/>
          <p:cNvSpPr txBox="1"/>
          <p:nvPr/>
        </p:nvSpPr>
        <p:spPr>
          <a:xfrm>
            <a:off x="2339275" y="2651713"/>
            <a:ext cx="1555800" cy="3540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F17121"/>
                </a:solidFill>
                <a:latin typeface="Roboto Medium"/>
                <a:ea typeface="Roboto Medium"/>
                <a:cs typeface="Roboto Medium"/>
                <a:sym typeface="Roboto Medium"/>
              </a:rPr>
              <a:t>Week 8</a:t>
            </a:r>
            <a:endParaRPr b="0" i="0" sz="1700" u="none" cap="none" strike="noStrike">
              <a:solidFill>
                <a:srgbClr val="F17121"/>
              </a:solidFill>
              <a:latin typeface="Roboto Medium"/>
              <a:ea typeface="Roboto Medium"/>
              <a:cs typeface="Roboto Medium"/>
              <a:sym typeface="Roboto Medium"/>
            </a:endParaRPr>
          </a:p>
        </p:txBody>
      </p:sp>
      <p:sp>
        <p:nvSpPr>
          <p:cNvPr id="101" name="Google Shape;101;p1"/>
          <p:cNvSpPr/>
          <p:nvPr/>
        </p:nvSpPr>
        <p:spPr>
          <a:xfrm>
            <a:off x="3171001" y="2838074"/>
            <a:ext cx="1336800" cy="20700"/>
          </a:xfrm>
          <a:prstGeom prst="rect">
            <a:avLst/>
          </a:prstGeom>
          <a:solidFill>
            <a:srgbClr val="F17121"/>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txBox="1"/>
          <p:nvPr/>
        </p:nvSpPr>
        <p:spPr>
          <a:xfrm>
            <a:off x="2304550" y="2892588"/>
            <a:ext cx="6447600" cy="7080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4000"/>
              <a:buFont typeface="Arial"/>
              <a:buNone/>
            </a:pPr>
            <a:r>
              <a:rPr b="0" i="0" lang="en" sz="4000" u="none" cap="none" strike="noStrike">
                <a:solidFill>
                  <a:srgbClr val="434343"/>
                </a:solidFill>
                <a:latin typeface="Roboto Medium"/>
                <a:ea typeface="Roboto Medium"/>
                <a:cs typeface="Roboto Medium"/>
                <a:sym typeface="Roboto Medium"/>
              </a:rPr>
              <a:t>Javascript 2</a:t>
            </a:r>
            <a:endParaRPr b="0" i="0" sz="4000" u="none" cap="none" strike="noStrike">
              <a:solidFill>
                <a:srgbClr val="434343"/>
              </a:solidFill>
              <a:latin typeface="Roboto Medium"/>
              <a:ea typeface="Roboto Medium"/>
              <a:cs typeface="Roboto Medium"/>
              <a:sym typeface="Roboto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9"/>
          <p:cNvPicPr preferRelativeResize="0"/>
          <p:nvPr/>
        </p:nvPicPr>
        <p:blipFill rotWithShape="1">
          <a:blip r:embed="rId3">
            <a:alphaModFix/>
          </a:blip>
          <a:srcRect b="0" l="0" r="0" t="0"/>
          <a:stretch/>
        </p:blipFill>
        <p:spPr>
          <a:xfrm>
            <a:off x="2" y="0"/>
            <a:ext cx="9144005" cy="5144509"/>
          </a:xfrm>
          <a:prstGeom prst="rect">
            <a:avLst/>
          </a:prstGeom>
          <a:noFill/>
          <a:ln>
            <a:noFill/>
          </a:ln>
        </p:spPr>
      </p:pic>
      <p:sp>
        <p:nvSpPr>
          <p:cNvPr id="200" name="Google Shape;200;p9"/>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Fullstack Website Developer</a:t>
            </a:r>
            <a:endParaRPr b="0" i="0" sz="1000" u="none" cap="none" strike="noStrike">
              <a:solidFill>
                <a:srgbClr val="666666"/>
              </a:solidFill>
              <a:latin typeface="Roboto"/>
              <a:ea typeface="Roboto"/>
              <a:cs typeface="Roboto"/>
              <a:sym typeface="Roboto"/>
            </a:endParaRPr>
          </a:p>
        </p:txBody>
      </p:sp>
      <p:sp>
        <p:nvSpPr>
          <p:cNvPr id="201" name="Google Shape;201;p9"/>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Batch 1	</a:t>
            </a:r>
            <a:endParaRPr b="0" i="0" sz="1000" u="none" cap="none" strike="noStrike">
              <a:solidFill>
                <a:srgbClr val="666666"/>
              </a:solidFill>
              <a:latin typeface="Roboto"/>
              <a:ea typeface="Roboto"/>
              <a:cs typeface="Roboto"/>
              <a:sym typeface="Roboto"/>
            </a:endParaRPr>
          </a:p>
        </p:txBody>
      </p:sp>
      <p:sp>
        <p:nvSpPr>
          <p:cNvPr id="202" name="Google Shape;202;p9"/>
          <p:cNvSpPr txBox="1"/>
          <p:nvPr/>
        </p:nvSpPr>
        <p:spPr>
          <a:xfrm>
            <a:off x="852173" y="938950"/>
            <a:ext cx="46977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666666"/>
                </a:solidFill>
                <a:latin typeface="Roboto Medium"/>
                <a:ea typeface="Roboto Medium"/>
                <a:cs typeface="Roboto Medium"/>
                <a:sym typeface="Roboto Medium"/>
              </a:rPr>
              <a:t>Import / Export</a:t>
            </a:r>
            <a:endParaRPr b="0" i="0" sz="2000" u="none" cap="none" strike="noStrike">
              <a:solidFill>
                <a:srgbClr val="666666"/>
              </a:solidFill>
              <a:latin typeface="Roboto Medium"/>
              <a:ea typeface="Roboto Medium"/>
              <a:cs typeface="Roboto Medium"/>
              <a:sym typeface="Roboto Medium"/>
            </a:endParaRPr>
          </a:p>
        </p:txBody>
      </p:sp>
      <p:sp>
        <p:nvSpPr>
          <p:cNvPr id="203" name="Google Shape;203;p9"/>
          <p:cNvSpPr txBox="1"/>
          <p:nvPr/>
        </p:nvSpPr>
        <p:spPr>
          <a:xfrm>
            <a:off x="852163" y="1434250"/>
            <a:ext cx="7866300" cy="2555100"/>
          </a:xfrm>
          <a:prstGeom prst="rect">
            <a:avLst/>
          </a:prstGeom>
          <a:noFill/>
          <a:ln>
            <a:noFill/>
          </a:ln>
        </p:spPr>
        <p:txBody>
          <a:bodyPr anchorCtr="0" anchor="t" bIns="45725" lIns="45725" spcFirstLastPara="1" rIns="45725" wrap="square" tIns="45725">
            <a:spAutoFit/>
          </a:bodyPr>
          <a:lstStyle/>
          <a:p>
            <a:pPr indent="-330200" lvl="0" marL="457200" marR="0" rtl="0" algn="l">
              <a:lnSpc>
                <a:spcPct val="150000"/>
              </a:lnSpc>
              <a:spcBef>
                <a:spcPts val="0"/>
              </a:spcBef>
              <a:spcAft>
                <a:spcPts val="0"/>
              </a:spcAft>
              <a:buClr>
                <a:schemeClr val="dk2"/>
              </a:buClr>
              <a:buSzPts val="1600"/>
              <a:buFont typeface="Arial"/>
              <a:buChar char="●"/>
            </a:pPr>
            <a:r>
              <a:rPr b="0" i="0" lang="en" sz="1600" u="none" cap="none" strike="noStrike">
                <a:solidFill>
                  <a:schemeClr val="dk2"/>
                </a:solidFill>
                <a:latin typeface="Arial"/>
                <a:ea typeface="Arial"/>
                <a:cs typeface="Arial"/>
                <a:sym typeface="Arial"/>
              </a:rPr>
              <a:t>Import adalah proses mengambil atau memuat suatu blok code dari file lain, ada dua cara untuk mengimport suatu file, yang pertama yaitu menggunakan import(ES6) dan require(). contoh :</a:t>
            </a:r>
            <a:endParaRPr b="0" i="0" sz="1600" u="none" cap="none" strike="noStrike">
              <a:solidFill>
                <a:schemeClr val="dk2"/>
              </a:solidFill>
              <a:latin typeface="Arial"/>
              <a:ea typeface="Arial"/>
              <a:cs typeface="Arial"/>
              <a:sym typeface="Arial"/>
            </a:endParaRPr>
          </a:p>
          <a:p>
            <a:pPr indent="0" lvl="0" marL="457200" marR="0" rtl="0" algn="l">
              <a:lnSpc>
                <a:spcPct val="150000"/>
              </a:lnSpc>
              <a:spcBef>
                <a:spcPts val="0"/>
              </a:spcBef>
              <a:spcAft>
                <a:spcPts val="0"/>
              </a:spcAft>
              <a:buClr>
                <a:srgbClr val="000000"/>
              </a:buClr>
              <a:buSzPts val="1600"/>
              <a:buFont typeface="Arial"/>
              <a:buNone/>
            </a:pPr>
            <a:r>
              <a:rPr b="0" i="0" lang="en" sz="1600" u="none" cap="none" strike="noStrike">
                <a:solidFill>
                  <a:schemeClr val="dk2"/>
                </a:solidFill>
                <a:latin typeface="Arial"/>
                <a:ea typeface="Arial"/>
                <a:cs typeface="Arial"/>
                <a:sym typeface="Arial"/>
              </a:rPr>
              <a:t>import nama_kode from “nama_file.js”</a:t>
            </a:r>
            <a:endParaRPr b="0" i="0" sz="1600" u="none" cap="none" strike="noStrike">
              <a:solidFill>
                <a:schemeClr val="dk2"/>
              </a:solidFill>
              <a:latin typeface="Arial"/>
              <a:ea typeface="Arial"/>
              <a:cs typeface="Arial"/>
              <a:sym typeface="Arial"/>
            </a:endParaRPr>
          </a:p>
          <a:p>
            <a:pPr indent="0" lvl="0" marL="457200" marR="0" rtl="0" algn="l">
              <a:lnSpc>
                <a:spcPct val="150000"/>
              </a:lnSpc>
              <a:spcBef>
                <a:spcPts val="0"/>
              </a:spcBef>
              <a:spcAft>
                <a:spcPts val="0"/>
              </a:spcAft>
              <a:buClr>
                <a:srgbClr val="000000"/>
              </a:buClr>
              <a:buSzPts val="1600"/>
              <a:buFont typeface="Arial"/>
              <a:buNone/>
            </a:pPr>
            <a:r>
              <a:rPr b="0" i="0" lang="en" sz="1600" u="none" cap="none" strike="noStrike">
                <a:solidFill>
                  <a:schemeClr val="dk2"/>
                </a:solidFill>
                <a:latin typeface="Arial"/>
                <a:ea typeface="Arial"/>
                <a:cs typeface="Arial"/>
                <a:sym typeface="Arial"/>
              </a:rPr>
              <a:t>require(“nama_file.js”) </a:t>
            </a:r>
            <a:endParaRPr b="0" i="0" sz="1600" u="none" cap="none" strike="noStrike">
              <a:solidFill>
                <a:schemeClr val="dk2"/>
              </a:solidFill>
              <a:latin typeface="Arial"/>
              <a:ea typeface="Arial"/>
              <a:cs typeface="Arial"/>
              <a:sym typeface="Arial"/>
            </a:endParaRPr>
          </a:p>
          <a:p>
            <a:pPr indent="-330200" lvl="0" marL="457200" marR="0" rtl="0" algn="l">
              <a:lnSpc>
                <a:spcPct val="150000"/>
              </a:lnSpc>
              <a:spcBef>
                <a:spcPts val="0"/>
              </a:spcBef>
              <a:spcAft>
                <a:spcPts val="0"/>
              </a:spcAft>
              <a:buClr>
                <a:schemeClr val="dk2"/>
              </a:buClr>
              <a:buSzPts val="1600"/>
              <a:buFont typeface="Arial"/>
              <a:buChar char="●"/>
            </a:pPr>
            <a:r>
              <a:rPr b="0" i="0" lang="en" sz="1600" u="none" cap="none" strike="noStrike">
                <a:solidFill>
                  <a:schemeClr val="dk2"/>
                </a:solidFill>
                <a:latin typeface="Arial"/>
                <a:ea typeface="Arial"/>
                <a:cs typeface="Arial"/>
                <a:sym typeface="Arial"/>
              </a:rPr>
              <a:t>Export adalah supaya code yang sudah di buat menjadi re usable dan bisa dipakai di file lain dengan cara mengimport nya.</a:t>
            </a:r>
            <a:endParaRPr b="0" i="0" sz="1600" u="none" cap="none" strike="noStrike">
              <a:solidFill>
                <a:schemeClr val="dk2"/>
              </a:solidFill>
              <a:latin typeface="Arial"/>
              <a:ea typeface="Arial"/>
              <a:cs typeface="Arial"/>
              <a:sym typeface="Arial"/>
            </a:endParaRPr>
          </a:p>
        </p:txBody>
      </p:sp>
      <p:sp>
        <p:nvSpPr>
          <p:cNvPr id="204" name="Google Shape;204;p9"/>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a:ea typeface="Roboto"/>
                <a:cs typeface="Roboto"/>
                <a:sym typeface="Roboto"/>
              </a:rPr>
              <a:t>Week 8</a:t>
            </a:r>
            <a:endParaRPr b="0" i="0" sz="1200" u="none" cap="none" strike="noStrike">
              <a:solidFill>
                <a:srgbClr val="666666"/>
              </a:solidFill>
              <a:latin typeface="Roboto"/>
              <a:ea typeface="Roboto"/>
              <a:cs typeface="Roboto"/>
              <a:sym typeface="Roboto"/>
            </a:endParaRPr>
          </a:p>
        </p:txBody>
      </p:sp>
      <p:sp>
        <p:nvSpPr>
          <p:cNvPr id="205" name="Google Shape;205;p9"/>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Medium"/>
                <a:ea typeface="Roboto Medium"/>
                <a:cs typeface="Roboto Medium"/>
                <a:sym typeface="Roboto Medium"/>
              </a:rPr>
              <a:t>Javascript 2</a:t>
            </a:r>
            <a:endParaRPr b="0" i="0" sz="1200" u="none" cap="none" strike="noStrike">
              <a:solidFill>
                <a:srgbClr val="666666"/>
              </a:solidFill>
              <a:latin typeface="Roboto Medium"/>
              <a:ea typeface="Roboto Medium"/>
              <a:cs typeface="Roboto Medium"/>
              <a:sym typeface="Roboto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10"/>
          <p:cNvPicPr preferRelativeResize="0"/>
          <p:nvPr/>
        </p:nvPicPr>
        <p:blipFill rotWithShape="1">
          <a:blip r:embed="rId3">
            <a:alphaModFix/>
          </a:blip>
          <a:srcRect b="0" l="0" r="0" t="0"/>
          <a:stretch/>
        </p:blipFill>
        <p:spPr>
          <a:xfrm>
            <a:off x="2" y="0"/>
            <a:ext cx="9144005" cy="5144509"/>
          </a:xfrm>
          <a:prstGeom prst="rect">
            <a:avLst/>
          </a:prstGeom>
          <a:noFill/>
          <a:ln>
            <a:noFill/>
          </a:ln>
        </p:spPr>
      </p:pic>
      <p:sp>
        <p:nvSpPr>
          <p:cNvPr id="211" name="Google Shape;211;p10"/>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Fullstack Website Developer</a:t>
            </a:r>
            <a:endParaRPr b="0" i="0" sz="1000" u="none" cap="none" strike="noStrike">
              <a:solidFill>
                <a:srgbClr val="666666"/>
              </a:solidFill>
              <a:latin typeface="Roboto"/>
              <a:ea typeface="Roboto"/>
              <a:cs typeface="Roboto"/>
              <a:sym typeface="Roboto"/>
            </a:endParaRPr>
          </a:p>
        </p:txBody>
      </p:sp>
      <p:sp>
        <p:nvSpPr>
          <p:cNvPr id="212" name="Google Shape;212;p10"/>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Batch 1	</a:t>
            </a:r>
            <a:endParaRPr b="0" i="0" sz="1000" u="none" cap="none" strike="noStrike">
              <a:solidFill>
                <a:srgbClr val="666666"/>
              </a:solidFill>
              <a:latin typeface="Roboto"/>
              <a:ea typeface="Roboto"/>
              <a:cs typeface="Roboto"/>
              <a:sym typeface="Roboto"/>
            </a:endParaRPr>
          </a:p>
        </p:txBody>
      </p:sp>
      <p:sp>
        <p:nvSpPr>
          <p:cNvPr id="213" name="Google Shape;213;p10"/>
          <p:cNvSpPr txBox="1"/>
          <p:nvPr/>
        </p:nvSpPr>
        <p:spPr>
          <a:xfrm>
            <a:off x="852173" y="938950"/>
            <a:ext cx="46977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666666"/>
                </a:solidFill>
                <a:latin typeface="Roboto Medium"/>
                <a:ea typeface="Roboto Medium"/>
                <a:cs typeface="Roboto Medium"/>
                <a:sym typeface="Roboto Medium"/>
              </a:rPr>
              <a:t>Package Manager</a:t>
            </a:r>
            <a:endParaRPr b="0" i="0" sz="2000" u="none" cap="none" strike="noStrike">
              <a:solidFill>
                <a:srgbClr val="666666"/>
              </a:solidFill>
              <a:latin typeface="Roboto Medium"/>
              <a:ea typeface="Roboto Medium"/>
              <a:cs typeface="Roboto Medium"/>
              <a:sym typeface="Roboto Medium"/>
            </a:endParaRPr>
          </a:p>
        </p:txBody>
      </p:sp>
      <p:sp>
        <p:nvSpPr>
          <p:cNvPr id="214" name="Google Shape;214;p10"/>
          <p:cNvSpPr txBox="1"/>
          <p:nvPr/>
        </p:nvSpPr>
        <p:spPr>
          <a:xfrm>
            <a:off x="852163" y="1434250"/>
            <a:ext cx="7866300" cy="2747700"/>
          </a:xfrm>
          <a:prstGeom prst="rect">
            <a:avLst/>
          </a:prstGeom>
          <a:noFill/>
          <a:ln>
            <a:noFill/>
          </a:ln>
        </p:spPr>
        <p:txBody>
          <a:bodyPr anchorCtr="0" anchor="t" bIns="45725" lIns="45725" spcFirstLastPara="1" rIns="45725" wrap="square" tIns="45725">
            <a:spAutoFit/>
          </a:bodyPr>
          <a:lstStyle/>
          <a:p>
            <a:pPr indent="0" lvl="0" marL="0" marR="0" rtl="0" algn="l">
              <a:lnSpc>
                <a:spcPct val="150000"/>
              </a:lnSpc>
              <a:spcBef>
                <a:spcPts val="0"/>
              </a:spcBef>
              <a:spcAft>
                <a:spcPts val="0"/>
              </a:spcAft>
              <a:buClr>
                <a:srgbClr val="000000"/>
              </a:buClr>
              <a:buSzPts val="1500"/>
              <a:buFont typeface="Arial"/>
              <a:buNone/>
            </a:pPr>
            <a:r>
              <a:rPr b="0" i="0" lang="en" sz="1500" u="none" cap="none" strike="noStrike">
                <a:solidFill>
                  <a:schemeClr val="dk2"/>
                </a:solidFill>
                <a:highlight>
                  <a:srgbClr val="FFFFFF"/>
                </a:highlight>
                <a:latin typeface="Arial"/>
                <a:ea typeface="Arial"/>
                <a:cs typeface="Arial"/>
                <a:sym typeface="Arial"/>
              </a:rPr>
              <a:t>Package adalah kumpulan kode-kode yang bisa digunakan berkali-kali, dihosting di internet dan bisa didownload dan digunakan oleh developer pada lokal environment. Untuk memudahkan kita meng-install, update, dan menghapus, mengatur versi package-package yang dibutuhkan pada proyek yang kita kerjakan, kita membutuhkan package manager.</a:t>
            </a:r>
            <a:endParaRPr b="0" i="0" sz="1500" u="none" cap="none" strike="noStrike">
              <a:solidFill>
                <a:schemeClr val="dk2"/>
              </a:solidFill>
              <a:highlight>
                <a:srgbClr val="FFFFFF"/>
              </a:highlight>
              <a:latin typeface="Arial"/>
              <a:ea typeface="Arial"/>
              <a:cs typeface="Arial"/>
              <a:sym typeface="Arial"/>
            </a:endParaRPr>
          </a:p>
          <a:p>
            <a:pPr indent="0" lvl="0" marL="0" marR="0" rtl="0" algn="l">
              <a:lnSpc>
                <a:spcPct val="150000"/>
              </a:lnSpc>
              <a:spcBef>
                <a:spcPts val="0"/>
              </a:spcBef>
              <a:spcAft>
                <a:spcPts val="0"/>
              </a:spcAft>
              <a:buClr>
                <a:srgbClr val="000000"/>
              </a:buClr>
              <a:buSzPts val="1500"/>
              <a:buFont typeface="Arial"/>
              <a:buNone/>
            </a:pPr>
            <a:r>
              <a:rPr b="0" i="0" lang="en" sz="1500" u="none" cap="none" strike="noStrike">
                <a:solidFill>
                  <a:schemeClr val="dk2"/>
                </a:solidFill>
                <a:highlight>
                  <a:srgbClr val="FFFFFF"/>
                </a:highlight>
                <a:latin typeface="Arial"/>
                <a:ea typeface="Arial"/>
                <a:cs typeface="Arial"/>
                <a:sym typeface="Arial"/>
              </a:rPr>
              <a:t>Package Manager di Javascript :</a:t>
            </a:r>
            <a:endParaRPr b="0" i="0" sz="1500" u="none" cap="none" strike="noStrike">
              <a:solidFill>
                <a:schemeClr val="dk2"/>
              </a:solidFill>
              <a:highlight>
                <a:srgbClr val="FFFFFF"/>
              </a:highlight>
              <a:latin typeface="Arial"/>
              <a:ea typeface="Arial"/>
              <a:cs typeface="Arial"/>
              <a:sym typeface="Arial"/>
            </a:endParaRPr>
          </a:p>
          <a:p>
            <a:pPr indent="-323850" lvl="0" marL="457200" marR="0" rtl="0" algn="l">
              <a:lnSpc>
                <a:spcPct val="150000"/>
              </a:lnSpc>
              <a:spcBef>
                <a:spcPts val="0"/>
              </a:spcBef>
              <a:spcAft>
                <a:spcPts val="0"/>
              </a:spcAft>
              <a:buClr>
                <a:schemeClr val="dk2"/>
              </a:buClr>
              <a:buSzPts val="1500"/>
              <a:buFont typeface="Arial"/>
              <a:buChar char="●"/>
            </a:pPr>
            <a:r>
              <a:rPr b="0" i="0" lang="en" sz="1500" u="none" cap="none" strike="noStrike">
                <a:solidFill>
                  <a:schemeClr val="dk2"/>
                </a:solidFill>
                <a:highlight>
                  <a:srgbClr val="FFFFFF"/>
                </a:highlight>
                <a:latin typeface="Arial"/>
                <a:ea typeface="Arial"/>
                <a:cs typeface="Arial"/>
                <a:sym typeface="Arial"/>
              </a:rPr>
              <a:t>NPM</a:t>
            </a:r>
            <a:endParaRPr b="0" i="0" sz="1500" u="none" cap="none" strike="noStrike">
              <a:solidFill>
                <a:schemeClr val="dk2"/>
              </a:solidFill>
              <a:highlight>
                <a:srgbClr val="FFFFFF"/>
              </a:highlight>
              <a:latin typeface="Arial"/>
              <a:ea typeface="Arial"/>
              <a:cs typeface="Arial"/>
              <a:sym typeface="Arial"/>
            </a:endParaRPr>
          </a:p>
          <a:p>
            <a:pPr indent="-323850" lvl="0" marL="457200" marR="0" rtl="0" algn="l">
              <a:lnSpc>
                <a:spcPct val="150000"/>
              </a:lnSpc>
              <a:spcBef>
                <a:spcPts val="0"/>
              </a:spcBef>
              <a:spcAft>
                <a:spcPts val="0"/>
              </a:spcAft>
              <a:buClr>
                <a:schemeClr val="dk2"/>
              </a:buClr>
              <a:buSzPts val="1500"/>
              <a:buFont typeface="Arial"/>
              <a:buChar char="●"/>
            </a:pPr>
            <a:r>
              <a:rPr b="0" i="0" lang="en" sz="1500" u="none" cap="none" strike="noStrike">
                <a:solidFill>
                  <a:schemeClr val="dk2"/>
                </a:solidFill>
                <a:highlight>
                  <a:srgbClr val="FFFFFF"/>
                </a:highlight>
                <a:latin typeface="Arial"/>
                <a:ea typeface="Arial"/>
                <a:cs typeface="Arial"/>
                <a:sym typeface="Arial"/>
              </a:rPr>
              <a:t>YARN</a:t>
            </a:r>
            <a:endParaRPr b="0" i="0" sz="1500" u="none" cap="none" strike="noStrike">
              <a:solidFill>
                <a:schemeClr val="dk2"/>
              </a:solidFill>
              <a:highlight>
                <a:srgbClr val="FFFFFF"/>
              </a:highlight>
              <a:latin typeface="Arial"/>
              <a:ea typeface="Arial"/>
              <a:cs typeface="Arial"/>
              <a:sym typeface="Arial"/>
            </a:endParaRPr>
          </a:p>
          <a:p>
            <a:pPr indent="-323850" lvl="0" marL="457200" marR="0" rtl="0" algn="l">
              <a:lnSpc>
                <a:spcPct val="150000"/>
              </a:lnSpc>
              <a:spcBef>
                <a:spcPts val="0"/>
              </a:spcBef>
              <a:spcAft>
                <a:spcPts val="0"/>
              </a:spcAft>
              <a:buClr>
                <a:schemeClr val="dk2"/>
              </a:buClr>
              <a:buSzPts val="1500"/>
              <a:buFont typeface="Arial"/>
              <a:buChar char="●"/>
            </a:pPr>
            <a:r>
              <a:rPr b="0" i="0" lang="en" sz="1500" u="none" cap="none" strike="noStrike">
                <a:solidFill>
                  <a:schemeClr val="dk2"/>
                </a:solidFill>
                <a:highlight>
                  <a:srgbClr val="FFFFFF"/>
                </a:highlight>
                <a:latin typeface="Arial"/>
                <a:ea typeface="Arial"/>
                <a:cs typeface="Arial"/>
                <a:sym typeface="Arial"/>
              </a:rPr>
              <a:t>Bower (sudah tidak dikembangkan)</a:t>
            </a:r>
            <a:endParaRPr b="0" i="0" sz="1500" u="none" cap="none" strike="noStrike">
              <a:solidFill>
                <a:schemeClr val="dk2"/>
              </a:solidFill>
              <a:highlight>
                <a:srgbClr val="FFFFFF"/>
              </a:highlight>
              <a:latin typeface="Arial"/>
              <a:ea typeface="Arial"/>
              <a:cs typeface="Arial"/>
              <a:sym typeface="Arial"/>
            </a:endParaRPr>
          </a:p>
        </p:txBody>
      </p:sp>
      <p:sp>
        <p:nvSpPr>
          <p:cNvPr id="215" name="Google Shape;215;p10"/>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a:ea typeface="Roboto"/>
                <a:cs typeface="Roboto"/>
                <a:sym typeface="Roboto"/>
              </a:rPr>
              <a:t>Week 8</a:t>
            </a:r>
            <a:endParaRPr b="0" i="0" sz="1200" u="none" cap="none" strike="noStrike">
              <a:solidFill>
                <a:srgbClr val="666666"/>
              </a:solidFill>
              <a:latin typeface="Roboto"/>
              <a:ea typeface="Roboto"/>
              <a:cs typeface="Roboto"/>
              <a:sym typeface="Roboto"/>
            </a:endParaRPr>
          </a:p>
        </p:txBody>
      </p:sp>
      <p:sp>
        <p:nvSpPr>
          <p:cNvPr id="216" name="Google Shape;216;p10"/>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Medium"/>
                <a:ea typeface="Roboto Medium"/>
                <a:cs typeface="Roboto Medium"/>
                <a:sym typeface="Roboto Medium"/>
              </a:rPr>
              <a:t>Javascript 2</a:t>
            </a:r>
            <a:endParaRPr b="0" i="0" sz="1200" u="none" cap="none" strike="noStrike">
              <a:solidFill>
                <a:srgbClr val="666666"/>
              </a:solidFill>
              <a:latin typeface="Roboto Medium"/>
              <a:ea typeface="Roboto Medium"/>
              <a:cs typeface="Roboto Medium"/>
              <a:sym typeface="Roboto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11"/>
          <p:cNvPicPr preferRelativeResize="0"/>
          <p:nvPr/>
        </p:nvPicPr>
        <p:blipFill rotWithShape="1">
          <a:blip r:embed="rId3">
            <a:alphaModFix/>
          </a:blip>
          <a:srcRect b="0" l="0" r="0" t="0"/>
          <a:stretch/>
        </p:blipFill>
        <p:spPr>
          <a:xfrm>
            <a:off x="0" y="0"/>
            <a:ext cx="9144005" cy="5144503"/>
          </a:xfrm>
          <a:prstGeom prst="rect">
            <a:avLst/>
          </a:prstGeom>
          <a:noFill/>
          <a:ln>
            <a:noFill/>
          </a:ln>
        </p:spPr>
      </p:pic>
      <p:sp>
        <p:nvSpPr>
          <p:cNvPr id="222" name="Google Shape;222;p11"/>
          <p:cNvSpPr txBox="1"/>
          <p:nvPr/>
        </p:nvSpPr>
        <p:spPr>
          <a:xfrm>
            <a:off x="3009700" y="2129750"/>
            <a:ext cx="5273700" cy="7080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4000"/>
              <a:buFont typeface="Arial"/>
              <a:buNone/>
            </a:pPr>
            <a:r>
              <a:rPr b="0" i="0" lang="en" sz="4000" u="none" cap="none" strike="noStrike">
                <a:solidFill>
                  <a:srgbClr val="434343"/>
                </a:solidFill>
                <a:latin typeface="Roboto Medium"/>
                <a:ea typeface="Roboto Medium"/>
                <a:cs typeface="Roboto Medium"/>
                <a:sym typeface="Roboto Medium"/>
              </a:rPr>
              <a:t>Live Coding</a:t>
            </a:r>
            <a:endParaRPr b="0" i="0" sz="4000" u="none" cap="none" strike="noStrike">
              <a:solidFill>
                <a:srgbClr val="434343"/>
              </a:solidFill>
              <a:latin typeface="Roboto Medium"/>
              <a:ea typeface="Roboto Medium"/>
              <a:cs typeface="Roboto Medium"/>
              <a:sym typeface="Roboto Medium"/>
            </a:endParaRPr>
          </a:p>
        </p:txBody>
      </p:sp>
      <p:sp>
        <p:nvSpPr>
          <p:cNvPr id="223" name="Google Shape;223;p11"/>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Fullstack Website Developer</a:t>
            </a:r>
            <a:endParaRPr b="0" i="0" sz="1000" u="none" cap="none" strike="noStrike">
              <a:solidFill>
                <a:srgbClr val="666666"/>
              </a:solidFill>
              <a:latin typeface="Roboto"/>
              <a:ea typeface="Roboto"/>
              <a:cs typeface="Roboto"/>
              <a:sym typeface="Roboto"/>
            </a:endParaRPr>
          </a:p>
        </p:txBody>
      </p:sp>
      <p:sp>
        <p:nvSpPr>
          <p:cNvPr id="224" name="Google Shape;224;p11"/>
          <p:cNvSpPr txBox="1"/>
          <p:nvPr/>
        </p:nvSpPr>
        <p:spPr>
          <a:xfrm>
            <a:off x="4321801" y="4579550"/>
            <a:ext cx="6159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Batch 1</a:t>
            </a:r>
            <a:endParaRPr b="0" i="0" sz="1000" u="none" cap="none" strike="noStrike">
              <a:solidFill>
                <a:srgbClr val="666666"/>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12"/>
          <p:cNvPicPr preferRelativeResize="0"/>
          <p:nvPr/>
        </p:nvPicPr>
        <p:blipFill rotWithShape="1">
          <a:blip r:embed="rId3">
            <a:alphaModFix/>
          </a:blip>
          <a:srcRect b="0" l="0" r="0" t="0"/>
          <a:stretch/>
        </p:blipFill>
        <p:spPr>
          <a:xfrm>
            <a:off x="2" y="0"/>
            <a:ext cx="9144005" cy="5144509"/>
          </a:xfrm>
          <a:prstGeom prst="rect">
            <a:avLst/>
          </a:prstGeom>
          <a:noFill/>
          <a:ln>
            <a:noFill/>
          </a:ln>
        </p:spPr>
      </p:pic>
      <p:sp>
        <p:nvSpPr>
          <p:cNvPr id="230" name="Google Shape;230;p12"/>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Fullstack Website Developer</a:t>
            </a:r>
            <a:endParaRPr b="0" i="0" sz="1000" u="none" cap="none" strike="noStrike">
              <a:solidFill>
                <a:srgbClr val="666666"/>
              </a:solidFill>
              <a:latin typeface="Roboto"/>
              <a:ea typeface="Roboto"/>
              <a:cs typeface="Roboto"/>
              <a:sym typeface="Roboto"/>
            </a:endParaRPr>
          </a:p>
        </p:txBody>
      </p:sp>
      <p:sp>
        <p:nvSpPr>
          <p:cNvPr id="231" name="Google Shape;231;p12"/>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Batch 1	</a:t>
            </a:r>
            <a:endParaRPr b="0" i="0" sz="1000" u="none" cap="none" strike="noStrike">
              <a:solidFill>
                <a:srgbClr val="666666"/>
              </a:solidFill>
              <a:latin typeface="Roboto"/>
              <a:ea typeface="Roboto"/>
              <a:cs typeface="Roboto"/>
              <a:sym typeface="Roboto"/>
            </a:endParaRPr>
          </a:p>
        </p:txBody>
      </p:sp>
      <p:sp>
        <p:nvSpPr>
          <p:cNvPr id="232" name="Google Shape;232;p12"/>
          <p:cNvSpPr txBox="1"/>
          <p:nvPr/>
        </p:nvSpPr>
        <p:spPr>
          <a:xfrm>
            <a:off x="852181" y="938950"/>
            <a:ext cx="34698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666666"/>
                </a:solidFill>
                <a:latin typeface="Roboto Medium"/>
                <a:ea typeface="Roboto Medium"/>
                <a:cs typeface="Roboto Medium"/>
                <a:sym typeface="Roboto Medium"/>
              </a:rPr>
              <a:t>Task</a:t>
            </a:r>
            <a:endParaRPr b="0" i="0" sz="2000" u="none" cap="none" strike="noStrike">
              <a:solidFill>
                <a:srgbClr val="666666"/>
              </a:solidFill>
              <a:latin typeface="Roboto Medium"/>
              <a:ea typeface="Roboto Medium"/>
              <a:cs typeface="Roboto Medium"/>
              <a:sym typeface="Roboto Medium"/>
            </a:endParaRPr>
          </a:p>
        </p:txBody>
      </p:sp>
      <p:sp>
        <p:nvSpPr>
          <p:cNvPr id="233" name="Google Shape;233;p12"/>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a:ea typeface="Roboto"/>
                <a:cs typeface="Roboto"/>
                <a:sym typeface="Roboto"/>
              </a:rPr>
              <a:t>Week 8</a:t>
            </a:r>
            <a:endParaRPr b="0" i="0" sz="1200" u="none" cap="none" strike="noStrike">
              <a:solidFill>
                <a:srgbClr val="666666"/>
              </a:solidFill>
              <a:latin typeface="Roboto"/>
              <a:ea typeface="Roboto"/>
              <a:cs typeface="Roboto"/>
              <a:sym typeface="Roboto"/>
            </a:endParaRPr>
          </a:p>
        </p:txBody>
      </p:sp>
      <p:sp>
        <p:nvSpPr>
          <p:cNvPr id="234" name="Google Shape;234;p12"/>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Medium"/>
                <a:ea typeface="Roboto Medium"/>
                <a:cs typeface="Roboto Medium"/>
                <a:sym typeface="Roboto Medium"/>
              </a:rPr>
              <a:t>Javascript 2</a:t>
            </a:r>
            <a:endParaRPr b="0" i="0" sz="1200" u="none" cap="none" strike="noStrike">
              <a:solidFill>
                <a:srgbClr val="666666"/>
              </a:solidFill>
              <a:latin typeface="Roboto Medium"/>
              <a:ea typeface="Roboto Medium"/>
              <a:cs typeface="Roboto Medium"/>
              <a:sym typeface="Roboto Medium"/>
            </a:endParaRPr>
          </a:p>
        </p:txBody>
      </p:sp>
      <p:sp>
        <p:nvSpPr>
          <p:cNvPr id="235" name="Google Shape;235;p12"/>
          <p:cNvSpPr txBox="1"/>
          <p:nvPr/>
        </p:nvSpPr>
        <p:spPr>
          <a:xfrm>
            <a:off x="387900" y="1337550"/>
            <a:ext cx="8374200" cy="34164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chemeClr val="dk2"/>
              </a:buClr>
              <a:buSzPts val="1600"/>
              <a:buFont typeface="Arial"/>
              <a:buAutoNum type="arabicPeriod"/>
            </a:pPr>
            <a:r>
              <a:rPr b="0" i="0" lang="en" sz="1600" u="none" cap="none" strike="noStrike">
                <a:solidFill>
                  <a:schemeClr val="dk2"/>
                </a:solidFill>
                <a:latin typeface="Arial"/>
                <a:ea typeface="Arial"/>
                <a:cs typeface="Arial"/>
                <a:sym typeface="Arial"/>
              </a:rPr>
              <a:t>Buatlah 10 Method (Built in function) yang berhubungan dengan Array dan jelaskan</a:t>
            </a:r>
            <a:endParaRPr b="0" i="0" sz="1600" u="none" cap="none" strike="noStrike">
              <a:solidFill>
                <a:schemeClr val="dk2"/>
              </a:solidFill>
              <a:latin typeface="Arial"/>
              <a:ea typeface="Arial"/>
              <a:cs typeface="Arial"/>
              <a:sym typeface="Arial"/>
            </a:endParaRPr>
          </a:p>
          <a:p>
            <a:pPr indent="-330200" lvl="0" marL="457200" marR="0" rtl="0" algn="l">
              <a:lnSpc>
                <a:spcPct val="100000"/>
              </a:lnSpc>
              <a:spcBef>
                <a:spcPts val="0"/>
              </a:spcBef>
              <a:spcAft>
                <a:spcPts val="0"/>
              </a:spcAft>
              <a:buClr>
                <a:schemeClr val="dk2"/>
              </a:buClr>
              <a:buSzPts val="1600"/>
              <a:buFont typeface="Arial"/>
              <a:buAutoNum type="arabicPeriod"/>
            </a:pPr>
            <a:r>
              <a:rPr b="0" i="0" lang="en" sz="1600" u="none" cap="none" strike="noStrike">
                <a:solidFill>
                  <a:schemeClr val="dk2"/>
                </a:solidFill>
                <a:latin typeface="Arial"/>
                <a:ea typeface="Arial"/>
                <a:cs typeface="Arial"/>
                <a:sym typeface="Arial"/>
              </a:rPr>
              <a:t>Buatlah program searching nama yang dapat dibatasi jumlah outputnya yang menerapkan  callback function dengan data sebagai berikut:</a:t>
            </a:r>
            <a:endParaRPr b="0" i="0" sz="1600" u="none" cap="none" strike="noStrike">
              <a:solidFill>
                <a:schemeClr val="dk2"/>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600"/>
              <a:buFont typeface="Arial"/>
              <a:buNone/>
            </a:pPr>
            <a:r>
              <a:rPr b="0" i="0" lang="en" sz="1600" u="none" cap="none" strike="noStrike">
                <a:solidFill>
                  <a:schemeClr val="dk2"/>
                </a:solidFill>
                <a:latin typeface="Arial"/>
                <a:ea typeface="Arial"/>
                <a:cs typeface="Arial"/>
                <a:sym typeface="Arial"/>
              </a:rPr>
              <a:t>const name = [</a:t>
            </a:r>
            <a:endParaRPr b="0" i="0" sz="1600" u="none" cap="none" strike="noStrike">
              <a:solidFill>
                <a:schemeClr val="dk2"/>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1600"/>
              <a:buFont typeface="Arial"/>
              <a:buNone/>
            </a:pPr>
            <a:r>
              <a:rPr b="0" i="0" lang="en" sz="1600" u="none" cap="none" strike="noStrike">
                <a:solidFill>
                  <a:schemeClr val="dk2"/>
                </a:solidFill>
                <a:latin typeface="Arial"/>
                <a:ea typeface="Arial"/>
                <a:cs typeface="Arial"/>
                <a:sym typeface="Arial"/>
              </a:rPr>
              <a:t>‘Abigail’, ‘Alexandra’, ‘Alison’,	</a:t>
            </a:r>
            <a:endParaRPr b="0" i="0" sz="1600" u="none" cap="none" strike="noStrike">
              <a:solidFill>
                <a:schemeClr val="dk2"/>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1600"/>
              <a:buFont typeface="Arial"/>
              <a:buNone/>
            </a:pPr>
            <a:r>
              <a:rPr b="0" i="0" lang="en" sz="1600" u="none" cap="none" strike="noStrike">
                <a:solidFill>
                  <a:schemeClr val="dk2"/>
                </a:solidFill>
                <a:latin typeface="Arial"/>
                <a:ea typeface="Arial"/>
                <a:cs typeface="Arial"/>
                <a:sym typeface="Arial"/>
              </a:rPr>
              <a:t>‘Amanda’, ‘Angela’, ’Bella’, ‘Carol’, ‘Caroline’, ‘Carolyn’,</a:t>
            </a:r>
            <a:endParaRPr b="0" i="0" sz="1600" u="none" cap="none" strike="noStrike">
              <a:solidFill>
                <a:schemeClr val="dk2"/>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1600"/>
              <a:buFont typeface="Arial"/>
              <a:buNone/>
            </a:pPr>
            <a:r>
              <a:rPr b="0" i="0" lang="en" sz="1600" u="none" cap="none" strike="noStrike">
                <a:solidFill>
                  <a:schemeClr val="dk2"/>
                </a:solidFill>
                <a:latin typeface="Arial"/>
                <a:ea typeface="Arial"/>
                <a:cs typeface="Arial"/>
                <a:sym typeface="Arial"/>
              </a:rPr>
              <a:t>‘Deirdre’, ‘Diana’, ‘Elizabeth’, ‘Ella’, ‘Faith’, ‘Olivia’, ‘Penelope’]</a:t>
            </a:r>
            <a:endParaRPr b="0" i="0" sz="1600" u="none" cap="none" strike="noStrike">
              <a:solidFill>
                <a:schemeClr val="dk2"/>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2"/>
              </a:solidFill>
              <a:latin typeface="Arial"/>
              <a:ea typeface="Arial"/>
              <a:cs typeface="Arial"/>
              <a:sym typeface="Arial"/>
            </a:endParaRPr>
          </a:p>
          <a:p>
            <a:pPr indent="457200" lvl="0" marL="0" marR="0" rtl="0" algn="l">
              <a:lnSpc>
                <a:spcPct val="100000"/>
              </a:lnSpc>
              <a:spcBef>
                <a:spcPts val="0"/>
              </a:spcBef>
              <a:spcAft>
                <a:spcPts val="0"/>
              </a:spcAft>
              <a:buClr>
                <a:schemeClr val="dk1"/>
              </a:buClr>
              <a:buSzPts val="1400"/>
              <a:buFont typeface="Arial"/>
              <a:buNone/>
            </a:pPr>
            <a:r>
              <a:rPr b="0" i="0" lang="en" sz="1600" u="none" cap="none" strike="noStrike">
                <a:solidFill>
                  <a:schemeClr val="dk2"/>
                </a:solidFill>
                <a:latin typeface="Arial"/>
                <a:ea typeface="Arial"/>
                <a:cs typeface="Arial"/>
                <a:sym typeface="Arial"/>
              </a:rPr>
              <a:t>Contoh:</a:t>
            </a:r>
            <a:endParaRPr b="0" i="0" sz="1600" u="none" cap="none" strike="noStrike">
              <a:solidFill>
                <a:schemeClr val="dk2"/>
              </a:solidFill>
              <a:latin typeface="Arial"/>
              <a:ea typeface="Arial"/>
              <a:cs typeface="Arial"/>
              <a:sym typeface="Arial"/>
            </a:endParaRPr>
          </a:p>
          <a:p>
            <a:pPr indent="457200" lvl="0" marL="0" marR="0" rtl="0" algn="l">
              <a:lnSpc>
                <a:spcPct val="100000"/>
              </a:lnSpc>
              <a:spcBef>
                <a:spcPts val="0"/>
              </a:spcBef>
              <a:spcAft>
                <a:spcPts val="0"/>
              </a:spcAft>
              <a:buClr>
                <a:schemeClr val="dk1"/>
              </a:buClr>
              <a:buSzPts val="1400"/>
              <a:buFont typeface="Arial"/>
              <a:buNone/>
            </a:pPr>
            <a:r>
              <a:rPr b="0" i="0" lang="en" sz="1600" u="none" cap="none" strike="noStrike">
                <a:solidFill>
                  <a:schemeClr val="dk2"/>
                </a:solidFill>
                <a:latin typeface="Arial"/>
                <a:ea typeface="Arial"/>
                <a:cs typeface="Arial"/>
                <a:sym typeface="Arial"/>
              </a:rPr>
              <a:t>searchName(“an”, 3, callback)</a:t>
            </a:r>
            <a:endParaRPr b="0" i="0" sz="1600" u="none" cap="none" strike="noStrike">
              <a:solidFill>
                <a:schemeClr val="dk2"/>
              </a:solidFill>
              <a:latin typeface="Arial"/>
              <a:ea typeface="Arial"/>
              <a:cs typeface="Arial"/>
              <a:sym typeface="Arial"/>
            </a:endParaRPr>
          </a:p>
          <a:p>
            <a:pPr indent="457200" lvl="0" marL="0" marR="0" rtl="0" algn="l">
              <a:lnSpc>
                <a:spcPct val="100000"/>
              </a:lnSpc>
              <a:spcBef>
                <a:spcPts val="0"/>
              </a:spcBef>
              <a:spcAft>
                <a:spcPts val="0"/>
              </a:spcAft>
              <a:buClr>
                <a:schemeClr val="dk1"/>
              </a:buClr>
              <a:buSzPts val="1400"/>
              <a:buFont typeface="Arial"/>
              <a:buNone/>
            </a:pPr>
            <a:r>
              <a:rPr b="0" i="0" lang="en" sz="1600" u="none" cap="none" strike="noStrike">
                <a:solidFill>
                  <a:schemeClr val="dk2"/>
                </a:solidFill>
                <a:latin typeface="Arial"/>
                <a:ea typeface="Arial"/>
                <a:cs typeface="Arial"/>
                <a:sym typeface="Arial"/>
              </a:rPr>
              <a:t>Output: </a:t>
            </a:r>
            <a:endParaRPr b="0" i="0" sz="1600" u="none" cap="none" strike="noStrike">
              <a:solidFill>
                <a:schemeClr val="dk2"/>
              </a:solidFill>
              <a:latin typeface="Arial"/>
              <a:ea typeface="Arial"/>
              <a:cs typeface="Arial"/>
              <a:sym typeface="Arial"/>
            </a:endParaRPr>
          </a:p>
          <a:p>
            <a:pPr indent="457200" lvl="0" marL="0" marR="0" rtl="0" algn="l">
              <a:lnSpc>
                <a:spcPct val="100000"/>
              </a:lnSpc>
              <a:spcBef>
                <a:spcPts val="0"/>
              </a:spcBef>
              <a:spcAft>
                <a:spcPts val="0"/>
              </a:spcAft>
              <a:buClr>
                <a:schemeClr val="dk1"/>
              </a:buClr>
              <a:buSzPts val="1400"/>
              <a:buFont typeface="Arial"/>
              <a:buNone/>
            </a:pPr>
            <a:r>
              <a:rPr b="0" i="0" lang="en" sz="1600" u="none" cap="none" strike="noStrike">
                <a:solidFill>
                  <a:schemeClr val="dk2"/>
                </a:solidFill>
                <a:latin typeface="Arial"/>
                <a:ea typeface="Arial"/>
                <a:cs typeface="Arial"/>
                <a:sym typeface="Arial"/>
              </a:rPr>
              <a:t>[“Alexandra”,”Amanda”,”Angela”]</a:t>
            </a:r>
            <a:endParaRPr b="0" i="0" sz="1600" u="none" cap="none" strike="noStrike">
              <a:solidFill>
                <a:schemeClr val="dk2"/>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gb6e8cdf3cc_0_10"/>
          <p:cNvPicPr preferRelativeResize="0"/>
          <p:nvPr/>
        </p:nvPicPr>
        <p:blipFill rotWithShape="1">
          <a:blip r:embed="rId3">
            <a:alphaModFix/>
          </a:blip>
          <a:srcRect b="0" l="0" r="0" t="0"/>
          <a:stretch/>
        </p:blipFill>
        <p:spPr>
          <a:xfrm>
            <a:off x="2" y="0"/>
            <a:ext cx="9144006" cy="5144509"/>
          </a:xfrm>
          <a:prstGeom prst="rect">
            <a:avLst/>
          </a:prstGeom>
          <a:noFill/>
          <a:ln>
            <a:noFill/>
          </a:ln>
        </p:spPr>
      </p:pic>
      <p:sp>
        <p:nvSpPr>
          <p:cNvPr id="241" name="Google Shape;241;gb6e8cdf3cc_0_10"/>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Fullstack Website Developer</a:t>
            </a:r>
            <a:endParaRPr b="0" i="0" sz="1000" u="none" cap="none" strike="noStrike">
              <a:solidFill>
                <a:srgbClr val="666666"/>
              </a:solidFill>
              <a:latin typeface="Roboto"/>
              <a:ea typeface="Roboto"/>
              <a:cs typeface="Roboto"/>
              <a:sym typeface="Roboto"/>
            </a:endParaRPr>
          </a:p>
        </p:txBody>
      </p:sp>
      <p:sp>
        <p:nvSpPr>
          <p:cNvPr id="242" name="Google Shape;242;gb6e8cdf3cc_0_10"/>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Batch 1	</a:t>
            </a:r>
            <a:endParaRPr b="0" i="0" sz="1000" u="none" cap="none" strike="noStrike">
              <a:solidFill>
                <a:srgbClr val="666666"/>
              </a:solidFill>
              <a:latin typeface="Roboto"/>
              <a:ea typeface="Roboto"/>
              <a:cs typeface="Roboto"/>
              <a:sym typeface="Roboto"/>
            </a:endParaRPr>
          </a:p>
        </p:txBody>
      </p:sp>
      <p:sp>
        <p:nvSpPr>
          <p:cNvPr id="243" name="Google Shape;243;gb6e8cdf3cc_0_10"/>
          <p:cNvSpPr txBox="1"/>
          <p:nvPr/>
        </p:nvSpPr>
        <p:spPr>
          <a:xfrm>
            <a:off x="852181" y="938950"/>
            <a:ext cx="34698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666666"/>
                </a:solidFill>
                <a:latin typeface="Roboto Medium"/>
                <a:ea typeface="Roboto Medium"/>
                <a:cs typeface="Roboto Medium"/>
                <a:sym typeface="Roboto Medium"/>
              </a:rPr>
              <a:t>Task</a:t>
            </a:r>
            <a:endParaRPr b="0" i="0" sz="2000" u="none" cap="none" strike="noStrike">
              <a:solidFill>
                <a:srgbClr val="666666"/>
              </a:solidFill>
              <a:latin typeface="Roboto Medium"/>
              <a:ea typeface="Roboto Medium"/>
              <a:cs typeface="Roboto Medium"/>
              <a:sym typeface="Roboto Medium"/>
            </a:endParaRPr>
          </a:p>
        </p:txBody>
      </p:sp>
      <p:sp>
        <p:nvSpPr>
          <p:cNvPr id="244" name="Google Shape;244;gb6e8cdf3cc_0_10"/>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a:ea typeface="Roboto"/>
                <a:cs typeface="Roboto"/>
                <a:sym typeface="Roboto"/>
              </a:rPr>
              <a:t>Week 8</a:t>
            </a:r>
            <a:endParaRPr b="0" i="0" sz="1200" u="none" cap="none" strike="noStrike">
              <a:solidFill>
                <a:srgbClr val="666666"/>
              </a:solidFill>
              <a:latin typeface="Roboto"/>
              <a:ea typeface="Roboto"/>
              <a:cs typeface="Roboto"/>
              <a:sym typeface="Roboto"/>
            </a:endParaRPr>
          </a:p>
        </p:txBody>
      </p:sp>
      <p:sp>
        <p:nvSpPr>
          <p:cNvPr id="245" name="Google Shape;245;gb6e8cdf3cc_0_10"/>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Medium"/>
                <a:ea typeface="Roboto Medium"/>
                <a:cs typeface="Roboto Medium"/>
                <a:sym typeface="Roboto Medium"/>
              </a:rPr>
              <a:t>Javascript 2</a:t>
            </a:r>
            <a:endParaRPr b="0" i="0" sz="1200" u="none" cap="none" strike="noStrike">
              <a:solidFill>
                <a:srgbClr val="666666"/>
              </a:solidFill>
              <a:latin typeface="Roboto Medium"/>
              <a:ea typeface="Roboto Medium"/>
              <a:cs typeface="Roboto Medium"/>
              <a:sym typeface="Roboto Medium"/>
            </a:endParaRPr>
          </a:p>
        </p:txBody>
      </p:sp>
      <p:sp>
        <p:nvSpPr>
          <p:cNvPr id="246" name="Google Shape;246;gb6e8cdf3cc_0_10"/>
          <p:cNvSpPr txBox="1"/>
          <p:nvPr/>
        </p:nvSpPr>
        <p:spPr>
          <a:xfrm>
            <a:off x="237400" y="1339150"/>
            <a:ext cx="4381800" cy="33099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Clr>
                <a:srgbClr val="595959"/>
              </a:buClr>
              <a:buSzPts val="1700"/>
              <a:buFont typeface="Proxima Nova"/>
              <a:buAutoNum type="arabicPeriod" startAt="3"/>
            </a:pPr>
            <a:r>
              <a:rPr b="0" i="0" lang="en" sz="1700" u="none" cap="none" strike="noStrike">
                <a:solidFill>
                  <a:srgbClr val="595959"/>
                </a:solidFill>
                <a:latin typeface="Proxima Nova"/>
                <a:ea typeface="Proxima Nova"/>
                <a:cs typeface="Proxima Nova"/>
                <a:sym typeface="Proxima Nova"/>
              </a:rPr>
              <a:t>Buatlah fungsi yang memiliki parameter </a:t>
            </a:r>
            <a:r>
              <a:rPr b="1" i="0" lang="en" sz="1700" u="none" cap="none" strike="noStrike">
                <a:solidFill>
                  <a:srgbClr val="595959"/>
                </a:solidFill>
                <a:latin typeface="Proxima Nova"/>
                <a:ea typeface="Proxima Nova"/>
                <a:cs typeface="Proxima Nova"/>
                <a:sym typeface="Proxima Nova"/>
              </a:rPr>
              <a:t>nilaiAwal </a:t>
            </a:r>
            <a:r>
              <a:rPr b="0" i="0" lang="en" sz="1700" u="none" cap="none" strike="noStrike">
                <a:solidFill>
                  <a:srgbClr val="595959"/>
                </a:solidFill>
                <a:latin typeface="Proxima Nova"/>
                <a:ea typeface="Proxima Nova"/>
                <a:cs typeface="Proxima Nova"/>
                <a:sym typeface="Proxima Nova"/>
              </a:rPr>
              <a:t>(</a:t>
            </a:r>
            <a:r>
              <a:rPr b="0" i="1" lang="en" sz="1700" u="none" cap="none" strike="noStrike">
                <a:solidFill>
                  <a:srgbClr val="595959"/>
                </a:solidFill>
                <a:latin typeface="Proxima Nova"/>
                <a:ea typeface="Proxima Nova"/>
                <a:cs typeface="Proxima Nova"/>
                <a:sym typeface="Proxima Nova"/>
              </a:rPr>
              <a:t>number</a:t>
            </a:r>
            <a:r>
              <a:rPr b="0" i="0" lang="en" sz="1700" u="none" cap="none" strike="noStrike">
                <a:solidFill>
                  <a:srgbClr val="595959"/>
                </a:solidFill>
                <a:latin typeface="Proxima Nova"/>
                <a:ea typeface="Proxima Nova"/>
                <a:cs typeface="Proxima Nova"/>
                <a:sym typeface="Proxima Nova"/>
              </a:rPr>
              <a:t>) dan </a:t>
            </a:r>
            <a:r>
              <a:rPr b="1" i="0" lang="en" sz="1700" u="none" cap="none" strike="noStrike">
                <a:solidFill>
                  <a:srgbClr val="595959"/>
                </a:solidFill>
                <a:latin typeface="Proxima Nova"/>
                <a:ea typeface="Proxima Nova"/>
                <a:cs typeface="Proxima Nova"/>
                <a:sym typeface="Proxima Nova"/>
              </a:rPr>
              <a:t>nilaiAkhir </a:t>
            </a:r>
            <a:r>
              <a:rPr b="0" i="0" lang="en" sz="1700" u="none" cap="none" strike="noStrike">
                <a:solidFill>
                  <a:srgbClr val="595959"/>
                </a:solidFill>
                <a:latin typeface="Proxima Nova"/>
                <a:ea typeface="Proxima Nova"/>
                <a:cs typeface="Proxima Nova"/>
                <a:sym typeface="Proxima Nova"/>
              </a:rPr>
              <a:t>(</a:t>
            </a:r>
            <a:r>
              <a:rPr b="0" i="1" lang="en" sz="1700" u="none" cap="none" strike="noStrike">
                <a:solidFill>
                  <a:srgbClr val="595959"/>
                </a:solidFill>
                <a:latin typeface="Proxima Nova"/>
                <a:ea typeface="Proxima Nova"/>
                <a:cs typeface="Proxima Nova"/>
                <a:sym typeface="Proxima Nova"/>
              </a:rPr>
              <a:t>number</a:t>
            </a:r>
            <a:r>
              <a:rPr b="0" i="0" lang="en" sz="1700" u="none" cap="none" strike="noStrike">
                <a:solidFill>
                  <a:srgbClr val="595959"/>
                </a:solidFill>
                <a:latin typeface="Proxima Nova"/>
                <a:ea typeface="Proxima Nova"/>
                <a:cs typeface="Proxima Nova"/>
                <a:sym typeface="Proxima Nova"/>
              </a:rPr>
              <a:t>), serta </a:t>
            </a:r>
            <a:r>
              <a:rPr b="1" i="0" lang="en" sz="1700" u="none" cap="none" strike="noStrike">
                <a:solidFill>
                  <a:srgbClr val="595959"/>
                </a:solidFill>
                <a:latin typeface="Proxima Nova"/>
                <a:ea typeface="Proxima Nova"/>
                <a:cs typeface="Proxima Nova"/>
                <a:sym typeface="Proxima Nova"/>
              </a:rPr>
              <a:t>dataArray </a:t>
            </a:r>
            <a:r>
              <a:rPr b="0" i="0" lang="en" sz="1700" u="none" cap="none" strike="noStrike">
                <a:solidFill>
                  <a:srgbClr val="595959"/>
                </a:solidFill>
                <a:latin typeface="Proxima Nova"/>
                <a:ea typeface="Proxima Nova"/>
                <a:cs typeface="Proxima Nova"/>
                <a:sym typeface="Proxima Nova"/>
              </a:rPr>
              <a:t>(</a:t>
            </a:r>
            <a:r>
              <a:rPr b="0" i="1" lang="en" sz="1700" u="none" cap="none" strike="noStrike">
                <a:solidFill>
                  <a:srgbClr val="595959"/>
                </a:solidFill>
                <a:latin typeface="Proxima Nova"/>
                <a:ea typeface="Proxima Nova"/>
                <a:cs typeface="Proxima Nova"/>
                <a:sym typeface="Proxima Nova"/>
              </a:rPr>
              <a:t>array</a:t>
            </a:r>
            <a:r>
              <a:rPr b="0" i="0" lang="en" sz="1700" u="none" cap="none" strike="noStrike">
                <a:solidFill>
                  <a:srgbClr val="595959"/>
                </a:solidFill>
                <a:latin typeface="Proxima Nova"/>
                <a:ea typeface="Proxima Nova"/>
                <a:cs typeface="Proxima Nova"/>
                <a:sym typeface="Proxima Nova"/>
              </a:rPr>
              <a:t>). </a:t>
            </a:r>
            <a:br>
              <a:rPr b="0" i="0" lang="en" sz="1700" u="none" cap="none" strike="noStrike">
                <a:solidFill>
                  <a:srgbClr val="595959"/>
                </a:solidFill>
                <a:latin typeface="Proxima Nova"/>
                <a:ea typeface="Proxima Nova"/>
                <a:cs typeface="Proxima Nova"/>
                <a:sym typeface="Proxima Nova"/>
              </a:rPr>
            </a:br>
            <a:r>
              <a:rPr b="0" i="0" lang="en" sz="1700" u="none" cap="none" strike="noStrike">
                <a:solidFill>
                  <a:srgbClr val="595959"/>
                </a:solidFill>
                <a:latin typeface="Proxima Nova"/>
                <a:ea typeface="Proxima Nova"/>
                <a:cs typeface="Proxima Nova"/>
                <a:sym typeface="Proxima Nova"/>
              </a:rPr>
              <a:t>Fungsi tersebut memiliki validasi </a:t>
            </a:r>
            <a:r>
              <a:rPr b="1" i="0" lang="en" sz="1700" u="none" cap="none" strike="noStrike">
                <a:solidFill>
                  <a:srgbClr val="595959"/>
                </a:solidFill>
                <a:latin typeface="Proxima Nova"/>
                <a:ea typeface="Proxima Nova"/>
                <a:cs typeface="Proxima Nova"/>
                <a:sym typeface="Proxima Nova"/>
              </a:rPr>
              <a:t>nilaiAwal &lt;</a:t>
            </a:r>
            <a:r>
              <a:rPr b="0" i="0" lang="en" sz="1700" u="none" cap="none" strike="noStrike">
                <a:solidFill>
                  <a:srgbClr val="595959"/>
                </a:solidFill>
                <a:latin typeface="Proxima Nova"/>
                <a:ea typeface="Proxima Nova"/>
                <a:cs typeface="Proxima Nova"/>
                <a:sym typeface="Proxima Nova"/>
              </a:rPr>
              <a:t> </a:t>
            </a:r>
            <a:r>
              <a:rPr b="1" i="0" lang="en" sz="1700" u="none" cap="none" strike="noStrike">
                <a:solidFill>
                  <a:srgbClr val="595959"/>
                </a:solidFill>
                <a:latin typeface="Proxima Nova"/>
                <a:ea typeface="Proxima Nova"/>
                <a:cs typeface="Proxima Nova"/>
                <a:sym typeface="Proxima Nova"/>
              </a:rPr>
              <a:t>nilaiAkhir </a:t>
            </a:r>
            <a:r>
              <a:rPr b="0" i="0" lang="en" sz="1700" u="none" cap="none" strike="noStrike">
                <a:solidFill>
                  <a:srgbClr val="595959"/>
                </a:solidFill>
                <a:latin typeface="Proxima Nova"/>
                <a:ea typeface="Proxima Nova"/>
                <a:cs typeface="Proxima Nova"/>
                <a:sym typeface="Proxima Nova"/>
              </a:rPr>
              <a:t>dan jumlah data dalam </a:t>
            </a:r>
            <a:r>
              <a:rPr b="1" i="0" lang="en" sz="1700" u="none" cap="none" strike="noStrike">
                <a:solidFill>
                  <a:srgbClr val="595959"/>
                </a:solidFill>
                <a:latin typeface="Proxima Nova"/>
                <a:ea typeface="Proxima Nova"/>
                <a:cs typeface="Proxima Nova"/>
                <a:sym typeface="Proxima Nova"/>
              </a:rPr>
              <a:t>dataArray </a:t>
            </a:r>
            <a:r>
              <a:rPr b="0" i="0" lang="en" sz="1700" u="none" cap="none" strike="noStrike">
                <a:solidFill>
                  <a:srgbClr val="595959"/>
                </a:solidFill>
                <a:latin typeface="Proxima Nova"/>
                <a:ea typeface="Proxima Nova"/>
                <a:cs typeface="Proxima Nova"/>
                <a:sym typeface="Proxima Nova"/>
              </a:rPr>
              <a:t>harus lebih dari 5.</a:t>
            </a:r>
            <a:br>
              <a:rPr b="0" i="0" lang="en" sz="1700" u="none" cap="none" strike="noStrike">
                <a:solidFill>
                  <a:srgbClr val="595959"/>
                </a:solidFill>
                <a:latin typeface="Proxima Nova"/>
                <a:ea typeface="Proxima Nova"/>
                <a:cs typeface="Proxima Nova"/>
                <a:sym typeface="Proxima Nova"/>
              </a:rPr>
            </a:br>
            <a:r>
              <a:rPr b="0" i="0" lang="en" sz="1700" u="none" cap="none" strike="noStrike">
                <a:solidFill>
                  <a:srgbClr val="595959"/>
                </a:solidFill>
                <a:latin typeface="Proxima Nova"/>
                <a:ea typeface="Proxima Nova"/>
                <a:cs typeface="Proxima Nova"/>
                <a:sym typeface="Proxima Nova"/>
              </a:rPr>
              <a:t>Fungsi tersebut akan mencari data didalam </a:t>
            </a:r>
            <a:r>
              <a:rPr b="1" i="0" lang="en" sz="1700" u="none" cap="none" strike="noStrike">
                <a:solidFill>
                  <a:srgbClr val="595959"/>
                </a:solidFill>
                <a:latin typeface="Proxima Nova"/>
                <a:ea typeface="Proxima Nova"/>
                <a:cs typeface="Proxima Nova"/>
                <a:sym typeface="Proxima Nova"/>
              </a:rPr>
              <a:t>dataArray </a:t>
            </a:r>
            <a:r>
              <a:rPr b="0" i="0" lang="en" sz="1700" u="none" cap="none" strike="noStrike">
                <a:solidFill>
                  <a:srgbClr val="595959"/>
                </a:solidFill>
                <a:latin typeface="Proxima Nova"/>
                <a:ea typeface="Proxima Nova"/>
                <a:cs typeface="Proxima Nova"/>
                <a:sym typeface="Proxima Nova"/>
              </a:rPr>
              <a:t>yang memiliki nilai diantara </a:t>
            </a:r>
            <a:r>
              <a:rPr b="1" i="0" lang="en" sz="1700" u="none" cap="none" strike="noStrike">
                <a:solidFill>
                  <a:srgbClr val="595959"/>
                </a:solidFill>
                <a:latin typeface="Proxima Nova"/>
                <a:ea typeface="Proxima Nova"/>
                <a:cs typeface="Proxima Nova"/>
                <a:sym typeface="Proxima Nova"/>
              </a:rPr>
              <a:t>nilaiAwal </a:t>
            </a:r>
            <a:r>
              <a:rPr b="0" i="0" lang="en" sz="1700" u="none" cap="none" strike="noStrike">
                <a:solidFill>
                  <a:srgbClr val="595959"/>
                </a:solidFill>
                <a:latin typeface="Proxima Nova"/>
                <a:ea typeface="Proxima Nova"/>
                <a:cs typeface="Proxima Nova"/>
                <a:sym typeface="Proxima Nova"/>
              </a:rPr>
              <a:t>dan </a:t>
            </a:r>
            <a:r>
              <a:rPr b="1" i="0" lang="en" sz="1700" u="none" cap="none" strike="noStrike">
                <a:solidFill>
                  <a:srgbClr val="595959"/>
                </a:solidFill>
                <a:latin typeface="Proxima Nova"/>
                <a:ea typeface="Proxima Nova"/>
                <a:cs typeface="Proxima Nova"/>
                <a:sym typeface="Proxima Nova"/>
              </a:rPr>
              <a:t>nilaiAkhir</a:t>
            </a:r>
            <a:r>
              <a:rPr b="0" i="0" lang="en" sz="1700" u="none" cap="none" strike="noStrike">
                <a:solidFill>
                  <a:srgbClr val="595959"/>
                </a:solidFill>
                <a:latin typeface="Proxima Nova"/>
                <a:ea typeface="Proxima Nova"/>
                <a:cs typeface="Proxima Nova"/>
                <a:sym typeface="Proxima Nova"/>
              </a:rPr>
              <a:t>, mengurutkan hasil pencarian dan menampilkannya ke layar/console.</a:t>
            </a:r>
            <a:endParaRPr b="0" i="0" sz="1700" u="none" cap="none" strike="noStrike">
              <a:solidFill>
                <a:srgbClr val="595959"/>
              </a:solidFill>
              <a:latin typeface="Proxima Nova"/>
              <a:ea typeface="Proxima Nova"/>
              <a:cs typeface="Proxima Nova"/>
              <a:sym typeface="Proxima Nova"/>
            </a:endParaRPr>
          </a:p>
          <a:p>
            <a:pPr indent="228600" lvl="0" marL="228600" marR="0" rtl="0" algn="l">
              <a:lnSpc>
                <a:spcPct val="100000"/>
              </a:lnSpc>
              <a:spcBef>
                <a:spcPts val="0"/>
              </a:spcBef>
              <a:spcAft>
                <a:spcPts val="0"/>
              </a:spcAft>
              <a:buClr>
                <a:srgbClr val="000000"/>
              </a:buClr>
              <a:buSzPts val="1100"/>
              <a:buFont typeface="Arial"/>
              <a:buNone/>
            </a:pPr>
            <a:r>
              <a:t/>
            </a:r>
            <a:endParaRPr b="0" i="0" sz="1700" u="none" cap="none" strike="noStrike">
              <a:solidFill>
                <a:srgbClr val="595959"/>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700" u="none" cap="none" strike="noStrike">
              <a:solidFill>
                <a:srgbClr val="595959"/>
              </a:solidFill>
              <a:latin typeface="Proxima Nova"/>
              <a:ea typeface="Proxima Nova"/>
              <a:cs typeface="Proxima Nova"/>
              <a:sym typeface="Proxima Nova"/>
            </a:endParaRPr>
          </a:p>
        </p:txBody>
      </p:sp>
      <p:sp>
        <p:nvSpPr>
          <p:cNvPr id="247" name="Google Shape;247;gb6e8cdf3cc_0_10"/>
          <p:cNvSpPr txBox="1"/>
          <p:nvPr/>
        </p:nvSpPr>
        <p:spPr>
          <a:xfrm>
            <a:off x="4718175" y="956550"/>
            <a:ext cx="4263900" cy="400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chemeClr val="dk2"/>
                </a:solidFill>
                <a:latin typeface="Proxima Nova"/>
                <a:ea typeface="Proxima Nova"/>
                <a:cs typeface="Proxima Nova"/>
                <a:sym typeface="Proxima Nova"/>
              </a:rPr>
              <a:t>Contoh: </a:t>
            </a:r>
            <a:endParaRPr b="0" i="0" sz="1400" u="none" cap="none" strike="noStrike">
              <a:solidFill>
                <a:schemeClr val="dk2"/>
              </a:solidFill>
              <a:latin typeface="Proxima Nova"/>
              <a:ea typeface="Proxima Nova"/>
              <a:cs typeface="Proxima Nova"/>
              <a:sym typeface="Proxima Nova"/>
            </a:endParaRPr>
          </a:p>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chemeClr val="dk2"/>
                </a:solidFill>
                <a:latin typeface="Proxima Nova"/>
                <a:ea typeface="Proxima Nova"/>
                <a:cs typeface="Proxima Nova"/>
                <a:sym typeface="Proxima Nova"/>
              </a:rPr>
              <a:t>SeleksiNilai(5, 20 , [2, 25, 4, 14, 17, 30, 8])</a:t>
            </a:r>
            <a:endParaRPr b="0" i="0" sz="1400" u="none" cap="none" strike="noStrike">
              <a:solidFill>
                <a:schemeClr val="dk2"/>
              </a:solidFill>
              <a:latin typeface="Proxima Nova"/>
              <a:ea typeface="Proxima Nova"/>
              <a:cs typeface="Proxima Nova"/>
              <a:sym typeface="Proxima Nova"/>
            </a:endParaRPr>
          </a:p>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chemeClr val="dk2"/>
                </a:solidFill>
                <a:latin typeface="Proxima Nova"/>
                <a:ea typeface="Proxima Nova"/>
                <a:cs typeface="Proxima Nova"/>
                <a:sym typeface="Proxima Nova"/>
              </a:rPr>
              <a:t>Output:</a:t>
            </a:r>
            <a:endParaRPr b="0" i="0" sz="1400" u="none" cap="none" strike="noStrike">
              <a:solidFill>
                <a:schemeClr val="dk2"/>
              </a:solidFill>
              <a:latin typeface="Proxima Nova"/>
              <a:ea typeface="Proxima Nova"/>
              <a:cs typeface="Proxima Nova"/>
              <a:sym typeface="Proxima Nova"/>
            </a:endParaRPr>
          </a:p>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chemeClr val="dk2"/>
                </a:solidFill>
                <a:latin typeface="Proxima Nova"/>
                <a:ea typeface="Proxima Nova"/>
                <a:cs typeface="Proxima Nova"/>
                <a:sym typeface="Proxima Nova"/>
              </a:rPr>
              <a:t>[8, 14, 17]</a:t>
            </a:r>
            <a:endParaRPr b="0" i="0" sz="1400" u="none" cap="none" strike="noStrike">
              <a:solidFill>
                <a:schemeClr val="dk2"/>
              </a:solidFill>
              <a:latin typeface="Proxima Nova"/>
              <a:ea typeface="Proxima Nova"/>
              <a:cs typeface="Proxima Nova"/>
              <a:sym typeface="Proxima Nova"/>
            </a:endParaRPr>
          </a:p>
          <a:p>
            <a:pPr indent="228600" lvl="0" marL="22860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2"/>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100"/>
              <a:buFont typeface="Arial"/>
              <a:buNone/>
            </a:pPr>
            <a:r>
              <a:rPr b="0" i="0" lang="en" sz="1400" u="none" cap="none" strike="noStrike">
                <a:solidFill>
                  <a:srgbClr val="595959"/>
                </a:solidFill>
                <a:latin typeface="Proxima Nova"/>
                <a:ea typeface="Proxima Nova"/>
                <a:cs typeface="Proxima Nova"/>
                <a:sym typeface="Proxima Nova"/>
              </a:rPr>
              <a:t>SeleksiNilai(15, 3 , [2, 25, 4, 14, 17, 30, 8])</a:t>
            </a:r>
            <a:endParaRPr b="0" i="0" sz="1400" u="none" cap="none" strike="noStrike">
              <a:solidFill>
                <a:srgbClr val="595959"/>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100"/>
              <a:buFont typeface="Arial"/>
              <a:buNone/>
            </a:pPr>
            <a:r>
              <a:rPr b="0" i="0" lang="en" sz="1400" u="none" cap="none" strike="noStrike">
                <a:solidFill>
                  <a:srgbClr val="595959"/>
                </a:solidFill>
                <a:latin typeface="Proxima Nova"/>
                <a:ea typeface="Proxima Nova"/>
                <a:cs typeface="Proxima Nova"/>
                <a:sym typeface="Proxima Nova"/>
              </a:rPr>
              <a:t>Output:</a:t>
            </a:r>
            <a:endParaRPr b="0" i="0" sz="1400" u="none" cap="none" strike="noStrike">
              <a:solidFill>
                <a:srgbClr val="595959"/>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100"/>
              <a:buFont typeface="Arial"/>
              <a:buNone/>
            </a:pPr>
            <a:r>
              <a:rPr b="0" i="0" lang="en" sz="1400" u="none" cap="none" strike="noStrike">
                <a:solidFill>
                  <a:srgbClr val="595959"/>
                </a:solidFill>
                <a:latin typeface="Proxima Nova"/>
                <a:ea typeface="Proxima Nova"/>
                <a:cs typeface="Proxima Nova"/>
                <a:sym typeface="Proxima Nova"/>
              </a:rPr>
              <a:t>“Nilai akhir harus lebih besar dari nilai awal”</a:t>
            </a:r>
            <a:endParaRPr b="0" i="0" sz="1400" u="none" cap="none" strike="noStrike">
              <a:solidFill>
                <a:srgbClr val="595959"/>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100"/>
              <a:buFont typeface="Arial"/>
              <a:buNone/>
            </a:pPr>
            <a:r>
              <a:rPr b="0" i="0" lang="en" sz="1400" u="none" cap="none" strike="noStrike">
                <a:solidFill>
                  <a:srgbClr val="595959"/>
                </a:solidFill>
                <a:latin typeface="Proxima Nova"/>
                <a:ea typeface="Proxima Nova"/>
                <a:cs typeface="Proxima Nova"/>
                <a:sym typeface="Proxima Nova"/>
              </a:rPr>
              <a:t>SeleksiNilai(5, 17 , [2, 25, 4])</a:t>
            </a:r>
            <a:endParaRPr b="0" i="0" sz="1400" u="none" cap="none" strike="noStrike">
              <a:solidFill>
                <a:srgbClr val="595959"/>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100"/>
              <a:buFont typeface="Arial"/>
              <a:buNone/>
            </a:pPr>
            <a:r>
              <a:rPr b="0" i="0" lang="en" sz="1400" u="none" cap="none" strike="noStrike">
                <a:solidFill>
                  <a:srgbClr val="595959"/>
                </a:solidFill>
                <a:latin typeface="Proxima Nova"/>
                <a:ea typeface="Proxima Nova"/>
                <a:cs typeface="Proxima Nova"/>
                <a:sym typeface="Proxima Nova"/>
              </a:rPr>
              <a:t>Output:</a:t>
            </a:r>
            <a:endParaRPr b="0" i="0" sz="1400" u="none" cap="none" strike="noStrike">
              <a:solidFill>
                <a:srgbClr val="595959"/>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100"/>
              <a:buFont typeface="Arial"/>
              <a:buNone/>
            </a:pPr>
            <a:r>
              <a:rPr b="0" i="0" lang="en" sz="1400" u="none" cap="none" strike="noStrike">
                <a:solidFill>
                  <a:srgbClr val="595959"/>
                </a:solidFill>
                <a:latin typeface="Proxima Nova"/>
                <a:ea typeface="Proxima Nova"/>
                <a:cs typeface="Proxima Nova"/>
                <a:sym typeface="Proxima Nova"/>
              </a:rPr>
              <a:t>“Jumlah angka dalam dataArray tidak ada”</a:t>
            </a:r>
            <a:endParaRPr b="0" i="0" sz="1400" u="none" cap="none" strike="noStrike">
              <a:solidFill>
                <a:srgbClr val="595959"/>
              </a:solidFill>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gb6e8cdf3cc_0_0"/>
          <p:cNvPicPr preferRelativeResize="0"/>
          <p:nvPr/>
        </p:nvPicPr>
        <p:blipFill rotWithShape="1">
          <a:blip r:embed="rId3">
            <a:alphaModFix/>
          </a:blip>
          <a:srcRect b="0" l="0" r="0" t="0"/>
          <a:stretch/>
        </p:blipFill>
        <p:spPr>
          <a:xfrm>
            <a:off x="2" y="0"/>
            <a:ext cx="9144006" cy="5144509"/>
          </a:xfrm>
          <a:prstGeom prst="rect">
            <a:avLst/>
          </a:prstGeom>
          <a:noFill/>
          <a:ln>
            <a:noFill/>
          </a:ln>
        </p:spPr>
      </p:pic>
      <p:sp>
        <p:nvSpPr>
          <p:cNvPr id="253" name="Google Shape;253;gb6e8cdf3cc_0_0"/>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Fullstack Website Developer</a:t>
            </a:r>
            <a:endParaRPr b="0" i="0" sz="1000" u="none" cap="none" strike="noStrike">
              <a:solidFill>
                <a:srgbClr val="666666"/>
              </a:solidFill>
              <a:latin typeface="Roboto"/>
              <a:ea typeface="Roboto"/>
              <a:cs typeface="Roboto"/>
              <a:sym typeface="Roboto"/>
            </a:endParaRPr>
          </a:p>
        </p:txBody>
      </p:sp>
      <p:sp>
        <p:nvSpPr>
          <p:cNvPr id="254" name="Google Shape;254;gb6e8cdf3cc_0_0"/>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Batch 1	</a:t>
            </a:r>
            <a:endParaRPr b="0" i="0" sz="1000" u="none" cap="none" strike="noStrike">
              <a:solidFill>
                <a:srgbClr val="666666"/>
              </a:solidFill>
              <a:latin typeface="Roboto"/>
              <a:ea typeface="Roboto"/>
              <a:cs typeface="Roboto"/>
              <a:sym typeface="Roboto"/>
            </a:endParaRPr>
          </a:p>
        </p:txBody>
      </p:sp>
      <p:sp>
        <p:nvSpPr>
          <p:cNvPr id="255" name="Google Shape;255;gb6e8cdf3cc_0_0"/>
          <p:cNvSpPr txBox="1"/>
          <p:nvPr/>
        </p:nvSpPr>
        <p:spPr>
          <a:xfrm>
            <a:off x="852181" y="938950"/>
            <a:ext cx="34698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666666"/>
                </a:solidFill>
                <a:latin typeface="Roboto Medium"/>
                <a:ea typeface="Roboto Medium"/>
                <a:cs typeface="Roboto Medium"/>
                <a:sym typeface="Roboto Medium"/>
              </a:rPr>
              <a:t>Task</a:t>
            </a:r>
            <a:endParaRPr b="0" i="0" sz="2000" u="none" cap="none" strike="noStrike">
              <a:solidFill>
                <a:srgbClr val="666666"/>
              </a:solidFill>
              <a:latin typeface="Roboto Medium"/>
              <a:ea typeface="Roboto Medium"/>
              <a:cs typeface="Roboto Medium"/>
              <a:sym typeface="Roboto Medium"/>
            </a:endParaRPr>
          </a:p>
        </p:txBody>
      </p:sp>
      <p:sp>
        <p:nvSpPr>
          <p:cNvPr id="256" name="Google Shape;256;gb6e8cdf3cc_0_0"/>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a:ea typeface="Roboto"/>
                <a:cs typeface="Roboto"/>
                <a:sym typeface="Roboto"/>
              </a:rPr>
              <a:t>Week 8</a:t>
            </a:r>
            <a:endParaRPr b="0" i="0" sz="1200" u="none" cap="none" strike="noStrike">
              <a:solidFill>
                <a:srgbClr val="666666"/>
              </a:solidFill>
              <a:latin typeface="Roboto"/>
              <a:ea typeface="Roboto"/>
              <a:cs typeface="Roboto"/>
              <a:sym typeface="Roboto"/>
            </a:endParaRPr>
          </a:p>
        </p:txBody>
      </p:sp>
      <p:sp>
        <p:nvSpPr>
          <p:cNvPr id="257" name="Google Shape;257;gb6e8cdf3cc_0_0"/>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Medium"/>
                <a:ea typeface="Roboto Medium"/>
                <a:cs typeface="Roboto Medium"/>
                <a:sym typeface="Roboto Medium"/>
              </a:rPr>
              <a:t>Javascript 2</a:t>
            </a:r>
            <a:endParaRPr b="0" i="0" sz="1200" u="none" cap="none" strike="noStrike">
              <a:solidFill>
                <a:srgbClr val="666666"/>
              </a:solidFill>
              <a:latin typeface="Roboto Medium"/>
              <a:ea typeface="Roboto Medium"/>
              <a:cs typeface="Roboto Medium"/>
              <a:sym typeface="Roboto Medium"/>
            </a:endParaRPr>
          </a:p>
        </p:txBody>
      </p:sp>
      <p:sp>
        <p:nvSpPr>
          <p:cNvPr id="258" name="Google Shape;258;gb6e8cdf3cc_0_0"/>
          <p:cNvSpPr txBox="1"/>
          <p:nvPr/>
        </p:nvSpPr>
        <p:spPr>
          <a:xfrm>
            <a:off x="387900" y="1337550"/>
            <a:ext cx="8374200" cy="34164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Arial"/>
                <a:ea typeface="Arial"/>
                <a:cs typeface="Arial"/>
                <a:sym typeface="Arial"/>
              </a:rPr>
              <a:t>4. Buatlah sebuah function untuk mengenkripsi dan mendekripsi suatu text menggunakan package </a:t>
            </a:r>
            <a:r>
              <a:rPr b="1" i="0" lang="en" sz="1500" u="none" cap="none" strike="noStrike">
                <a:solidFill>
                  <a:schemeClr val="dk2"/>
                </a:solidFill>
                <a:latin typeface="Arial"/>
                <a:ea typeface="Arial"/>
                <a:cs typeface="Arial"/>
                <a:sym typeface="Arial"/>
              </a:rPr>
              <a:t>crypto-js</a:t>
            </a:r>
            <a:endParaRPr b="0" i="0" sz="1500" u="none" cap="none" strike="noStrike">
              <a:solidFill>
                <a:schemeClr val="dk2"/>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Arial"/>
                <a:ea typeface="Arial"/>
                <a:cs typeface="Arial"/>
                <a:sym typeface="Arial"/>
              </a:rPr>
              <a:t>Contoh :</a:t>
            </a:r>
            <a:endParaRPr b="0" i="0" sz="1500" u="none" cap="none" strike="noStrike">
              <a:solidFill>
                <a:schemeClr val="dk2"/>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2"/>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Arial"/>
                <a:ea typeface="Arial"/>
                <a:cs typeface="Arial"/>
                <a:sym typeface="Arial"/>
              </a:rPr>
              <a:t>const text = “Fazztrack”</a:t>
            </a:r>
            <a:endParaRPr b="0" i="0" sz="1500" u="none" cap="none" strike="noStrike">
              <a:solidFill>
                <a:schemeClr val="dk2"/>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Arial"/>
                <a:ea typeface="Arial"/>
                <a:cs typeface="Arial"/>
                <a:sym typeface="Arial"/>
              </a:rPr>
              <a:t>const enkripsi = (text) =&gt; {</a:t>
            </a:r>
            <a:endParaRPr b="0" i="0" sz="1500" u="none" cap="none" strike="noStrike">
              <a:solidFill>
                <a:schemeClr val="dk2"/>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Arial"/>
                <a:ea typeface="Arial"/>
                <a:cs typeface="Arial"/>
                <a:sym typeface="Arial"/>
              </a:rPr>
              <a:t>	// enkripsi</a:t>
            </a:r>
            <a:endParaRPr b="0" i="0" sz="1500" u="none" cap="none" strike="noStrike">
              <a:solidFill>
                <a:schemeClr val="dk2"/>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Arial"/>
                <a:ea typeface="Arial"/>
                <a:cs typeface="Arial"/>
                <a:sym typeface="Arial"/>
              </a:rPr>
              <a:t>}</a:t>
            </a:r>
            <a:endParaRPr b="0" i="0" sz="1500" u="none" cap="none" strike="noStrike">
              <a:solidFill>
                <a:schemeClr val="dk2"/>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Arial"/>
                <a:ea typeface="Arial"/>
                <a:cs typeface="Arial"/>
                <a:sym typeface="Arial"/>
              </a:rPr>
              <a:t>const text = “</a:t>
            </a:r>
            <a:r>
              <a:rPr b="0" i="0" lang="en" sz="1500" u="none" cap="none" strike="noStrike">
                <a:solidFill>
                  <a:schemeClr val="dk2"/>
                </a:solidFill>
                <a:highlight>
                  <a:srgbClr val="FFFFFF"/>
                </a:highlight>
                <a:latin typeface="Arial"/>
                <a:ea typeface="Arial"/>
                <a:cs typeface="Arial"/>
                <a:sym typeface="Arial"/>
              </a:rPr>
              <a:t>66fb49676ea12e7e1dfcb024ada6a526</a:t>
            </a:r>
            <a:r>
              <a:rPr b="0" i="0" lang="en" sz="1500" u="none" cap="none" strike="noStrike">
                <a:solidFill>
                  <a:schemeClr val="dk2"/>
                </a:solidFill>
                <a:latin typeface="Arial"/>
                <a:ea typeface="Arial"/>
                <a:cs typeface="Arial"/>
                <a:sym typeface="Arial"/>
              </a:rPr>
              <a:t>”</a:t>
            </a:r>
            <a:endParaRPr b="0" i="0" sz="1500" u="none" cap="none" strike="noStrike">
              <a:solidFill>
                <a:schemeClr val="dk2"/>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Arial"/>
                <a:ea typeface="Arial"/>
                <a:cs typeface="Arial"/>
                <a:sym typeface="Arial"/>
              </a:rPr>
              <a:t>const dekripsi = (text) =&gt; {</a:t>
            </a:r>
            <a:endParaRPr b="0" i="0" sz="1500" u="none" cap="none" strike="noStrike">
              <a:solidFill>
                <a:schemeClr val="dk2"/>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Arial"/>
                <a:ea typeface="Arial"/>
                <a:cs typeface="Arial"/>
                <a:sym typeface="Arial"/>
              </a:rPr>
              <a:t>	// dekripsi</a:t>
            </a:r>
            <a:endParaRPr b="0" i="0" sz="1500" u="none" cap="none" strike="noStrike">
              <a:solidFill>
                <a:schemeClr val="dk2"/>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Arial"/>
                <a:ea typeface="Arial"/>
                <a:cs typeface="Arial"/>
                <a:sym typeface="Arial"/>
              </a:rPr>
              <a:t>}</a:t>
            </a:r>
            <a:endParaRPr b="0" i="0" sz="1500" u="none" cap="none" strike="noStrike">
              <a:solidFill>
                <a:schemeClr val="dk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2"/>
          <p:cNvPicPr preferRelativeResize="0"/>
          <p:nvPr/>
        </p:nvPicPr>
        <p:blipFill rotWithShape="1">
          <a:blip r:embed="rId3">
            <a:alphaModFix/>
          </a:blip>
          <a:srcRect b="0" l="0" r="0" t="0"/>
          <a:stretch/>
        </p:blipFill>
        <p:spPr>
          <a:xfrm>
            <a:off x="2" y="0"/>
            <a:ext cx="9144005" cy="5144509"/>
          </a:xfrm>
          <a:prstGeom prst="rect">
            <a:avLst/>
          </a:prstGeom>
          <a:noFill/>
          <a:ln>
            <a:noFill/>
          </a:ln>
        </p:spPr>
      </p:pic>
      <p:sp>
        <p:nvSpPr>
          <p:cNvPr id="108" name="Google Shape;108;p2"/>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Fullstack Website Developer</a:t>
            </a:r>
            <a:endParaRPr b="0" i="0" sz="1000" u="none" cap="none" strike="noStrike">
              <a:solidFill>
                <a:srgbClr val="666666"/>
              </a:solidFill>
              <a:latin typeface="Roboto"/>
              <a:ea typeface="Roboto"/>
              <a:cs typeface="Roboto"/>
              <a:sym typeface="Roboto"/>
            </a:endParaRPr>
          </a:p>
        </p:txBody>
      </p:sp>
      <p:sp>
        <p:nvSpPr>
          <p:cNvPr id="109" name="Google Shape;109;p2"/>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Batch 1	</a:t>
            </a:r>
            <a:endParaRPr b="0" i="0" sz="1000" u="none" cap="none" strike="noStrike">
              <a:solidFill>
                <a:srgbClr val="666666"/>
              </a:solidFill>
              <a:latin typeface="Roboto"/>
              <a:ea typeface="Roboto"/>
              <a:cs typeface="Roboto"/>
              <a:sym typeface="Roboto"/>
            </a:endParaRPr>
          </a:p>
        </p:txBody>
      </p:sp>
      <p:sp>
        <p:nvSpPr>
          <p:cNvPr id="110" name="Google Shape;110;p2"/>
          <p:cNvSpPr txBox="1"/>
          <p:nvPr/>
        </p:nvSpPr>
        <p:spPr>
          <a:xfrm>
            <a:off x="852163" y="938950"/>
            <a:ext cx="22773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666666"/>
                </a:solidFill>
                <a:latin typeface="Roboto Medium"/>
                <a:ea typeface="Roboto Medium"/>
                <a:cs typeface="Roboto Medium"/>
                <a:sym typeface="Roboto Medium"/>
              </a:rPr>
              <a:t>Rules</a:t>
            </a:r>
            <a:endParaRPr b="0" i="0" sz="2200" u="none" cap="none" strike="noStrike">
              <a:solidFill>
                <a:srgbClr val="666666"/>
              </a:solidFill>
              <a:latin typeface="Roboto Medium"/>
              <a:ea typeface="Roboto Medium"/>
              <a:cs typeface="Roboto Medium"/>
              <a:sym typeface="Roboto Medium"/>
            </a:endParaRPr>
          </a:p>
        </p:txBody>
      </p:sp>
      <p:sp>
        <p:nvSpPr>
          <p:cNvPr id="111" name="Google Shape;111;p2"/>
          <p:cNvSpPr txBox="1"/>
          <p:nvPr/>
        </p:nvSpPr>
        <p:spPr>
          <a:xfrm>
            <a:off x="852163" y="1434250"/>
            <a:ext cx="7866300" cy="2918400"/>
          </a:xfrm>
          <a:prstGeom prst="rect">
            <a:avLst/>
          </a:prstGeom>
          <a:noFill/>
          <a:ln>
            <a:noFill/>
          </a:ln>
        </p:spPr>
        <p:txBody>
          <a:bodyPr anchorCtr="0" anchor="t" bIns="45725" lIns="45725" spcFirstLastPara="1" rIns="45725" wrap="square" tIns="45725">
            <a:spAutoFit/>
          </a:bodyPr>
          <a:lstStyle/>
          <a:p>
            <a:pPr indent="-342900" lvl="0" marL="457200" marR="0" rtl="0" algn="l">
              <a:lnSpc>
                <a:spcPct val="115000"/>
              </a:lnSpc>
              <a:spcBef>
                <a:spcPts val="0"/>
              </a:spcBef>
              <a:spcAft>
                <a:spcPts val="0"/>
              </a:spcAft>
              <a:buClr>
                <a:srgbClr val="616161"/>
              </a:buClr>
              <a:buSzPts val="1800"/>
              <a:buFont typeface="Roboto"/>
              <a:buChar char="●"/>
            </a:pPr>
            <a:r>
              <a:rPr b="0" i="0" lang="en" sz="1800" u="none" cap="none" strike="noStrike">
                <a:solidFill>
                  <a:srgbClr val="616161"/>
                </a:solidFill>
                <a:latin typeface="Roboto"/>
                <a:ea typeface="Roboto"/>
                <a:cs typeface="Roboto"/>
                <a:sym typeface="Roboto"/>
              </a:rPr>
              <a:t>Absence</a:t>
            </a:r>
            <a:endParaRPr b="0" i="0" sz="1800" u="none" cap="none" strike="noStrike">
              <a:solidFill>
                <a:srgbClr val="616161"/>
              </a:solidFill>
              <a:latin typeface="Roboto"/>
              <a:ea typeface="Roboto"/>
              <a:cs typeface="Roboto"/>
              <a:sym typeface="Roboto"/>
            </a:endParaRPr>
          </a:p>
          <a:p>
            <a:pPr indent="-342900" lvl="0" marL="457200" marR="0" rtl="0" algn="l">
              <a:lnSpc>
                <a:spcPct val="115000"/>
              </a:lnSpc>
              <a:spcBef>
                <a:spcPts val="0"/>
              </a:spcBef>
              <a:spcAft>
                <a:spcPts val="0"/>
              </a:spcAft>
              <a:buClr>
                <a:srgbClr val="616161"/>
              </a:buClr>
              <a:buSzPts val="1800"/>
              <a:buFont typeface="Roboto"/>
              <a:buChar char="●"/>
            </a:pPr>
            <a:r>
              <a:rPr b="0" i="0" lang="en" sz="1800" u="none" cap="none" strike="noStrike">
                <a:solidFill>
                  <a:srgbClr val="616161"/>
                </a:solidFill>
                <a:latin typeface="Roboto"/>
                <a:ea typeface="Roboto"/>
                <a:cs typeface="Roboto"/>
                <a:sym typeface="Roboto"/>
              </a:rPr>
              <a:t>Follow the rules</a:t>
            </a:r>
            <a:endParaRPr b="0" i="0" sz="1800" u="none" cap="none" strike="noStrike">
              <a:solidFill>
                <a:srgbClr val="616161"/>
              </a:solidFill>
              <a:latin typeface="Roboto"/>
              <a:ea typeface="Roboto"/>
              <a:cs typeface="Roboto"/>
              <a:sym typeface="Roboto"/>
            </a:endParaRPr>
          </a:p>
          <a:p>
            <a:pPr indent="-342900" lvl="0" marL="457200" marR="0" rtl="0" algn="l">
              <a:lnSpc>
                <a:spcPct val="115000"/>
              </a:lnSpc>
              <a:spcBef>
                <a:spcPts val="0"/>
              </a:spcBef>
              <a:spcAft>
                <a:spcPts val="0"/>
              </a:spcAft>
              <a:buClr>
                <a:srgbClr val="616161"/>
              </a:buClr>
              <a:buSzPts val="1800"/>
              <a:buFont typeface="Roboto"/>
              <a:buChar char="●"/>
            </a:pPr>
            <a:r>
              <a:rPr b="0" i="0" lang="en" sz="1800" u="none" cap="none" strike="noStrike">
                <a:solidFill>
                  <a:srgbClr val="616161"/>
                </a:solidFill>
                <a:latin typeface="Roboto"/>
                <a:ea typeface="Roboto"/>
                <a:cs typeface="Roboto"/>
                <a:sym typeface="Roboto"/>
              </a:rPr>
              <a:t>Ask us anything (bootcamp matters in private)</a:t>
            </a:r>
            <a:endParaRPr b="0" i="0" sz="1800" u="none" cap="none" strike="noStrike">
              <a:solidFill>
                <a:srgbClr val="616161"/>
              </a:solidFill>
              <a:latin typeface="Roboto"/>
              <a:ea typeface="Roboto"/>
              <a:cs typeface="Roboto"/>
              <a:sym typeface="Roboto"/>
            </a:endParaRPr>
          </a:p>
          <a:p>
            <a:pPr indent="-342900" lvl="0" marL="457200" marR="0" rtl="0" algn="l">
              <a:lnSpc>
                <a:spcPct val="115000"/>
              </a:lnSpc>
              <a:spcBef>
                <a:spcPts val="0"/>
              </a:spcBef>
              <a:spcAft>
                <a:spcPts val="0"/>
              </a:spcAft>
              <a:buClr>
                <a:srgbClr val="616161"/>
              </a:buClr>
              <a:buSzPts val="1800"/>
              <a:buFont typeface="Roboto"/>
              <a:buChar char="●"/>
            </a:pPr>
            <a:r>
              <a:rPr b="0" i="0" lang="en" sz="1800" u="none" cap="none" strike="noStrike">
                <a:solidFill>
                  <a:srgbClr val="616161"/>
                </a:solidFill>
                <a:latin typeface="Roboto"/>
                <a:ea typeface="Roboto"/>
                <a:cs typeface="Roboto"/>
                <a:sym typeface="Roboto"/>
              </a:rPr>
              <a:t>Speak for yourself first</a:t>
            </a:r>
            <a:endParaRPr b="0" i="0" sz="1800" u="none" cap="none" strike="noStrike">
              <a:solidFill>
                <a:srgbClr val="616161"/>
              </a:solidFill>
              <a:latin typeface="Roboto"/>
              <a:ea typeface="Roboto"/>
              <a:cs typeface="Roboto"/>
              <a:sym typeface="Roboto"/>
            </a:endParaRPr>
          </a:p>
          <a:p>
            <a:pPr indent="-342900" lvl="0" marL="457200" marR="0" rtl="0" algn="l">
              <a:lnSpc>
                <a:spcPct val="115000"/>
              </a:lnSpc>
              <a:spcBef>
                <a:spcPts val="0"/>
              </a:spcBef>
              <a:spcAft>
                <a:spcPts val="0"/>
              </a:spcAft>
              <a:buClr>
                <a:srgbClr val="616161"/>
              </a:buClr>
              <a:buSzPts val="1800"/>
              <a:buFont typeface="Roboto"/>
              <a:buChar char="●"/>
            </a:pPr>
            <a:r>
              <a:rPr b="0" i="0" lang="en" sz="1800" u="none" cap="none" strike="noStrike">
                <a:solidFill>
                  <a:srgbClr val="616161"/>
                </a:solidFill>
                <a:latin typeface="Roboto"/>
                <a:ea typeface="Roboto"/>
                <a:cs typeface="Roboto"/>
                <a:sym typeface="Roboto"/>
              </a:rPr>
              <a:t>Trainer availability</a:t>
            </a:r>
            <a:endParaRPr b="0" i="0" sz="1800" u="none" cap="none" strike="noStrike">
              <a:solidFill>
                <a:srgbClr val="616161"/>
              </a:solidFill>
              <a:latin typeface="Roboto"/>
              <a:ea typeface="Roboto"/>
              <a:cs typeface="Roboto"/>
              <a:sym typeface="Roboto"/>
            </a:endParaRPr>
          </a:p>
          <a:p>
            <a:pPr indent="-342900" lvl="0" marL="457200" marR="0" rtl="0" algn="l">
              <a:lnSpc>
                <a:spcPct val="115000"/>
              </a:lnSpc>
              <a:spcBef>
                <a:spcPts val="0"/>
              </a:spcBef>
              <a:spcAft>
                <a:spcPts val="0"/>
              </a:spcAft>
              <a:buClr>
                <a:srgbClr val="616161"/>
              </a:buClr>
              <a:buSzPts val="1800"/>
              <a:buFont typeface="Roboto"/>
              <a:buChar char="●"/>
            </a:pPr>
            <a:r>
              <a:rPr b="0" i="0" lang="en" sz="1800" u="none" cap="none" strike="noStrike">
                <a:solidFill>
                  <a:srgbClr val="616161"/>
                </a:solidFill>
                <a:latin typeface="Roboto"/>
                <a:ea typeface="Roboto"/>
                <a:cs typeface="Roboto"/>
                <a:sym typeface="Roboto"/>
              </a:rPr>
              <a:t>Independent</a:t>
            </a:r>
            <a:endParaRPr b="0" i="0" sz="1800" u="none" cap="none" strike="noStrike">
              <a:solidFill>
                <a:srgbClr val="616161"/>
              </a:solidFill>
              <a:latin typeface="Roboto"/>
              <a:ea typeface="Roboto"/>
              <a:cs typeface="Roboto"/>
              <a:sym typeface="Roboto"/>
            </a:endParaRPr>
          </a:p>
          <a:p>
            <a:pPr indent="-342900" lvl="0" marL="457200" marR="0" rtl="0" algn="l">
              <a:lnSpc>
                <a:spcPct val="115000"/>
              </a:lnSpc>
              <a:spcBef>
                <a:spcPts val="0"/>
              </a:spcBef>
              <a:spcAft>
                <a:spcPts val="0"/>
              </a:spcAft>
              <a:buClr>
                <a:srgbClr val="616161"/>
              </a:buClr>
              <a:buSzPts val="1800"/>
              <a:buFont typeface="Roboto"/>
              <a:buChar char="●"/>
            </a:pPr>
            <a:r>
              <a:rPr b="0" i="0" lang="en" sz="1800" u="none" cap="none" strike="noStrike">
                <a:solidFill>
                  <a:srgbClr val="616161"/>
                </a:solidFill>
                <a:latin typeface="Roboto"/>
                <a:ea typeface="Roboto"/>
                <a:cs typeface="Roboto"/>
                <a:sym typeface="Roboto"/>
              </a:rPr>
              <a:t>Hard work</a:t>
            </a:r>
            <a:endParaRPr b="0" i="0" sz="1800" u="none" cap="none" strike="noStrike">
              <a:solidFill>
                <a:srgbClr val="616161"/>
              </a:solidFill>
              <a:latin typeface="Roboto"/>
              <a:ea typeface="Roboto"/>
              <a:cs typeface="Roboto"/>
              <a:sym typeface="Roboto"/>
            </a:endParaRPr>
          </a:p>
          <a:p>
            <a:pPr indent="-342900" lvl="0" marL="457200" marR="0" rtl="0" algn="l">
              <a:lnSpc>
                <a:spcPct val="115000"/>
              </a:lnSpc>
              <a:spcBef>
                <a:spcPts val="0"/>
              </a:spcBef>
              <a:spcAft>
                <a:spcPts val="0"/>
              </a:spcAft>
              <a:buClr>
                <a:srgbClr val="616161"/>
              </a:buClr>
              <a:buSzPts val="1800"/>
              <a:buFont typeface="Roboto"/>
              <a:buChar char="●"/>
            </a:pPr>
            <a:r>
              <a:rPr b="0" i="0" lang="en" sz="1800" u="none" cap="none" strike="noStrike">
                <a:solidFill>
                  <a:srgbClr val="616161"/>
                </a:solidFill>
                <a:latin typeface="Roboto"/>
                <a:ea typeface="Roboto"/>
                <a:cs typeface="Roboto"/>
                <a:sym typeface="Roboto"/>
              </a:rPr>
              <a:t>Do your best</a:t>
            </a:r>
            <a:endParaRPr b="0" i="0" sz="1800" u="none" cap="none" strike="noStrike">
              <a:solidFill>
                <a:srgbClr val="616161"/>
              </a:solidFill>
              <a:latin typeface="Roboto"/>
              <a:ea typeface="Roboto"/>
              <a:cs typeface="Roboto"/>
              <a:sym typeface="Roboto"/>
            </a:endParaRPr>
          </a:p>
          <a:p>
            <a:pPr indent="-342900" lvl="0" marL="457200" marR="0" rtl="0" algn="l">
              <a:lnSpc>
                <a:spcPct val="115000"/>
              </a:lnSpc>
              <a:spcBef>
                <a:spcPts val="0"/>
              </a:spcBef>
              <a:spcAft>
                <a:spcPts val="0"/>
              </a:spcAft>
              <a:buClr>
                <a:srgbClr val="616161"/>
              </a:buClr>
              <a:buSzPts val="1800"/>
              <a:buFont typeface="Roboto"/>
              <a:buChar char="●"/>
            </a:pPr>
            <a:r>
              <a:rPr b="0" i="0" lang="en" sz="1800" u="none" cap="none" strike="noStrike">
                <a:solidFill>
                  <a:srgbClr val="616161"/>
                </a:solidFill>
                <a:latin typeface="Roboto"/>
                <a:ea typeface="Roboto"/>
                <a:cs typeface="Roboto"/>
                <a:sym typeface="Roboto"/>
              </a:rPr>
              <a:t>Continuous self improvement</a:t>
            </a:r>
            <a:endParaRPr b="0" i="1" sz="1500" u="none" cap="none" strike="noStrike">
              <a:solidFill>
                <a:srgbClr val="666666"/>
              </a:solidFill>
              <a:latin typeface="Roboto Medium"/>
              <a:ea typeface="Roboto Medium"/>
              <a:cs typeface="Roboto Medium"/>
              <a:sym typeface="Roboto Medium"/>
            </a:endParaRPr>
          </a:p>
        </p:txBody>
      </p:sp>
      <p:sp>
        <p:nvSpPr>
          <p:cNvPr id="112" name="Google Shape;112;p2"/>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Medium"/>
                <a:ea typeface="Roboto Medium"/>
                <a:cs typeface="Roboto Medium"/>
                <a:sym typeface="Roboto Medium"/>
              </a:rPr>
              <a:t>Javascript 2</a:t>
            </a:r>
            <a:endParaRPr b="0" i="0" sz="1200" u="none" cap="none" strike="noStrike">
              <a:solidFill>
                <a:srgbClr val="666666"/>
              </a:solidFill>
              <a:latin typeface="Roboto Medium"/>
              <a:ea typeface="Roboto Medium"/>
              <a:cs typeface="Roboto Medium"/>
              <a:sym typeface="Roboto Medium"/>
            </a:endParaRPr>
          </a:p>
        </p:txBody>
      </p:sp>
      <p:sp>
        <p:nvSpPr>
          <p:cNvPr id="113" name="Google Shape;113;p2"/>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a:ea typeface="Roboto"/>
                <a:cs typeface="Roboto"/>
                <a:sym typeface="Roboto"/>
              </a:rPr>
              <a:t>Week 8</a:t>
            </a:r>
            <a:endParaRPr b="0" i="0" sz="1200" u="none" cap="none" strike="noStrike">
              <a:solidFill>
                <a:srgbClr val="666666"/>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3"/>
          <p:cNvPicPr preferRelativeResize="0"/>
          <p:nvPr/>
        </p:nvPicPr>
        <p:blipFill rotWithShape="1">
          <a:blip r:embed="rId3">
            <a:alphaModFix/>
          </a:blip>
          <a:srcRect b="0" l="0" r="0" t="0"/>
          <a:stretch/>
        </p:blipFill>
        <p:spPr>
          <a:xfrm>
            <a:off x="2" y="0"/>
            <a:ext cx="9144005" cy="5144509"/>
          </a:xfrm>
          <a:prstGeom prst="rect">
            <a:avLst/>
          </a:prstGeom>
          <a:noFill/>
          <a:ln>
            <a:noFill/>
          </a:ln>
        </p:spPr>
      </p:pic>
      <p:sp>
        <p:nvSpPr>
          <p:cNvPr id="119" name="Google Shape;119;p3"/>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Fullstack Website Developer</a:t>
            </a:r>
            <a:endParaRPr b="0" i="0" sz="1000" u="none" cap="none" strike="noStrike">
              <a:solidFill>
                <a:srgbClr val="666666"/>
              </a:solidFill>
              <a:latin typeface="Roboto"/>
              <a:ea typeface="Roboto"/>
              <a:cs typeface="Roboto"/>
              <a:sym typeface="Roboto"/>
            </a:endParaRPr>
          </a:p>
        </p:txBody>
      </p:sp>
      <p:sp>
        <p:nvSpPr>
          <p:cNvPr id="120" name="Google Shape;120;p3"/>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Batch 1	</a:t>
            </a:r>
            <a:endParaRPr b="0" i="0" sz="1000" u="none" cap="none" strike="noStrike">
              <a:solidFill>
                <a:srgbClr val="666666"/>
              </a:solidFill>
              <a:latin typeface="Roboto"/>
              <a:ea typeface="Roboto"/>
              <a:cs typeface="Roboto"/>
              <a:sym typeface="Roboto"/>
            </a:endParaRPr>
          </a:p>
        </p:txBody>
      </p:sp>
      <p:sp>
        <p:nvSpPr>
          <p:cNvPr id="121" name="Google Shape;121;p3"/>
          <p:cNvSpPr txBox="1"/>
          <p:nvPr/>
        </p:nvSpPr>
        <p:spPr>
          <a:xfrm>
            <a:off x="852163" y="938950"/>
            <a:ext cx="22773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666666"/>
                </a:solidFill>
                <a:latin typeface="Roboto Medium"/>
                <a:ea typeface="Roboto Medium"/>
                <a:cs typeface="Roboto Medium"/>
                <a:sym typeface="Roboto Medium"/>
              </a:rPr>
              <a:t>Objective</a:t>
            </a:r>
            <a:endParaRPr b="0" i="0" sz="2200" u="none" cap="none" strike="noStrike">
              <a:solidFill>
                <a:srgbClr val="666666"/>
              </a:solidFill>
              <a:latin typeface="Roboto Medium"/>
              <a:ea typeface="Roboto Medium"/>
              <a:cs typeface="Roboto Medium"/>
              <a:sym typeface="Roboto Medium"/>
            </a:endParaRPr>
          </a:p>
        </p:txBody>
      </p:sp>
      <p:sp>
        <p:nvSpPr>
          <p:cNvPr id="122" name="Google Shape;122;p3"/>
          <p:cNvSpPr txBox="1"/>
          <p:nvPr/>
        </p:nvSpPr>
        <p:spPr>
          <a:xfrm>
            <a:off x="852163" y="1434250"/>
            <a:ext cx="7866300" cy="1471500"/>
          </a:xfrm>
          <a:prstGeom prst="rect">
            <a:avLst/>
          </a:prstGeom>
          <a:noFill/>
          <a:ln>
            <a:noFill/>
          </a:ln>
        </p:spPr>
        <p:txBody>
          <a:bodyPr anchorCtr="0" anchor="t" bIns="45725" lIns="45725" spcFirstLastPara="1" rIns="45725" wrap="square" tIns="45725">
            <a:spAutoFit/>
          </a:bodyPr>
          <a:lstStyle/>
          <a:p>
            <a:pPr indent="-330200" lvl="0" marL="457200" marR="0" rtl="0" algn="l">
              <a:lnSpc>
                <a:spcPct val="115000"/>
              </a:lnSpc>
              <a:spcBef>
                <a:spcPts val="1200"/>
              </a:spcBef>
              <a:spcAft>
                <a:spcPts val="0"/>
              </a:spcAft>
              <a:buClr>
                <a:schemeClr val="dk1"/>
              </a:buClr>
              <a:buSzPts val="1600"/>
              <a:buFont typeface="Arial"/>
              <a:buChar char="●"/>
            </a:pPr>
            <a:r>
              <a:rPr b="0" i="0" lang="en" sz="1600" u="none" cap="none" strike="noStrike">
                <a:solidFill>
                  <a:srgbClr val="616161"/>
                </a:solidFill>
                <a:latin typeface="Proxima Nova"/>
                <a:ea typeface="Proxima Nova"/>
                <a:cs typeface="Proxima Nova"/>
                <a:sym typeface="Proxima Nova"/>
              </a:rPr>
              <a:t>Function</a:t>
            </a:r>
            <a:endParaRPr b="0" i="0" sz="1600" u="none" cap="none" strike="noStrike">
              <a:solidFill>
                <a:srgbClr val="616161"/>
              </a:solidFill>
              <a:latin typeface="Proxima Nova"/>
              <a:ea typeface="Proxima Nova"/>
              <a:cs typeface="Proxima Nova"/>
              <a:sym typeface="Proxima Nova"/>
            </a:endParaRPr>
          </a:p>
          <a:p>
            <a:pPr indent="-330200" lvl="0" marL="457200" marR="0" rtl="0" algn="l">
              <a:lnSpc>
                <a:spcPct val="115000"/>
              </a:lnSpc>
              <a:spcBef>
                <a:spcPts val="0"/>
              </a:spcBef>
              <a:spcAft>
                <a:spcPts val="0"/>
              </a:spcAft>
              <a:buClr>
                <a:srgbClr val="616161"/>
              </a:buClr>
              <a:buSzPts val="1600"/>
              <a:buFont typeface="Proxima Nova"/>
              <a:buChar char="●"/>
            </a:pPr>
            <a:r>
              <a:rPr b="0" i="0" lang="en" sz="1600" u="none" cap="none" strike="noStrike">
                <a:solidFill>
                  <a:srgbClr val="616161"/>
                </a:solidFill>
                <a:latin typeface="Proxima Nova"/>
                <a:ea typeface="Proxima Nova"/>
                <a:cs typeface="Proxima Nova"/>
                <a:sym typeface="Proxima Nova"/>
              </a:rPr>
              <a:t>Callback Function</a:t>
            </a:r>
            <a:endParaRPr b="0" i="0" sz="1600" u="none" cap="none" strike="noStrike">
              <a:solidFill>
                <a:srgbClr val="616161"/>
              </a:solidFill>
              <a:latin typeface="Proxima Nova"/>
              <a:ea typeface="Proxima Nova"/>
              <a:cs typeface="Proxima Nova"/>
              <a:sym typeface="Proxima Nova"/>
            </a:endParaRPr>
          </a:p>
          <a:p>
            <a:pPr indent="-330200" lvl="0" marL="457200" marR="0" rtl="0" algn="l">
              <a:lnSpc>
                <a:spcPct val="115000"/>
              </a:lnSpc>
              <a:spcBef>
                <a:spcPts val="0"/>
              </a:spcBef>
              <a:spcAft>
                <a:spcPts val="0"/>
              </a:spcAft>
              <a:buClr>
                <a:srgbClr val="616161"/>
              </a:buClr>
              <a:buSzPts val="1600"/>
              <a:buFont typeface="Proxima Nova"/>
              <a:buChar char="●"/>
            </a:pPr>
            <a:r>
              <a:rPr b="0" i="0" lang="en" sz="1600" u="none" cap="none" strike="noStrike">
                <a:solidFill>
                  <a:srgbClr val="616161"/>
                </a:solidFill>
                <a:latin typeface="Proxima Nova"/>
                <a:ea typeface="Proxima Nova"/>
                <a:cs typeface="Proxima Nova"/>
                <a:sym typeface="Proxima Nova"/>
              </a:rPr>
              <a:t>Method</a:t>
            </a:r>
            <a:endParaRPr b="0" i="0" sz="1600" u="none" cap="none" strike="noStrike">
              <a:solidFill>
                <a:srgbClr val="616161"/>
              </a:solidFill>
              <a:latin typeface="Proxima Nova"/>
              <a:ea typeface="Proxima Nova"/>
              <a:cs typeface="Proxima Nova"/>
              <a:sym typeface="Proxima Nova"/>
            </a:endParaRPr>
          </a:p>
          <a:p>
            <a:pPr indent="-330200" lvl="0" marL="457200" marR="0" rtl="0" algn="l">
              <a:lnSpc>
                <a:spcPct val="115000"/>
              </a:lnSpc>
              <a:spcBef>
                <a:spcPts val="0"/>
              </a:spcBef>
              <a:spcAft>
                <a:spcPts val="0"/>
              </a:spcAft>
              <a:buClr>
                <a:srgbClr val="616161"/>
              </a:buClr>
              <a:buSzPts val="1600"/>
              <a:buFont typeface="Proxima Nova"/>
              <a:buChar char="●"/>
            </a:pPr>
            <a:r>
              <a:rPr b="0" i="0" lang="en" sz="1600" u="none" cap="none" strike="noStrike">
                <a:solidFill>
                  <a:srgbClr val="616161"/>
                </a:solidFill>
                <a:latin typeface="Proxima Nova"/>
                <a:ea typeface="Proxima Nova"/>
                <a:cs typeface="Proxima Nova"/>
                <a:sym typeface="Proxima Nova"/>
              </a:rPr>
              <a:t>Import / Export</a:t>
            </a:r>
            <a:endParaRPr b="0" i="0" sz="1600" u="none" cap="none" strike="noStrike">
              <a:solidFill>
                <a:srgbClr val="616161"/>
              </a:solidFill>
              <a:latin typeface="Proxima Nova"/>
              <a:ea typeface="Proxima Nova"/>
              <a:cs typeface="Proxima Nova"/>
              <a:sym typeface="Proxima Nova"/>
            </a:endParaRPr>
          </a:p>
          <a:p>
            <a:pPr indent="-330200" lvl="0" marL="457200" marR="0" rtl="0" algn="l">
              <a:lnSpc>
                <a:spcPct val="115000"/>
              </a:lnSpc>
              <a:spcBef>
                <a:spcPts val="0"/>
              </a:spcBef>
              <a:spcAft>
                <a:spcPts val="0"/>
              </a:spcAft>
              <a:buClr>
                <a:srgbClr val="616161"/>
              </a:buClr>
              <a:buSzPts val="1600"/>
              <a:buFont typeface="Proxima Nova"/>
              <a:buChar char="●"/>
            </a:pPr>
            <a:r>
              <a:rPr b="0" i="0" lang="en" sz="1600" u="none" cap="none" strike="noStrike">
                <a:solidFill>
                  <a:srgbClr val="616161"/>
                </a:solidFill>
                <a:latin typeface="Proxima Nova"/>
                <a:ea typeface="Proxima Nova"/>
                <a:cs typeface="Proxima Nova"/>
                <a:sym typeface="Proxima Nova"/>
              </a:rPr>
              <a:t>Package Manager</a:t>
            </a:r>
            <a:endParaRPr b="0" i="0" sz="1600" u="none" cap="none" strike="noStrike">
              <a:solidFill>
                <a:srgbClr val="616161"/>
              </a:solidFill>
              <a:latin typeface="Proxima Nova"/>
              <a:ea typeface="Proxima Nova"/>
              <a:cs typeface="Proxima Nova"/>
              <a:sym typeface="Proxima Nova"/>
            </a:endParaRPr>
          </a:p>
        </p:txBody>
      </p:sp>
      <p:sp>
        <p:nvSpPr>
          <p:cNvPr id="123" name="Google Shape;123;p3"/>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a:ea typeface="Roboto"/>
                <a:cs typeface="Roboto"/>
                <a:sym typeface="Roboto"/>
              </a:rPr>
              <a:t>Week 8</a:t>
            </a:r>
            <a:endParaRPr b="0" i="0" sz="1200" u="none" cap="none" strike="noStrike">
              <a:solidFill>
                <a:srgbClr val="666666"/>
              </a:solidFill>
              <a:latin typeface="Roboto"/>
              <a:ea typeface="Roboto"/>
              <a:cs typeface="Roboto"/>
              <a:sym typeface="Roboto"/>
            </a:endParaRPr>
          </a:p>
        </p:txBody>
      </p:sp>
      <p:sp>
        <p:nvSpPr>
          <p:cNvPr id="124" name="Google Shape;124;p3"/>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Medium"/>
                <a:ea typeface="Roboto Medium"/>
                <a:cs typeface="Roboto Medium"/>
                <a:sym typeface="Roboto Medium"/>
              </a:rPr>
              <a:t>Javascript 2</a:t>
            </a:r>
            <a:endParaRPr b="0" i="0" sz="1200" u="none" cap="none" strike="noStrike">
              <a:solidFill>
                <a:srgbClr val="666666"/>
              </a:solidFill>
              <a:latin typeface="Roboto Medium"/>
              <a:ea typeface="Roboto Medium"/>
              <a:cs typeface="Roboto Medium"/>
              <a:sym typeface="Roboto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4"/>
          <p:cNvPicPr preferRelativeResize="0"/>
          <p:nvPr/>
        </p:nvPicPr>
        <p:blipFill rotWithShape="1">
          <a:blip r:embed="rId3">
            <a:alphaModFix/>
          </a:blip>
          <a:srcRect b="0" l="0" r="0" t="0"/>
          <a:stretch/>
        </p:blipFill>
        <p:spPr>
          <a:xfrm>
            <a:off x="2" y="0"/>
            <a:ext cx="9144005" cy="5144509"/>
          </a:xfrm>
          <a:prstGeom prst="rect">
            <a:avLst/>
          </a:prstGeom>
          <a:noFill/>
          <a:ln>
            <a:noFill/>
          </a:ln>
        </p:spPr>
      </p:pic>
      <p:sp>
        <p:nvSpPr>
          <p:cNvPr id="130" name="Google Shape;130;p4"/>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Fullstack Website Developer</a:t>
            </a:r>
            <a:endParaRPr b="0" i="0" sz="1000" u="none" cap="none" strike="noStrike">
              <a:solidFill>
                <a:srgbClr val="666666"/>
              </a:solidFill>
              <a:latin typeface="Roboto"/>
              <a:ea typeface="Roboto"/>
              <a:cs typeface="Roboto"/>
              <a:sym typeface="Roboto"/>
            </a:endParaRPr>
          </a:p>
        </p:txBody>
      </p:sp>
      <p:sp>
        <p:nvSpPr>
          <p:cNvPr id="131" name="Google Shape;131;p4"/>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Batch 1	</a:t>
            </a:r>
            <a:endParaRPr b="0" i="0" sz="1000" u="none" cap="none" strike="noStrike">
              <a:solidFill>
                <a:srgbClr val="666666"/>
              </a:solidFill>
              <a:latin typeface="Roboto"/>
              <a:ea typeface="Roboto"/>
              <a:cs typeface="Roboto"/>
              <a:sym typeface="Roboto"/>
            </a:endParaRPr>
          </a:p>
        </p:txBody>
      </p:sp>
      <p:sp>
        <p:nvSpPr>
          <p:cNvPr id="132" name="Google Shape;132;p4"/>
          <p:cNvSpPr txBox="1"/>
          <p:nvPr/>
        </p:nvSpPr>
        <p:spPr>
          <a:xfrm>
            <a:off x="852173" y="938950"/>
            <a:ext cx="46977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666666"/>
                </a:solidFill>
                <a:latin typeface="Roboto Medium"/>
                <a:ea typeface="Roboto Medium"/>
                <a:cs typeface="Roboto Medium"/>
                <a:sym typeface="Roboto Medium"/>
              </a:rPr>
              <a:t>Function</a:t>
            </a:r>
            <a:endParaRPr b="0" i="0" sz="2000" u="none" cap="none" strike="noStrike">
              <a:solidFill>
                <a:srgbClr val="666666"/>
              </a:solidFill>
              <a:latin typeface="Roboto Medium"/>
              <a:ea typeface="Roboto Medium"/>
              <a:cs typeface="Roboto Medium"/>
              <a:sym typeface="Roboto Medium"/>
            </a:endParaRPr>
          </a:p>
        </p:txBody>
      </p:sp>
      <p:sp>
        <p:nvSpPr>
          <p:cNvPr id="133" name="Google Shape;133;p4"/>
          <p:cNvSpPr txBox="1"/>
          <p:nvPr/>
        </p:nvSpPr>
        <p:spPr>
          <a:xfrm>
            <a:off x="852163" y="1434250"/>
            <a:ext cx="7866300" cy="1006800"/>
          </a:xfrm>
          <a:prstGeom prst="rect">
            <a:avLst/>
          </a:prstGeom>
          <a:noFill/>
          <a:ln>
            <a:noFill/>
          </a:ln>
        </p:spPr>
        <p:txBody>
          <a:bodyPr anchorCtr="0" anchor="t" bIns="45725" lIns="45725" spcFirstLastPara="1" rIns="45725" wrap="square" tIns="45725">
            <a:spAutoFit/>
          </a:bodyPr>
          <a:lstStyle/>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chemeClr val="dk2"/>
                </a:solidFill>
                <a:latin typeface="Proxima Nova"/>
                <a:ea typeface="Proxima Nova"/>
                <a:cs typeface="Proxima Nova"/>
                <a:sym typeface="Proxima Nova"/>
              </a:rPr>
              <a:t>Function adalah blok kode untuk melakukan tugas tertentu. Dimulai dengan kata kunci </a:t>
            </a:r>
            <a:r>
              <a:rPr b="1" i="0" lang="en" sz="1800" u="none" cap="none" strike="noStrike">
                <a:solidFill>
                  <a:schemeClr val="dk2"/>
                </a:solidFill>
                <a:latin typeface="Proxima Nova"/>
                <a:ea typeface="Proxima Nova"/>
                <a:cs typeface="Proxima Nova"/>
                <a:sym typeface="Proxima Nova"/>
              </a:rPr>
              <a:t>function</a:t>
            </a:r>
            <a:r>
              <a:rPr b="0" i="0" lang="en" sz="1800" u="none" cap="none" strike="noStrike">
                <a:solidFill>
                  <a:schemeClr val="dk2"/>
                </a:solidFill>
                <a:latin typeface="Proxima Nova"/>
                <a:ea typeface="Proxima Nova"/>
                <a:cs typeface="Proxima Nova"/>
                <a:sym typeface="Proxima Nova"/>
              </a:rPr>
              <a:t> dan dicakup oleh </a:t>
            </a:r>
            <a:r>
              <a:rPr b="1" i="0" lang="en" sz="1800" u="none" cap="none" strike="noStrike">
                <a:solidFill>
                  <a:schemeClr val="dk2"/>
                </a:solidFill>
                <a:latin typeface="Proxima Nova"/>
                <a:ea typeface="Proxima Nova"/>
                <a:cs typeface="Proxima Nova"/>
                <a:sym typeface="Proxima Nova"/>
              </a:rPr>
              <a:t>tanda kurung</a:t>
            </a:r>
            <a:r>
              <a:rPr b="0" i="0" lang="en" sz="1800" u="none" cap="none" strike="noStrike">
                <a:solidFill>
                  <a:schemeClr val="dk2"/>
                </a:solidFill>
                <a:latin typeface="Proxima Nova"/>
                <a:ea typeface="Proxima Nova"/>
                <a:cs typeface="Proxima Nova"/>
                <a:sym typeface="Proxima Nova"/>
              </a:rPr>
              <a:t>. Fungsi akan berhenti jika berakhir atau ada sintaks </a:t>
            </a:r>
            <a:r>
              <a:rPr b="1" i="0" lang="en" sz="1800" u="none" cap="none" strike="noStrike">
                <a:solidFill>
                  <a:schemeClr val="dk2"/>
                </a:solidFill>
                <a:latin typeface="Proxima Nova"/>
                <a:ea typeface="Proxima Nova"/>
                <a:cs typeface="Proxima Nova"/>
                <a:sym typeface="Proxima Nova"/>
              </a:rPr>
              <a:t>return</a:t>
            </a:r>
            <a:endParaRPr b="0" i="0" sz="1800" u="none" cap="none" strike="noStrike">
              <a:solidFill>
                <a:schemeClr val="dk2"/>
              </a:solidFill>
              <a:latin typeface="Arial"/>
              <a:ea typeface="Arial"/>
              <a:cs typeface="Arial"/>
              <a:sym typeface="Arial"/>
            </a:endParaRPr>
          </a:p>
        </p:txBody>
      </p:sp>
      <p:sp>
        <p:nvSpPr>
          <p:cNvPr id="134" name="Google Shape;134;p4"/>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a:ea typeface="Roboto"/>
                <a:cs typeface="Roboto"/>
                <a:sym typeface="Roboto"/>
              </a:rPr>
              <a:t>Week 8</a:t>
            </a:r>
            <a:endParaRPr b="0" i="0" sz="1200" u="none" cap="none" strike="noStrike">
              <a:solidFill>
                <a:srgbClr val="666666"/>
              </a:solidFill>
              <a:latin typeface="Roboto"/>
              <a:ea typeface="Roboto"/>
              <a:cs typeface="Roboto"/>
              <a:sym typeface="Roboto"/>
            </a:endParaRPr>
          </a:p>
        </p:txBody>
      </p:sp>
      <p:sp>
        <p:nvSpPr>
          <p:cNvPr id="135" name="Google Shape;135;p4"/>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Medium"/>
                <a:ea typeface="Roboto Medium"/>
                <a:cs typeface="Roboto Medium"/>
                <a:sym typeface="Roboto Medium"/>
              </a:rPr>
              <a:t>Javascript 2</a:t>
            </a:r>
            <a:endParaRPr b="0" i="0" sz="1200" u="none" cap="none" strike="noStrike">
              <a:solidFill>
                <a:srgbClr val="666666"/>
              </a:solidFill>
              <a:latin typeface="Roboto Medium"/>
              <a:ea typeface="Roboto Medium"/>
              <a:cs typeface="Roboto Medium"/>
              <a:sym typeface="Roboto Medium"/>
            </a:endParaRPr>
          </a:p>
        </p:txBody>
      </p:sp>
      <p:sp>
        <p:nvSpPr>
          <p:cNvPr id="136" name="Google Shape;136;p4"/>
          <p:cNvSpPr txBox="1"/>
          <p:nvPr/>
        </p:nvSpPr>
        <p:spPr>
          <a:xfrm>
            <a:off x="861300" y="2635100"/>
            <a:ext cx="3899400" cy="1889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chemeClr val="dk2"/>
                </a:solidFill>
                <a:latin typeface="Proxima Nova"/>
                <a:ea typeface="Proxima Nova"/>
                <a:cs typeface="Proxima Nova"/>
                <a:sym typeface="Proxima Nova"/>
              </a:rPr>
              <a:t>Sintaks:</a:t>
            </a:r>
            <a:endParaRPr b="0" i="0" sz="1800" u="none" cap="none" strike="noStrike">
              <a:solidFill>
                <a:schemeClr val="dk2"/>
              </a:solidFill>
              <a:latin typeface="Proxima Nova"/>
              <a:ea typeface="Proxima Nova"/>
              <a:cs typeface="Proxima Nova"/>
              <a:sym typeface="Proxima Nova"/>
            </a:endParaRPr>
          </a:p>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chemeClr val="dk2"/>
                </a:solidFill>
                <a:latin typeface="Proxima Nova"/>
                <a:ea typeface="Proxima Nova"/>
                <a:cs typeface="Proxima Nova"/>
                <a:sym typeface="Proxima Nova"/>
              </a:rPr>
              <a:t>ES5</a:t>
            </a:r>
            <a:endParaRPr b="0" i="0" sz="1800" u="none" cap="none" strike="noStrike">
              <a:solidFill>
                <a:schemeClr val="dk2"/>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chemeClr val="dk2"/>
              </a:buClr>
              <a:buSzPts val="1800"/>
              <a:buFont typeface="Proxima Nova"/>
              <a:buChar char="●"/>
            </a:pPr>
            <a:r>
              <a:rPr b="0" i="0" lang="en" sz="1800" u="none" cap="none" strike="noStrike">
                <a:solidFill>
                  <a:schemeClr val="dk2"/>
                </a:solidFill>
                <a:latin typeface="Proxima Nova"/>
                <a:ea typeface="Proxima Nova"/>
                <a:cs typeface="Proxima Nova"/>
                <a:sym typeface="Proxima Nova"/>
              </a:rPr>
              <a:t>Declaration</a:t>
            </a:r>
            <a:endParaRPr b="0" i="0" sz="1800" u="none" cap="none" strike="noStrike">
              <a:solidFill>
                <a:schemeClr val="dk2"/>
              </a:solidFill>
              <a:latin typeface="Proxima Nova"/>
              <a:ea typeface="Proxima Nova"/>
              <a:cs typeface="Proxima Nova"/>
              <a:sym typeface="Proxima Nova"/>
            </a:endParaRPr>
          </a:p>
          <a:p>
            <a:pPr indent="0" lvl="0" marL="457200" marR="0" rtl="0" algn="l">
              <a:lnSpc>
                <a:spcPct val="115000"/>
              </a:lnSpc>
              <a:spcBef>
                <a:spcPts val="0"/>
              </a:spcBef>
              <a:spcAft>
                <a:spcPts val="0"/>
              </a:spcAft>
              <a:buClr>
                <a:schemeClr val="dk1"/>
              </a:buClr>
              <a:buSzPts val="1100"/>
              <a:buFont typeface="Arial"/>
              <a:buNone/>
            </a:pPr>
            <a:r>
              <a:rPr b="0" i="0" lang="en" sz="1300" u="none" cap="none" strike="noStrike">
                <a:solidFill>
                  <a:srgbClr val="1B1B32"/>
                </a:solidFill>
                <a:highlight>
                  <a:srgbClr val="EEEEF0"/>
                </a:highlight>
                <a:latin typeface="Roboto Mono"/>
                <a:ea typeface="Roboto Mono"/>
                <a:cs typeface="Roboto Mono"/>
                <a:sym typeface="Roboto Mono"/>
              </a:rPr>
              <a:t>function doStuff() {};</a:t>
            </a:r>
            <a:endParaRPr b="0" i="0" sz="1300" u="none" cap="none" strike="noStrike">
              <a:solidFill>
                <a:srgbClr val="1B1B32"/>
              </a:solidFill>
              <a:highlight>
                <a:srgbClr val="EEEEF0"/>
              </a:highlight>
              <a:latin typeface="Roboto Mono"/>
              <a:ea typeface="Roboto Mono"/>
              <a:cs typeface="Roboto Mono"/>
              <a:sym typeface="Roboto Mono"/>
            </a:endParaRPr>
          </a:p>
          <a:p>
            <a:pPr indent="-342900" lvl="0" marL="457200" marR="0" rtl="0" algn="l">
              <a:lnSpc>
                <a:spcPct val="115000"/>
              </a:lnSpc>
              <a:spcBef>
                <a:spcPts val="0"/>
              </a:spcBef>
              <a:spcAft>
                <a:spcPts val="0"/>
              </a:spcAft>
              <a:buClr>
                <a:schemeClr val="dk2"/>
              </a:buClr>
              <a:buSzPts val="1800"/>
              <a:buFont typeface="Proxima Nova"/>
              <a:buChar char="●"/>
            </a:pPr>
            <a:r>
              <a:rPr b="0" i="0" lang="en" sz="1800" u="none" cap="none" strike="noStrike">
                <a:solidFill>
                  <a:schemeClr val="dk2"/>
                </a:solidFill>
                <a:latin typeface="Proxima Nova"/>
                <a:ea typeface="Proxima Nova"/>
                <a:cs typeface="Proxima Nova"/>
                <a:sym typeface="Proxima Nova"/>
              </a:rPr>
              <a:t>Expression</a:t>
            </a:r>
            <a:endParaRPr b="0" i="0" sz="1800" u="none" cap="none" strike="noStrike">
              <a:solidFill>
                <a:schemeClr val="dk2"/>
              </a:solidFill>
              <a:latin typeface="Proxima Nova"/>
              <a:ea typeface="Proxima Nova"/>
              <a:cs typeface="Proxima Nova"/>
              <a:sym typeface="Proxima Nova"/>
            </a:endParaRPr>
          </a:p>
          <a:p>
            <a:pPr indent="0" lvl="0" marL="457200" marR="0" rtl="0" algn="l">
              <a:lnSpc>
                <a:spcPct val="115000"/>
              </a:lnSpc>
              <a:spcBef>
                <a:spcPts val="0"/>
              </a:spcBef>
              <a:spcAft>
                <a:spcPts val="0"/>
              </a:spcAft>
              <a:buClr>
                <a:srgbClr val="000000"/>
              </a:buClr>
              <a:buSzPts val="1300"/>
              <a:buFont typeface="Arial"/>
              <a:buNone/>
            </a:pPr>
            <a:r>
              <a:rPr b="0" i="0" lang="en" sz="1300" u="none" cap="none" strike="noStrike">
                <a:solidFill>
                  <a:srgbClr val="1B1B32"/>
                </a:solidFill>
                <a:highlight>
                  <a:srgbClr val="EEEEF0"/>
                </a:highlight>
                <a:latin typeface="Roboto Mono"/>
                <a:ea typeface="Roboto Mono"/>
                <a:cs typeface="Roboto Mono"/>
                <a:sym typeface="Roboto Mono"/>
              </a:rPr>
              <a:t>const doStuff = function() {}</a:t>
            </a:r>
            <a:endParaRPr b="0" i="0" sz="1400" u="none" cap="none" strike="noStrike">
              <a:solidFill>
                <a:srgbClr val="000000"/>
              </a:solidFill>
              <a:latin typeface="Arial"/>
              <a:ea typeface="Arial"/>
              <a:cs typeface="Arial"/>
              <a:sym typeface="Arial"/>
            </a:endParaRPr>
          </a:p>
        </p:txBody>
      </p:sp>
      <p:sp>
        <p:nvSpPr>
          <p:cNvPr id="137" name="Google Shape;137;p4"/>
          <p:cNvSpPr txBox="1"/>
          <p:nvPr/>
        </p:nvSpPr>
        <p:spPr>
          <a:xfrm>
            <a:off x="5011375" y="2975900"/>
            <a:ext cx="3667200" cy="1022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chemeClr val="dk2"/>
                </a:solidFill>
                <a:latin typeface="Proxima Nova"/>
                <a:ea typeface="Proxima Nova"/>
                <a:cs typeface="Proxima Nova"/>
                <a:sym typeface="Proxima Nova"/>
              </a:rPr>
              <a:t>ES6</a:t>
            </a:r>
            <a:endParaRPr b="0" i="0" sz="1800" u="none" cap="none" strike="noStrike">
              <a:solidFill>
                <a:schemeClr val="dk2"/>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chemeClr val="dk2"/>
              </a:buClr>
              <a:buSzPts val="1800"/>
              <a:buFont typeface="Proxima Nova"/>
              <a:buChar char="●"/>
            </a:pPr>
            <a:r>
              <a:rPr b="0" i="0" lang="en" sz="1800" u="none" cap="none" strike="noStrike">
                <a:solidFill>
                  <a:schemeClr val="dk2"/>
                </a:solidFill>
                <a:latin typeface="Proxima Nova"/>
                <a:ea typeface="Proxima Nova"/>
                <a:cs typeface="Proxima Nova"/>
                <a:sym typeface="Proxima Nova"/>
              </a:rPr>
              <a:t>Arrow Function</a:t>
            </a:r>
            <a:endParaRPr b="0" i="0" sz="1800" u="none" cap="none" strike="noStrike">
              <a:solidFill>
                <a:schemeClr val="dk2"/>
              </a:solidFill>
              <a:latin typeface="Proxima Nova"/>
              <a:ea typeface="Proxima Nova"/>
              <a:cs typeface="Proxima Nova"/>
              <a:sym typeface="Proxima Nova"/>
            </a:endParaRPr>
          </a:p>
          <a:p>
            <a:pPr indent="0" lvl="0" marL="457200" marR="0" rtl="0" algn="l">
              <a:lnSpc>
                <a:spcPct val="115000"/>
              </a:lnSpc>
              <a:spcBef>
                <a:spcPts val="0"/>
              </a:spcBef>
              <a:spcAft>
                <a:spcPts val="0"/>
              </a:spcAft>
              <a:buClr>
                <a:srgbClr val="000000"/>
              </a:buClr>
              <a:buSzPts val="1300"/>
              <a:buFont typeface="Arial"/>
              <a:buNone/>
            </a:pPr>
            <a:r>
              <a:rPr b="0" i="0" lang="en" sz="1300" u="none" cap="none" strike="noStrike">
                <a:solidFill>
                  <a:srgbClr val="1B1B32"/>
                </a:solidFill>
                <a:highlight>
                  <a:srgbClr val="EEEEF0"/>
                </a:highlight>
                <a:latin typeface="Roboto Mono"/>
                <a:ea typeface="Roboto Mono"/>
                <a:cs typeface="Roboto Mono"/>
                <a:sym typeface="Roboto Mono"/>
              </a:rPr>
              <a:t>const doStuff = () =&gt;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e25510ae78_0_0"/>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Fullstack Website Developer</a:t>
            </a:r>
            <a:endParaRPr b="0" i="0" sz="1000" u="none" cap="none" strike="noStrike">
              <a:solidFill>
                <a:srgbClr val="666666"/>
              </a:solidFill>
              <a:latin typeface="Roboto"/>
              <a:ea typeface="Roboto"/>
              <a:cs typeface="Roboto"/>
              <a:sym typeface="Roboto"/>
            </a:endParaRPr>
          </a:p>
        </p:txBody>
      </p:sp>
      <p:sp>
        <p:nvSpPr>
          <p:cNvPr id="143" name="Google Shape;143;ge25510ae78_0_0"/>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Batch 1	</a:t>
            </a:r>
            <a:endParaRPr b="0" i="0" sz="1000" u="none" cap="none" strike="noStrike">
              <a:solidFill>
                <a:srgbClr val="666666"/>
              </a:solidFill>
              <a:latin typeface="Roboto"/>
              <a:ea typeface="Roboto"/>
              <a:cs typeface="Roboto"/>
              <a:sym typeface="Roboto"/>
            </a:endParaRPr>
          </a:p>
        </p:txBody>
      </p:sp>
      <p:sp>
        <p:nvSpPr>
          <p:cNvPr id="144" name="Google Shape;144;ge25510ae78_0_0"/>
          <p:cNvSpPr txBox="1"/>
          <p:nvPr/>
        </p:nvSpPr>
        <p:spPr>
          <a:xfrm>
            <a:off x="852173" y="938950"/>
            <a:ext cx="46977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666666"/>
                </a:solidFill>
                <a:latin typeface="Roboto Medium"/>
                <a:ea typeface="Roboto Medium"/>
                <a:cs typeface="Roboto Medium"/>
                <a:sym typeface="Roboto Medium"/>
              </a:rPr>
              <a:t>Function</a:t>
            </a:r>
            <a:endParaRPr b="0" i="0" sz="2000" u="none" cap="none" strike="noStrike">
              <a:solidFill>
                <a:srgbClr val="666666"/>
              </a:solidFill>
              <a:latin typeface="Roboto Medium"/>
              <a:ea typeface="Roboto Medium"/>
              <a:cs typeface="Roboto Medium"/>
              <a:sym typeface="Roboto Medium"/>
            </a:endParaRPr>
          </a:p>
        </p:txBody>
      </p:sp>
      <p:sp>
        <p:nvSpPr>
          <p:cNvPr id="145" name="Google Shape;145;ge25510ae78_0_0"/>
          <p:cNvSpPr txBox="1"/>
          <p:nvPr/>
        </p:nvSpPr>
        <p:spPr>
          <a:xfrm>
            <a:off x="852163" y="1434250"/>
            <a:ext cx="7866300" cy="3170700"/>
          </a:xfrm>
          <a:prstGeom prst="rect">
            <a:avLst/>
          </a:prstGeom>
          <a:noFill/>
          <a:ln>
            <a:noFill/>
          </a:ln>
        </p:spPr>
        <p:txBody>
          <a:bodyPr anchorCtr="0" anchor="t" bIns="45725" lIns="45725" spcFirstLastPara="1" rIns="45725" wrap="square" tIns="45725">
            <a:spAutoFit/>
          </a:bodyPr>
          <a:lstStyle/>
          <a:p>
            <a:pPr indent="0" lvl="0" marL="0" marR="0" rtl="0" algn="l">
              <a:lnSpc>
                <a:spcPct val="115000"/>
              </a:lnSpc>
              <a:spcBef>
                <a:spcPts val="0"/>
              </a:spcBef>
              <a:spcAft>
                <a:spcPts val="0"/>
              </a:spcAft>
              <a:buClr>
                <a:srgbClr val="000000"/>
              </a:buClr>
              <a:buSzPts val="1800"/>
              <a:buFont typeface="Arial"/>
              <a:buNone/>
            </a:pPr>
            <a:r>
              <a:rPr b="0" i="0" lang="en" sz="1600" u="none" cap="none" strike="noStrike">
                <a:solidFill>
                  <a:schemeClr val="dk2"/>
                </a:solidFill>
                <a:latin typeface="Proxima Nova"/>
                <a:ea typeface="Proxima Nova"/>
                <a:cs typeface="Proxima Nova"/>
                <a:sym typeface="Proxima Nova"/>
              </a:rPr>
              <a:t>Dalam function terdapat argument dan parameter, argument adalah nilai yang dikirimkan saat memanggil function, sedangkan parameter adalah nilai yang di terima oleh function melalui argument, jadi parameter dan argument sangat berkaitan, jadi semisal terdpat fungsi yang menerima 2 parameter, maka saat memanggil fungsi tersebut harus mengirim 2 argument.</a:t>
            </a:r>
            <a:endParaRPr b="0" i="0" sz="1600" u="none" cap="none" strike="noStrike">
              <a:solidFill>
                <a:schemeClr val="dk2"/>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1800"/>
              <a:buFont typeface="Arial"/>
              <a:buNone/>
            </a:pPr>
            <a:r>
              <a:t/>
            </a:r>
            <a:endParaRPr b="0" i="0" sz="1600" u="none" cap="none" strike="noStrike">
              <a:solidFill>
                <a:schemeClr val="dk2"/>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1800"/>
              <a:buFont typeface="Arial"/>
              <a:buNone/>
            </a:pPr>
            <a:r>
              <a:rPr b="0" i="0" lang="en" sz="1600" u="none" cap="none" strike="noStrike">
                <a:solidFill>
                  <a:schemeClr val="dk2"/>
                </a:solidFill>
                <a:latin typeface="Proxima Nova"/>
                <a:ea typeface="Proxima Nova"/>
                <a:cs typeface="Proxima Nova"/>
                <a:sym typeface="Proxima Nova"/>
              </a:rPr>
              <a:t>Contoh deklarasi fungsi:</a:t>
            </a:r>
            <a:endParaRPr b="0" i="0" sz="1600" u="none" cap="none" strike="noStrike">
              <a:solidFill>
                <a:schemeClr val="dk2"/>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1800"/>
              <a:buFont typeface="Arial"/>
              <a:buNone/>
            </a:pPr>
            <a:r>
              <a:rPr b="0" i="0" lang="en" sz="1600" u="none" cap="none" strike="noStrike">
                <a:solidFill>
                  <a:schemeClr val="dk2"/>
                </a:solidFill>
                <a:latin typeface="Proxima Nova"/>
                <a:ea typeface="Proxima Nova"/>
                <a:cs typeface="Proxima Nova"/>
                <a:sym typeface="Proxima Nova"/>
              </a:rPr>
              <a:t>	function doStuff ( parameter1, parameter2, dst ) {  }</a:t>
            </a:r>
            <a:endParaRPr b="0" i="0" sz="1600" u="none" cap="none" strike="noStrike">
              <a:solidFill>
                <a:schemeClr val="dk2"/>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1800"/>
              <a:buFont typeface="Arial"/>
              <a:buNone/>
            </a:pPr>
            <a:r>
              <a:t/>
            </a:r>
            <a:endParaRPr b="0" i="0" sz="1600" u="none" cap="none" strike="noStrike">
              <a:solidFill>
                <a:schemeClr val="dk2"/>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1800"/>
              <a:buFont typeface="Arial"/>
              <a:buNone/>
            </a:pPr>
            <a:r>
              <a:rPr b="0" i="0" lang="en" sz="1600" u="none" cap="none" strike="noStrike">
                <a:solidFill>
                  <a:schemeClr val="dk2"/>
                </a:solidFill>
                <a:latin typeface="Proxima Nova"/>
                <a:ea typeface="Proxima Nova"/>
                <a:cs typeface="Proxima Nova"/>
                <a:sym typeface="Proxima Nova"/>
              </a:rPr>
              <a:t>Contoh pemanggilan fungsi :</a:t>
            </a:r>
            <a:endParaRPr b="0" i="0" sz="1600" u="none" cap="none" strike="noStrike">
              <a:solidFill>
                <a:schemeClr val="dk2"/>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1800"/>
              <a:buFont typeface="Arial"/>
              <a:buNone/>
            </a:pPr>
            <a:r>
              <a:rPr b="0" i="0" lang="en" sz="1600" u="none" cap="none" strike="noStrike">
                <a:solidFill>
                  <a:schemeClr val="dk2"/>
                </a:solidFill>
                <a:latin typeface="Proxima Nova"/>
                <a:ea typeface="Proxima Nova"/>
                <a:cs typeface="Proxima Nova"/>
                <a:sym typeface="Proxima Nova"/>
              </a:rPr>
              <a:t>	doStuff ( argument1, argument2, dst )</a:t>
            </a:r>
            <a:endParaRPr b="0" i="0" sz="1600" u="none" cap="none" strike="noStrike">
              <a:solidFill>
                <a:schemeClr val="dk2"/>
              </a:solidFill>
              <a:latin typeface="Proxima Nova"/>
              <a:ea typeface="Proxima Nova"/>
              <a:cs typeface="Proxima Nova"/>
              <a:sym typeface="Proxima Nova"/>
            </a:endParaRPr>
          </a:p>
        </p:txBody>
      </p:sp>
      <p:sp>
        <p:nvSpPr>
          <p:cNvPr id="146" name="Google Shape;146;ge25510ae78_0_0"/>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a:ea typeface="Roboto"/>
                <a:cs typeface="Roboto"/>
                <a:sym typeface="Roboto"/>
              </a:rPr>
              <a:t>Week 8</a:t>
            </a:r>
            <a:endParaRPr b="0" i="0" sz="1200" u="none" cap="none" strike="noStrike">
              <a:solidFill>
                <a:srgbClr val="666666"/>
              </a:solidFill>
              <a:latin typeface="Roboto"/>
              <a:ea typeface="Roboto"/>
              <a:cs typeface="Roboto"/>
              <a:sym typeface="Roboto"/>
            </a:endParaRPr>
          </a:p>
        </p:txBody>
      </p:sp>
      <p:sp>
        <p:nvSpPr>
          <p:cNvPr id="147" name="Google Shape;147;ge25510ae78_0_0"/>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Medium"/>
                <a:ea typeface="Roboto Medium"/>
                <a:cs typeface="Roboto Medium"/>
                <a:sym typeface="Roboto Medium"/>
              </a:rPr>
              <a:t>Javascript 2</a:t>
            </a:r>
            <a:endParaRPr b="0" i="0" sz="1200" u="none" cap="none" strike="noStrike">
              <a:solidFill>
                <a:srgbClr val="666666"/>
              </a:solidFill>
              <a:latin typeface="Roboto Medium"/>
              <a:ea typeface="Roboto Medium"/>
              <a:cs typeface="Roboto Medium"/>
              <a:sym typeface="Roboto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5"/>
          <p:cNvPicPr preferRelativeResize="0"/>
          <p:nvPr/>
        </p:nvPicPr>
        <p:blipFill rotWithShape="1">
          <a:blip r:embed="rId3">
            <a:alphaModFix/>
          </a:blip>
          <a:srcRect b="0" l="0" r="0" t="0"/>
          <a:stretch/>
        </p:blipFill>
        <p:spPr>
          <a:xfrm>
            <a:off x="2" y="0"/>
            <a:ext cx="9144005" cy="5144509"/>
          </a:xfrm>
          <a:prstGeom prst="rect">
            <a:avLst/>
          </a:prstGeom>
          <a:noFill/>
          <a:ln>
            <a:noFill/>
          </a:ln>
        </p:spPr>
      </p:pic>
      <p:sp>
        <p:nvSpPr>
          <p:cNvPr id="153" name="Google Shape;153;p5"/>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Fullstack Website Developer</a:t>
            </a:r>
            <a:endParaRPr b="0" i="0" sz="1000" u="none" cap="none" strike="noStrike">
              <a:solidFill>
                <a:srgbClr val="666666"/>
              </a:solidFill>
              <a:latin typeface="Roboto"/>
              <a:ea typeface="Roboto"/>
              <a:cs typeface="Roboto"/>
              <a:sym typeface="Roboto"/>
            </a:endParaRPr>
          </a:p>
        </p:txBody>
      </p:sp>
      <p:sp>
        <p:nvSpPr>
          <p:cNvPr id="154" name="Google Shape;154;p5"/>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Batch 1	</a:t>
            </a:r>
            <a:endParaRPr b="0" i="0" sz="1000" u="none" cap="none" strike="noStrike">
              <a:solidFill>
                <a:srgbClr val="666666"/>
              </a:solidFill>
              <a:latin typeface="Roboto"/>
              <a:ea typeface="Roboto"/>
              <a:cs typeface="Roboto"/>
              <a:sym typeface="Roboto"/>
            </a:endParaRPr>
          </a:p>
        </p:txBody>
      </p:sp>
      <p:sp>
        <p:nvSpPr>
          <p:cNvPr id="155" name="Google Shape;155;p5"/>
          <p:cNvSpPr txBox="1"/>
          <p:nvPr/>
        </p:nvSpPr>
        <p:spPr>
          <a:xfrm>
            <a:off x="852173" y="938950"/>
            <a:ext cx="46977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666666"/>
                </a:solidFill>
                <a:latin typeface="Roboto Medium"/>
                <a:ea typeface="Roboto Medium"/>
                <a:cs typeface="Roboto Medium"/>
                <a:sym typeface="Roboto Medium"/>
              </a:rPr>
              <a:t>Contoh Function</a:t>
            </a:r>
            <a:endParaRPr b="0" i="0" sz="2000" u="none" cap="none" strike="noStrike">
              <a:solidFill>
                <a:srgbClr val="666666"/>
              </a:solidFill>
              <a:latin typeface="Roboto Medium"/>
              <a:ea typeface="Roboto Medium"/>
              <a:cs typeface="Roboto Medium"/>
              <a:sym typeface="Roboto Medium"/>
            </a:endParaRPr>
          </a:p>
        </p:txBody>
      </p:sp>
      <p:sp>
        <p:nvSpPr>
          <p:cNvPr id="156" name="Google Shape;156;p5"/>
          <p:cNvSpPr txBox="1"/>
          <p:nvPr/>
        </p:nvSpPr>
        <p:spPr>
          <a:xfrm>
            <a:off x="852163" y="1434250"/>
            <a:ext cx="7866300" cy="369300"/>
          </a:xfrm>
          <a:prstGeom prst="rect">
            <a:avLst/>
          </a:prstGeom>
          <a:noFill/>
          <a:ln>
            <a:noFill/>
          </a:ln>
        </p:spPr>
        <p:txBody>
          <a:bodyPr anchorCtr="0" anchor="t" bIns="45725" lIns="45725" spcFirstLastPara="1" rIns="45725" wrap="square" tIns="45725">
            <a:spAutoFit/>
          </a:bodyPr>
          <a:lstStyle/>
          <a:p>
            <a:pPr indent="0" lvl="0" marL="45720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157" name="Google Shape;157;p5"/>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a:ea typeface="Roboto"/>
                <a:cs typeface="Roboto"/>
                <a:sym typeface="Roboto"/>
              </a:rPr>
              <a:t>Week 8</a:t>
            </a:r>
            <a:endParaRPr b="0" i="0" sz="1200" u="none" cap="none" strike="noStrike">
              <a:solidFill>
                <a:srgbClr val="666666"/>
              </a:solidFill>
              <a:latin typeface="Roboto"/>
              <a:ea typeface="Roboto"/>
              <a:cs typeface="Roboto"/>
              <a:sym typeface="Roboto"/>
            </a:endParaRPr>
          </a:p>
        </p:txBody>
      </p:sp>
      <p:sp>
        <p:nvSpPr>
          <p:cNvPr id="158" name="Google Shape;158;p5"/>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Medium"/>
                <a:ea typeface="Roboto Medium"/>
                <a:cs typeface="Roboto Medium"/>
                <a:sym typeface="Roboto Medium"/>
              </a:rPr>
              <a:t>Javascript 2</a:t>
            </a:r>
            <a:endParaRPr b="0" i="0" sz="1200" u="none" cap="none" strike="noStrike">
              <a:solidFill>
                <a:srgbClr val="666666"/>
              </a:solidFill>
              <a:latin typeface="Roboto Medium"/>
              <a:ea typeface="Roboto Medium"/>
              <a:cs typeface="Roboto Medium"/>
              <a:sym typeface="Roboto Medium"/>
            </a:endParaRPr>
          </a:p>
        </p:txBody>
      </p:sp>
      <p:pic>
        <p:nvPicPr>
          <p:cNvPr id="159" name="Google Shape;159;p5"/>
          <p:cNvPicPr preferRelativeResize="0"/>
          <p:nvPr/>
        </p:nvPicPr>
        <p:blipFill rotWithShape="1">
          <a:blip r:embed="rId4">
            <a:alphaModFix/>
          </a:blip>
          <a:srcRect b="0" l="0" r="0" t="0"/>
          <a:stretch/>
        </p:blipFill>
        <p:spPr>
          <a:xfrm>
            <a:off x="367312" y="1714104"/>
            <a:ext cx="8147588" cy="2165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6"/>
          <p:cNvPicPr preferRelativeResize="0"/>
          <p:nvPr/>
        </p:nvPicPr>
        <p:blipFill rotWithShape="1">
          <a:blip r:embed="rId3">
            <a:alphaModFix/>
          </a:blip>
          <a:srcRect b="0" l="0" r="0" t="0"/>
          <a:stretch/>
        </p:blipFill>
        <p:spPr>
          <a:xfrm>
            <a:off x="2" y="0"/>
            <a:ext cx="9144005" cy="5144509"/>
          </a:xfrm>
          <a:prstGeom prst="rect">
            <a:avLst/>
          </a:prstGeom>
          <a:noFill/>
          <a:ln>
            <a:noFill/>
          </a:ln>
        </p:spPr>
      </p:pic>
      <p:sp>
        <p:nvSpPr>
          <p:cNvPr id="165" name="Google Shape;165;p6"/>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Fullstack Website Developer</a:t>
            </a:r>
            <a:endParaRPr b="0" i="0" sz="1000" u="none" cap="none" strike="noStrike">
              <a:solidFill>
                <a:srgbClr val="666666"/>
              </a:solidFill>
              <a:latin typeface="Roboto"/>
              <a:ea typeface="Roboto"/>
              <a:cs typeface="Roboto"/>
              <a:sym typeface="Roboto"/>
            </a:endParaRPr>
          </a:p>
        </p:txBody>
      </p:sp>
      <p:sp>
        <p:nvSpPr>
          <p:cNvPr id="166" name="Google Shape;166;p6"/>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Batch 1	</a:t>
            </a:r>
            <a:endParaRPr b="0" i="0" sz="1000" u="none" cap="none" strike="noStrike">
              <a:solidFill>
                <a:srgbClr val="666666"/>
              </a:solidFill>
              <a:latin typeface="Roboto"/>
              <a:ea typeface="Roboto"/>
              <a:cs typeface="Roboto"/>
              <a:sym typeface="Roboto"/>
            </a:endParaRPr>
          </a:p>
        </p:txBody>
      </p:sp>
      <p:sp>
        <p:nvSpPr>
          <p:cNvPr id="167" name="Google Shape;167;p6"/>
          <p:cNvSpPr txBox="1"/>
          <p:nvPr/>
        </p:nvSpPr>
        <p:spPr>
          <a:xfrm>
            <a:off x="852173" y="938950"/>
            <a:ext cx="46977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666666"/>
                </a:solidFill>
                <a:latin typeface="Roboto Medium"/>
                <a:ea typeface="Roboto Medium"/>
                <a:cs typeface="Roboto Medium"/>
                <a:sym typeface="Roboto Medium"/>
              </a:rPr>
              <a:t>Callback Function</a:t>
            </a:r>
            <a:endParaRPr b="0" i="0" sz="2000" u="none" cap="none" strike="noStrike">
              <a:solidFill>
                <a:srgbClr val="666666"/>
              </a:solidFill>
              <a:latin typeface="Roboto Medium"/>
              <a:ea typeface="Roboto Medium"/>
              <a:cs typeface="Roboto Medium"/>
              <a:sym typeface="Roboto Medium"/>
            </a:endParaRPr>
          </a:p>
        </p:txBody>
      </p:sp>
      <p:sp>
        <p:nvSpPr>
          <p:cNvPr id="168" name="Google Shape;168;p6"/>
          <p:cNvSpPr txBox="1"/>
          <p:nvPr/>
        </p:nvSpPr>
        <p:spPr>
          <a:xfrm>
            <a:off x="852169" y="1434250"/>
            <a:ext cx="3806400" cy="1325400"/>
          </a:xfrm>
          <a:prstGeom prst="rect">
            <a:avLst/>
          </a:prstGeom>
          <a:noFill/>
          <a:ln>
            <a:noFill/>
          </a:ln>
        </p:spPr>
        <p:txBody>
          <a:bodyPr anchorCtr="0" anchor="t" bIns="45725" lIns="45725" spcFirstLastPara="1" rIns="45725" wrap="square" tIns="45725">
            <a:spAutoFit/>
          </a:bodyPr>
          <a:lstStyle/>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chemeClr val="dk2"/>
                </a:solidFill>
                <a:latin typeface="Proxima Nova"/>
                <a:ea typeface="Proxima Nova"/>
                <a:cs typeface="Proxima Nova"/>
                <a:sym typeface="Proxima Nova"/>
              </a:rPr>
              <a:t>Callback Function adalah function biasa, yang dikirimkan sebagai parameter ke function lain, kemudian dieksekusi di function tersebut.</a:t>
            </a:r>
            <a:endParaRPr b="0" i="0" sz="1800" u="none" cap="none" strike="noStrike">
              <a:solidFill>
                <a:schemeClr val="dk2"/>
              </a:solidFill>
              <a:latin typeface="Arial"/>
              <a:ea typeface="Arial"/>
              <a:cs typeface="Arial"/>
              <a:sym typeface="Arial"/>
            </a:endParaRPr>
          </a:p>
        </p:txBody>
      </p:sp>
      <p:sp>
        <p:nvSpPr>
          <p:cNvPr id="169" name="Google Shape;169;p6"/>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a:ea typeface="Roboto"/>
                <a:cs typeface="Roboto"/>
                <a:sym typeface="Roboto"/>
              </a:rPr>
              <a:t>Week 8</a:t>
            </a:r>
            <a:endParaRPr b="0" i="0" sz="1200" u="none" cap="none" strike="noStrike">
              <a:solidFill>
                <a:srgbClr val="666666"/>
              </a:solidFill>
              <a:latin typeface="Roboto"/>
              <a:ea typeface="Roboto"/>
              <a:cs typeface="Roboto"/>
              <a:sym typeface="Roboto"/>
            </a:endParaRPr>
          </a:p>
        </p:txBody>
      </p:sp>
      <p:sp>
        <p:nvSpPr>
          <p:cNvPr id="170" name="Google Shape;170;p6"/>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Medium"/>
                <a:ea typeface="Roboto Medium"/>
                <a:cs typeface="Roboto Medium"/>
                <a:sym typeface="Roboto Medium"/>
              </a:rPr>
              <a:t>Javascript 2</a:t>
            </a:r>
            <a:endParaRPr b="0" i="0" sz="1200" u="none" cap="none" strike="noStrike">
              <a:solidFill>
                <a:srgbClr val="666666"/>
              </a:solidFill>
              <a:latin typeface="Roboto Medium"/>
              <a:ea typeface="Roboto Medium"/>
              <a:cs typeface="Roboto Medium"/>
              <a:sym typeface="Roboto Medium"/>
            </a:endParaRPr>
          </a:p>
        </p:txBody>
      </p:sp>
      <p:pic>
        <p:nvPicPr>
          <p:cNvPr id="171" name="Google Shape;171;p6"/>
          <p:cNvPicPr preferRelativeResize="0"/>
          <p:nvPr/>
        </p:nvPicPr>
        <p:blipFill rotWithShape="1">
          <a:blip r:embed="rId4">
            <a:alphaModFix/>
          </a:blip>
          <a:srcRect b="0" l="0" r="0" t="0"/>
          <a:stretch/>
        </p:blipFill>
        <p:spPr>
          <a:xfrm>
            <a:off x="5029953" y="1339153"/>
            <a:ext cx="3705650" cy="3049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7"/>
          <p:cNvPicPr preferRelativeResize="0"/>
          <p:nvPr/>
        </p:nvPicPr>
        <p:blipFill rotWithShape="1">
          <a:blip r:embed="rId3">
            <a:alphaModFix/>
          </a:blip>
          <a:srcRect b="0" l="0" r="0" t="0"/>
          <a:stretch/>
        </p:blipFill>
        <p:spPr>
          <a:xfrm>
            <a:off x="2" y="0"/>
            <a:ext cx="9144005" cy="5144509"/>
          </a:xfrm>
          <a:prstGeom prst="rect">
            <a:avLst/>
          </a:prstGeom>
          <a:noFill/>
          <a:ln>
            <a:noFill/>
          </a:ln>
        </p:spPr>
      </p:pic>
      <p:sp>
        <p:nvSpPr>
          <p:cNvPr id="177" name="Google Shape;177;p7"/>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Fullstack Website Developer</a:t>
            </a:r>
            <a:endParaRPr b="0" i="0" sz="1000" u="none" cap="none" strike="noStrike">
              <a:solidFill>
                <a:srgbClr val="666666"/>
              </a:solidFill>
              <a:latin typeface="Roboto"/>
              <a:ea typeface="Roboto"/>
              <a:cs typeface="Roboto"/>
              <a:sym typeface="Roboto"/>
            </a:endParaRPr>
          </a:p>
        </p:txBody>
      </p:sp>
      <p:sp>
        <p:nvSpPr>
          <p:cNvPr id="178" name="Google Shape;178;p7"/>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Batch 1	</a:t>
            </a:r>
            <a:endParaRPr b="0" i="0" sz="1000" u="none" cap="none" strike="noStrike">
              <a:solidFill>
                <a:srgbClr val="666666"/>
              </a:solidFill>
              <a:latin typeface="Roboto"/>
              <a:ea typeface="Roboto"/>
              <a:cs typeface="Roboto"/>
              <a:sym typeface="Roboto"/>
            </a:endParaRPr>
          </a:p>
        </p:txBody>
      </p:sp>
      <p:sp>
        <p:nvSpPr>
          <p:cNvPr id="179" name="Google Shape;179;p7"/>
          <p:cNvSpPr txBox="1"/>
          <p:nvPr/>
        </p:nvSpPr>
        <p:spPr>
          <a:xfrm>
            <a:off x="852173" y="938950"/>
            <a:ext cx="46977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666666"/>
                </a:solidFill>
                <a:latin typeface="Roboto Medium"/>
                <a:ea typeface="Roboto Medium"/>
                <a:cs typeface="Roboto Medium"/>
                <a:sym typeface="Roboto Medium"/>
              </a:rPr>
              <a:t>Method</a:t>
            </a:r>
            <a:endParaRPr b="0" i="0" sz="2000" u="none" cap="none" strike="noStrike">
              <a:solidFill>
                <a:srgbClr val="666666"/>
              </a:solidFill>
              <a:latin typeface="Roboto Medium"/>
              <a:ea typeface="Roboto Medium"/>
              <a:cs typeface="Roboto Medium"/>
              <a:sym typeface="Roboto Medium"/>
            </a:endParaRPr>
          </a:p>
        </p:txBody>
      </p:sp>
      <p:sp>
        <p:nvSpPr>
          <p:cNvPr id="180" name="Google Shape;180;p7"/>
          <p:cNvSpPr txBox="1"/>
          <p:nvPr/>
        </p:nvSpPr>
        <p:spPr>
          <a:xfrm>
            <a:off x="852173" y="1434250"/>
            <a:ext cx="2720100" cy="2599800"/>
          </a:xfrm>
          <a:prstGeom prst="rect">
            <a:avLst/>
          </a:prstGeom>
          <a:noFill/>
          <a:ln>
            <a:noFill/>
          </a:ln>
        </p:spPr>
        <p:txBody>
          <a:bodyPr anchorCtr="0" anchor="t" bIns="45725" lIns="45725" spcFirstLastPara="1" rIns="45725" wrap="square" tIns="45725">
            <a:spAutoFit/>
          </a:bodyPr>
          <a:lstStyle/>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chemeClr val="dk2"/>
                </a:solidFill>
                <a:latin typeface="Proxima Nova"/>
                <a:ea typeface="Proxima Nova"/>
                <a:cs typeface="Proxima Nova"/>
                <a:sym typeface="Proxima Nova"/>
              </a:rPr>
              <a:t>Method adalah fungsi di dalam objek. Ketika kita membuat objek, kita dapat membuat fungsi di dalamnya. Untuk mengakses bagian lain dari objek menggunakan kata kunci </a:t>
            </a:r>
            <a:r>
              <a:rPr b="1" i="0" lang="en" sz="1800" u="none" cap="none" strike="noStrike">
                <a:solidFill>
                  <a:schemeClr val="dk2"/>
                </a:solidFill>
                <a:latin typeface="Proxima Nova"/>
                <a:ea typeface="Proxima Nova"/>
                <a:cs typeface="Proxima Nova"/>
                <a:sym typeface="Proxima Nova"/>
              </a:rPr>
              <a:t>this</a:t>
            </a:r>
            <a:r>
              <a:rPr b="0" i="0" lang="en" sz="1800" u="none" cap="none" strike="noStrike">
                <a:solidFill>
                  <a:schemeClr val="dk2"/>
                </a:solidFill>
                <a:latin typeface="Proxima Nova"/>
                <a:ea typeface="Proxima Nova"/>
                <a:cs typeface="Proxima Nova"/>
                <a:sym typeface="Proxima Nova"/>
              </a:rPr>
              <a:t>.</a:t>
            </a:r>
            <a:endParaRPr b="0" i="0" sz="1800" u="none" cap="none" strike="noStrike">
              <a:solidFill>
                <a:schemeClr val="dk2"/>
              </a:solidFill>
              <a:latin typeface="Arial"/>
              <a:ea typeface="Arial"/>
              <a:cs typeface="Arial"/>
              <a:sym typeface="Arial"/>
            </a:endParaRPr>
          </a:p>
        </p:txBody>
      </p:sp>
      <p:sp>
        <p:nvSpPr>
          <p:cNvPr id="181" name="Google Shape;181;p7"/>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a:ea typeface="Roboto"/>
                <a:cs typeface="Roboto"/>
                <a:sym typeface="Roboto"/>
              </a:rPr>
              <a:t>Week 8</a:t>
            </a:r>
            <a:endParaRPr b="0" i="0" sz="1200" u="none" cap="none" strike="noStrike">
              <a:solidFill>
                <a:srgbClr val="666666"/>
              </a:solidFill>
              <a:latin typeface="Roboto"/>
              <a:ea typeface="Roboto"/>
              <a:cs typeface="Roboto"/>
              <a:sym typeface="Roboto"/>
            </a:endParaRPr>
          </a:p>
        </p:txBody>
      </p:sp>
      <p:sp>
        <p:nvSpPr>
          <p:cNvPr id="182" name="Google Shape;182;p7"/>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Medium"/>
                <a:ea typeface="Roboto Medium"/>
                <a:cs typeface="Roboto Medium"/>
                <a:sym typeface="Roboto Medium"/>
              </a:rPr>
              <a:t>Javascript 2</a:t>
            </a:r>
            <a:endParaRPr b="0" i="0" sz="1200" u="none" cap="none" strike="noStrike">
              <a:solidFill>
                <a:srgbClr val="666666"/>
              </a:solidFill>
              <a:latin typeface="Roboto Medium"/>
              <a:ea typeface="Roboto Medium"/>
              <a:cs typeface="Roboto Medium"/>
              <a:sym typeface="Roboto Medium"/>
            </a:endParaRPr>
          </a:p>
        </p:txBody>
      </p:sp>
      <p:pic>
        <p:nvPicPr>
          <p:cNvPr id="183" name="Google Shape;183;p7"/>
          <p:cNvPicPr preferRelativeResize="0"/>
          <p:nvPr/>
        </p:nvPicPr>
        <p:blipFill rotWithShape="1">
          <a:blip r:embed="rId4">
            <a:alphaModFix/>
          </a:blip>
          <a:srcRect b="0" l="0" r="0" t="0"/>
          <a:stretch/>
        </p:blipFill>
        <p:spPr>
          <a:xfrm>
            <a:off x="3976375" y="1434250"/>
            <a:ext cx="4697700" cy="270689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8"/>
          <p:cNvPicPr preferRelativeResize="0"/>
          <p:nvPr/>
        </p:nvPicPr>
        <p:blipFill rotWithShape="1">
          <a:blip r:embed="rId3">
            <a:alphaModFix/>
          </a:blip>
          <a:srcRect b="0" l="0" r="0" t="0"/>
          <a:stretch/>
        </p:blipFill>
        <p:spPr>
          <a:xfrm>
            <a:off x="2" y="0"/>
            <a:ext cx="9144005" cy="5144509"/>
          </a:xfrm>
          <a:prstGeom prst="rect">
            <a:avLst/>
          </a:prstGeom>
          <a:noFill/>
          <a:ln>
            <a:noFill/>
          </a:ln>
        </p:spPr>
      </p:pic>
      <p:sp>
        <p:nvSpPr>
          <p:cNvPr id="189" name="Google Shape;189;p8"/>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Fullstack Website Developer</a:t>
            </a:r>
            <a:endParaRPr b="0" i="0" sz="1000" u="none" cap="none" strike="noStrike">
              <a:solidFill>
                <a:srgbClr val="666666"/>
              </a:solidFill>
              <a:latin typeface="Roboto"/>
              <a:ea typeface="Roboto"/>
              <a:cs typeface="Roboto"/>
              <a:sym typeface="Roboto"/>
            </a:endParaRPr>
          </a:p>
        </p:txBody>
      </p:sp>
      <p:sp>
        <p:nvSpPr>
          <p:cNvPr id="190" name="Google Shape;190;p8"/>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Batch 1	</a:t>
            </a:r>
            <a:endParaRPr b="0" i="0" sz="1000" u="none" cap="none" strike="noStrike">
              <a:solidFill>
                <a:srgbClr val="666666"/>
              </a:solidFill>
              <a:latin typeface="Roboto"/>
              <a:ea typeface="Roboto"/>
              <a:cs typeface="Roboto"/>
              <a:sym typeface="Roboto"/>
            </a:endParaRPr>
          </a:p>
        </p:txBody>
      </p:sp>
      <p:sp>
        <p:nvSpPr>
          <p:cNvPr id="191" name="Google Shape;191;p8"/>
          <p:cNvSpPr txBox="1"/>
          <p:nvPr/>
        </p:nvSpPr>
        <p:spPr>
          <a:xfrm>
            <a:off x="852173" y="938950"/>
            <a:ext cx="46977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666666"/>
                </a:solidFill>
                <a:latin typeface="Roboto Medium"/>
                <a:ea typeface="Roboto Medium"/>
                <a:cs typeface="Roboto Medium"/>
                <a:sym typeface="Roboto Medium"/>
              </a:rPr>
              <a:t>Method (Built in functions)</a:t>
            </a:r>
            <a:endParaRPr b="0" i="0" sz="2000" u="none" cap="none" strike="noStrike">
              <a:solidFill>
                <a:srgbClr val="666666"/>
              </a:solidFill>
              <a:latin typeface="Roboto Medium"/>
              <a:ea typeface="Roboto Medium"/>
              <a:cs typeface="Roboto Medium"/>
              <a:sym typeface="Roboto Medium"/>
            </a:endParaRPr>
          </a:p>
        </p:txBody>
      </p:sp>
      <p:sp>
        <p:nvSpPr>
          <p:cNvPr id="192" name="Google Shape;192;p8"/>
          <p:cNvSpPr txBox="1"/>
          <p:nvPr/>
        </p:nvSpPr>
        <p:spPr>
          <a:xfrm>
            <a:off x="852163" y="1434250"/>
            <a:ext cx="7866300" cy="2059500"/>
          </a:xfrm>
          <a:prstGeom prst="rect">
            <a:avLst/>
          </a:prstGeom>
          <a:noFill/>
          <a:ln>
            <a:noFill/>
          </a:ln>
        </p:spPr>
        <p:txBody>
          <a:bodyPr anchorCtr="0" anchor="t" bIns="45725" lIns="45725" spcFirstLastPara="1" rIns="45725" wrap="square" tIns="45725">
            <a:spAutoFit/>
          </a:bodyPr>
          <a:lstStyle/>
          <a:p>
            <a:pPr indent="0" lvl="0" marL="0" marR="0" rtl="0" algn="l">
              <a:lnSpc>
                <a:spcPct val="150000"/>
              </a:lnSpc>
              <a:spcBef>
                <a:spcPts val="0"/>
              </a:spcBef>
              <a:spcAft>
                <a:spcPts val="0"/>
              </a:spcAft>
              <a:buClr>
                <a:schemeClr val="dk1"/>
              </a:buClr>
              <a:buSzPts val="1100"/>
              <a:buFont typeface="Arial"/>
              <a:buNone/>
            </a:pPr>
            <a:r>
              <a:rPr b="0" i="0" lang="en" sz="1800" u="none" cap="none" strike="noStrike">
                <a:solidFill>
                  <a:schemeClr val="dk2"/>
                </a:solidFill>
                <a:latin typeface="Proxima Nova"/>
                <a:ea typeface="Proxima Nova"/>
                <a:cs typeface="Proxima Nova"/>
                <a:sym typeface="Proxima Nova"/>
              </a:rPr>
              <a:t>Berikut adalah beberapa method untuk array di JavaScript.</a:t>
            </a:r>
            <a:endParaRPr b="0" i="0" sz="1800" u="none" cap="none" strike="noStrike">
              <a:solidFill>
                <a:schemeClr val="dk2"/>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chemeClr val="dk2"/>
              </a:buClr>
              <a:buSzPts val="1800"/>
              <a:buFont typeface="Proxima Nova"/>
              <a:buChar char="●"/>
            </a:pPr>
            <a:r>
              <a:rPr b="0" i="0" lang="en" sz="1800" u="none" cap="none" strike="noStrike">
                <a:solidFill>
                  <a:schemeClr val="dk2"/>
                </a:solidFill>
                <a:latin typeface="Proxima Nova"/>
                <a:ea typeface="Proxima Nova"/>
                <a:cs typeface="Proxima Nova"/>
                <a:sym typeface="Proxima Nova"/>
              </a:rPr>
              <a:t>sort()</a:t>
            </a:r>
            <a:endParaRPr b="0" i="0" sz="1800" u="none" cap="none" strike="noStrike">
              <a:solidFill>
                <a:schemeClr val="dk2"/>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chemeClr val="dk2"/>
              </a:buClr>
              <a:buSzPts val="1800"/>
              <a:buFont typeface="Proxima Nova"/>
              <a:buChar char="●"/>
            </a:pPr>
            <a:r>
              <a:rPr b="0" i="0" lang="en" sz="1800" u="none" cap="none" strike="noStrike">
                <a:solidFill>
                  <a:schemeClr val="dk2"/>
                </a:solidFill>
                <a:latin typeface="Proxima Nova"/>
                <a:ea typeface="Proxima Nova"/>
                <a:cs typeface="Proxima Nova"/>
                <a:sym typeface="Proxima Nova"/>
              </a:rPr>
              <a:t>foreach()</a:t>
            </a:r>
            <a:endParaRPr b="0" i="0" sz="1800" u="none" cap="none" strike="noStrike">
              <a:solidFill>
                <a:schemeClr val="dk2"/>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chemeClr val="dk2"/>
              </a:buClr>
              <a:buSzPts val="1800"/>
              <a:buFont typeface="Proxima Nova"/>
              <a:buChar char="●"/>
            </a:pPr>
            <a:r>
              <a:rPr b="0" i="0" lang="en" sz="1800" u="none" cap="none" strike="noStrike">
                <a:solidFill>
                  <a:schemeClr val="dk2"/>
                </a:solidFill>
                <a:latin typeface="Proxima Nova"/>
                <a:ea typeface="Proxima Nova"/>
                <a:cs typeface="Proxima Nova"/>
                <a:sym typeface="Proxima Nova"/>
              </a:rPr>
              <a:t>map()</a:t>
            </a:r>
            <a:endParaRPr b="0" i="0" sz="1800" u="none" cap="none" strike="noStrike">
              <a:solidFill>
                <a:schemeClr val="dk2"/>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chemeClr val="dk2"/>
              </a:buClr>
              <a:buSzPts val="1800"/>
              <a:buFont typeface="Proxima Nova"/>
              <a:buChar char="●"/>
            </a:pPr>
            <a:r>
              <a:rPr b="0" i="0" lang="en" sz="1800" u="none" cap="none" strike="noStrike">
                <a:solidFill>
                  <a:schemeClr val="dk2"/>
                </a:solidFill>
                <a:latin typeface="Proxima Nova"/>
                <a:ea typeface="Proxima Nova"/>
                <a:cs typeface="Proxima Nova"/>
                <a:sym typeface="Proxima Nova"/>
              </a:rPr>
              <a:t>filter()</a:t>
            </a:r>
            <a:endParaRPr b="0" i="0" sz="1800" u="none" cap="none" strike="noStrike">
              <a:solidFill>
                <a:schemeClr val="dk2"/>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chemeClr val="dk2"/>
              </a:buClr>
              <a:buSzPts val="1800"/>
              <a:buFont typeface="Proxima Nova"/>
              <a:buChar char="●"/>
            </a:pPr>
            <a:r>
              <a:rPr b="0" i="0" lang="en" sz="1800" u="none" cap="none" strike="noStrike">
                <a:solidFill>
                  <a:schemeClr val="dk2"/>
                </a:solidFill>
                <a:latin typeface="Proxima Nova"/>
                <a:ea typeface="Proxima Nova"/>
                <a:cs typeface="Proxima Nova"/>
                <a:sym typeface="Proxima Nova"/>
              </a:rPr>
              <a:t>push()</a:t>
            </a:r>
            <a:endParaRPr b="0" i="0" sz="1800" u="none" cap="none" strike="noStrike">
              <a:solidFill>
                <a:schemeClr val="dk2"/>
              </a:solidFill>
              <a:latin typeface="Arial"/>
              <a:ea typeface="Arial"/>
              <a:cs typeface="Arial"/>
              <a:sym typeface="Arial"/>
            </a:endParaRPr>
          </a:p>
        </p:txBody>
      </p:sp>
      <p:sp>
        <p:nvSpPr>
          <p:cNvPr id="193" name="Google Shape;193;p8"/>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a:ea typeface="Roboto"/>
                <a:cs typeface="Roboto"/>
                <a:sym typeface="Roboto"/>
              </a:rPr>
              <a:t>Week 8</a:t>
            </a:r>
            <a:endParaRPr b="0" i="0" sz="1200" u="none" cap="none" strike="noStrike">
              <a:solidFill>
                <a:srgbClr val="666666"/>
              </a:solidFill>
              <a:latin typeface="Roboto"/>
              <a:ea typeface="Roboto"/>
              <a:cs typeface="Roboto"/>
              <a:sym typeface="Roboto"/>
            </a:endParaRPr>
          </a:p>
        </p:txBody>
      </p:sp>
      <p:sp>
        <p:nvSpPr>
          <p:cNvPr id="194" name="Google Shape;194;p8"/>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Medium"/>
                <a:ea typeface="Roboto Medium"/>
                <a:cs typeface="Roboto Medium"/>
                <a:sym typeface="Roboto Medium"/>
              </a:rPr>
              <a:t>Javascript 2</a:t>
            </a:r>
            <a:endParaRPr b="0" i="0" sz="1200" u="none" cap="none" strike="noStrike">
              <a:solidFill>
                <a:srgbClr val="666666"/>
              </a:solidFill>
              <a:latin typeface="Roboto Medium"/>
              <a:ea typeface="Roboto Medium"/>
              <a:cs typeface="Roboto Medium"/>
              <a:sym typeface="Roboto Medium"/>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