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Medium"/>
      <p:regular r:id="rId22"/>
      <p:bold r:id="rId23"/>
      <p:italic r:id="rId24"/>
      <p:boldItalic r:id="rId25"/>
    </p:embeddedFont>
    <p:embeddedFont>
      <p:font typeface="Roboto"/>
      <p:regular r:id="rId26"/>
      <p:bold r:id="rId27"/>
      <p:italic r:id="rId28"/>
      <p:boldItalic r:id="rId29"/>
    </p:embeddedFon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4" roundtripDataSignature="AMtx7miLoHg4EbVLKg1n+khdGKrdK3jF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Medium-regular.fntdata"/><Relationship Id="rId21" Type="http://schemas.openxmlformats.org/officeDocument/2006/relationships/slide" Target="slides/slide15.xml"/><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obotoMedium-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e51198d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e51198d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jsonplaceholder.typicode.com/us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889" y="0"/>
            <a:ext cx="9142225" cy="5143501"/>
          </a:xfrm>
          <a:prstGeom prst="rect">
            <a:avLst/>
          </a:prstGeom>
          <a:noFill/>
          <a:ln>
            <a:noFill/>
          </a:ln>
        </p:spPr>
      </p:pic>
      <p:sp>
        <p:nvSpPr>
          <p:cNvPr id="100" name="Google Shape;100;p1"/>
          <p:cNvSpPr txBox="1"/>
          <p:nvPr/>
        </p:nvSpPr>
        <p:spPr>
          <a:xfrm>
            <a:off x="2339275" y="2651713"/>
            <a:ext cx="1555800" cy="354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17121"/>
                </a:solidFill>
                <a:latin typeface="Roboto Medium"/>
                <a:ea typeface="Roboto Medium"/>
                <a:cs typeface="Roboto Medium"/>
                <a:sym typeface="Roboto Medium"/>
              </a:rPr>
              <a:t>Week 9</a:t>
            </a:r>
            <a:endParaRPr b="0" i="0" sz="1700" u="none" cap="none" strike="noStrike">
              <a:solidFill>
                <a:srgbClr val="F17121"/>
              </a:solidFill>
              <a:latin typeface="Roboto Medium"/>
              <a:ea typeface="Roboto Medium"/>
              <a:cs typeface="Roboto Medium"/>
              <a:sym typeface="Roboto Medium"/>
            </a:endParaRPr>
          </a:p>
        </p:txBody>
      </p:sp>
      <p:sp>
        <p:nvSpPr>
          <p:cNvPr id="101" name="Google Shape;101;p1"/>
          <p:cNvSpPr/>
          <p:nvPr/>
        </p:nvSpPr>
        <p:spPr>
          <a:xfrm>
            <a:off x="3171001" y="2838074"/>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2304550" y="2892588"/>
            <a:ext cx="6447600" cy="708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Roboto Medium"/>
                <a:ea typeface="Roboto Medium"/>
                <a:cs typeface="Roboto Medium"/>
                <a:sym typeface="Roboto Medium"/>
              </a:rPr>
              <a:t>Javascript 3</a:t>
            </a:r>
            <a:endParaRPr b="0" i="0" sz="4000" u="none" cap="none" strike="noStrike">
              <a:solidFill>
                <a:srgbClr val="434343"/>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9"/>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96" name="Google Shape;196;p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97" name="Google Shape;197;p9"/>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98" name="Google Shape;198;p9"/>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Async await</a:t>
            </a:r>
            <a:endParaRPr b="0" i="0" sz="2000" u="none" cap="none" strike="noStrike">
              <a:solidFill>
                <a:srgbClr val="666666"/>
              </a:solidFill>
              <a:latin typeface="Roboto Medium"/>
              <a:ea typeface="Roboto Medium"/>
              <a:cs typeface="Roboto Medium"/>
              <a:sym typeface="Roboto Medium"/>
            </a:endParaRPr>
          </a:p>
        </p:txBody>
      </p:sp>
      <p:sp>
        <p:nvSpPr>
          <p:cNvPr id="199" name="Google Shape;199;p9"/>
          <p:cNvSpPr txBox="1"/>
          <p:nvPr/>
        </p:nvSpPr>
        <p:spPr>
          <a:xfrm>
            <a:off x="852163" y="1434250"/>
            <a:ext cx="7866300" cy="16440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Async/await adalah fitur yang hadir sejak ES 2017. Fitur ini mempermudah kita dalam menangani proses asynchronous.</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Keterangan :</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async → mengubah function menjadi synchronous</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800"/>
              <a:buFont typeface="Arial"/>
              <a:buNone/>
            </a:pPr>
            <a:r>
              <a:rPr b="0" i="0" lang="en" sz="1800" u="none" cap="none" strike="noStrike">
                <a:solidFill>
                  <a:schemeClr val="dk2"/>
                </a:solidFill>
                <a:latin typeface="Proxima Nova"/>
                <a:ea typeface="Proxima Nova"/>
                <a:cs typeface="Proxima Nova"/>
                <a:sym typeface="Proxima Nova"/>
              </a:rPr>
              <a:t>await → menunda eksekusi hingga proses asynchronous selesai</a:t>
            </a:r>
            <a:endParaRPr b="0" i="0" sz="1800" u="none" cap="none" strike="noStrike">
              <a:solidFill>
                <a:schemeClr val="dk2"/>
              </a:solidFill>
              <a:latin typeface="Proxima Nova"/>
              <a:ea typeface="Proxima Nova"/>
              <a:cs typeface="Proxima Nova"/>
              <a:sym typeface="Proxima Nova"/>
            </a:endParaRPr>
          </a:p>
        </p:txBody>
      </p:sp>
      <p:sp>
        <p:nvSpPr>
          <p:cNvPr id="200" name="Google Shape;200;p9"/>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201" name="Google Shape;201;p9"/>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pic>
        <p:nvPicPr>
          <p:cNvPr id="202" name="Google Shape;202;p9"/>
          <p:cNvPicPr preferRelativeResize="0"/>
          <p:nvPr/>
        </p:nvPicPr>
        <p:blipFill rotWithShape="1">
          <a:blip r:embed="rId4">
            <a:alphaModFix/>
          </a:blip>
          <a:srcRect b="0" l="0" r="0" t="0"/>
          <a:stretch/>
        </p:blipFill>
        <p:spPr>
          <a:xfrm>
            <a:off x="852178" y="3173341"/>
            <a:ext cx="4143100" cy="107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10"/>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08" name="Google Shape;208;p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09" name="Google Shape;209;p10"/>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10" name="Google Shape;210;p10"/>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Try Catch</a:t>
            </a:r>
            <a:endParaRPr b="0" i="0" sz="2000" u="none" cap="none" strike="noStrike">
              <a:solidFill>
                <a:srgbClr val="666666"/>
              </a:solidFill>
              <a:latin typeface="Roboto Medium"/>
              <a:ea typeface="Roboto Medium"/>
              <a:cs typeface="Roboto Medium"/>
              <a:sym typeface="Roboto Medium"/>
            </a:endParaRPr>
          </a:p>
        </p:txBody>
      </p:sp>
      <p:sp>
        <p:nvSpPr>
          <p:cNvPr id="211" name="Google Shape;211;p10"/>
          <p:cNvSpPr txBox="1"/>
          <p:nvPr/>
        </p:nvSpPr>
        <p:spPr>
          <a:xfrm>
            <a:off x="852163" y="1434250"/>
            <a:ext cx="7866300" cy="30624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chemeClr val="dk1"/>
              </a:buClr>
              <a:buSzPts val="1800"/>
              <a:buFont typeface="Arial"/>
              <a:buNone/>
            </a:pPr>
            <a:r>
              <a:rPr b="0" i="0" lang="en" sz="1700" u="none" cap="none" strike="noStrike">
                <a:solidFill>
                  <a:schemeClr val="dk2"/>
                </a:solidFill>
                <a:latin typeface="Proxima Nova"/>
                <a:ea typeface="Proxima Nova"/>
                <a:cs typeface="Proxima Nova"/>
                <a:sym typeface="Proxima Nova"/>
              </a:rPr>
              <a:t>Untuk mengatasi Error (error handling) pada async/await bisa menggunakan try catch</a:t>
            </a:r>
            <a:endParaRPr b="0" i="0" sz="1700" u="none" cap="none" strike="noStrike">
              <a:solidFill>
                <a:schemeClr val="dk2"/>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chemeClr val="dk2"/>
              </a:buClr>
              <a:buSzPts val="1700"/>
              <a:buFont typeface="Proxima Nova"/>
              <a:buChar char="-"/>
            </a:pPr>
            <a:r>
              <a:rPr b="0" i="0" lang="en" sz="1700" u="none" cap="none" strike="noStrike">
                <a:solidFill>
                  <a:schemeClr val="dk2"/>
                </a:solidFill>
                <a:latin typeface="Proxima Nova"/>
                <a:ea typeface="Proxima Nova"/>
                <a:cs typeface="Proxima Nova"/>
                <a:sym typeface="Proxima Nova"/>
              </a:rPr>
              <a:t>Try</a:t>
            </a:r>
            <a:br>
              <a:rPr b="0" i="0" lang="en" sz="1700" u="none" cap="none" strike="noStrike">
                <a:solidFill>
                  <a:schemeClr val="dk2"/>
                </a:solidFill>
                <a:latin typeface="Proxima Nova"/>
                <a:ea typeface="Proxima Nova"/>
                <a:cs typeface="Proxima Nova"/>
                <a:sym typeface="Proxima Nova"/>
              </a:rPr>
            </a:br>
            <a:r>
              <a:rPr b="0" i="0" lang="en" sz="1700" u="none" cap="none" strike="noStrike">
                <a:solidFill>
                  <a:schemeClr val="dk2"/>
                </a:solidFill>
                <a:latin typeface="Proxima Nova"/>
                <a:ea typeface="Proxima Nova"/>
                <a:cs typeface="Proxima Nova"/>
                <a:sym typeface="Proxima Nova"/>
              </a:rPr>
              <a:t>biasanya kita sisipkan code javascript yang mungkin terjadi error</a:t>
            </a:r>
            <a:endParaRPr b="0" i="0" sz="1700" u="none" cap="none" strike="noStrike">
              <a:solidFill>
                <a:schemeClr val="dk2"/>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chemeClr val="dk2"/>
              </a:buClr>
              <a:buSzPts val="1700"/>
              <a:buFont typeface="Proxima Nova"/>
              <a:buChar char="-"/>
            </a:pPr>
            <a:r>
              <a:rPr b="0" i="0" lang="en" sz="1700" u="none" cap="none" strike="noStrike">
                <a:solidFill>
                  <a:schemeClr val="dk2"/>
                </a:solidFill>
                <a:latin typeface="Proxima Nova"/>
                <a:ea typeface="Proxima Nova"/>
                <a:cs typeface="Proxima Nova"/>
                <a:sym typeface="Proxima Nova"/>
              </a:rPr>
              <a:t>Catch</a:t>
            </a:r>
            <a:br>
              <a:rPr b="0" i="0" lang="en" sz="1700" u="none" cap="none" strike="noStrike">
                <a:solidFill>
                  <a:schemeClr val="dk2"/>
                </a:solidFill>
                <a:latin typeface="Proxima Nova"/>
                <a:ea typeface="Proxima Nova"/>
                <a:cs typeface="Proxima Nova"/>
                <a:sym typeface="Proxima Nova"/>
              </a:rPr>
            </a:br>
            <a:r>
              <a:rPr b="0" i="0" lang="en" sz="1700" u="none" cap="none" strike="noStrike">
                <a:solidFill>
                  <a:schemeClr val="dk2"/>
                </a:solidFill>
                <a:latin typeface="Proxima Nova"/>
                <a:ea typeface="Proxima Nova"/>
                <a:cs typeface="Proxima Nova"/>
                <a:sym typeface="Proxima Nova"/>
              </a:rPr>
              <a:t>blok inilah yang akan menangkap error yang terjadi pada blok Try apabila pada blok Try si error muncul.</a:t>
            </a:r>
            <a:endParaRPr b="0" i="0" sz="1700" u="none" cap="none" strike="noStrike">
              <a:solidFill>
                <a:schemeClr val="dk2"/>
              </a:solidFill>
              <a:latin typeface="Proxima Nova"/>
              <a:ea typeface="Proxima Nova"/>
              <a:cs typeface="Proxima Nova"/>
              <a:sym typeface="Proxima Nova"/>
            </a:endParaRPr>
          </a:p>
          <a:p>
            <a:pPr indent="-336550" lvl="0" marL="457200" marR="0" rtl="0" algn="l">
              <a:lnSpc>
                <a:spcPct val="115000"/>
              </a:lnSpc>
              <a:spcBef>
                <a:spcPts val="0"/>
              </a:spcBef>
              <a:spcAft>
                <a:spcPts val="0"/>
              </a:spcAft>
              <a:buClr>
                <a:schemeClr val="dk2"/>
              </a:buClr>
              <a:buSzPts val="1700"/>
              <a:buFont typeface="Proxima Nova"/>
              <a:buChar char="-"/>
            </a:pPr>
            <a:r>
              <a:rPr b="0" i="0" lang="en" sz="1700" u="none" cap="none" strike="noStrike">
                <a:solidFill>
                  <a:schemeClr val="dk2"/>
                </a:solidFill>
                <a:latin typeface="Proxima Nova"/>
                <a:ea typeface="Proxima Nova"/>
                <a:cs typeface="Proxima Nova"/>
                <a:sym typeface="Proxima Nova"/>
              </a:rPr>
              <a:t>Finally</a:t>
            </a:r>
            <a:endParaRPr b="0" i="0" sz="17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0"/>
              </a:spcBef>
              <a:spcAft>
                <a:spcPts val="0"/>
              </a:spcAft>
              <a:buClr>
                <a:schemeClr val="dk1"/>
              </a:buClr>
              <a:buSzPts val="1800"/>
              <a:buFont typeface="Arial"/>
              <a:buNone/>
            </a:pPr>
            <a:r>
              <a:rPr b="0" i="0" lang="en" sz="1700" u="none" cap="none" strike="noStrike">
                <a:solidFill>
                  <a:schemeClr val="dk2"/>
                </a:solidFill>
                <a:latin typeface="Proxima Nova"/>
                <a:ea typeface="Proxima Nova"/>
                <a:cs typeface="Proxima Nova"/>
                <a:sym typeface="Proxima Nova"/>
              </a:rPr>
              <a:t>blok ini digunakan untuk apapun yang terjadi pada blok Try, baik itu error atau tidak, akan selalu dijalankan.</a:t>
            </a:r>
            <a:endParaRPr b="0" i="0" sz="1700" u="none" cap="none" strike="noStrike">
              <a:solidFill>
                <a:schemeClr val="dk2"/>
              </a:solidFill>
              <a:latin typeface="Arial"/>
              <a:ea typeface="Arial"/>
              <a:cs typeface="Arial"/>
              <a:sym typeface="Arial"/>
            </a:endParaRPr>
          </a:p>
        </p:txBody>
      </p:sp>
      <p:sp>
        <p:nvSpPr>
          <p:cNvPr id="212" name="Google Shape;212;p10"/>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213" name="Google Shape;213;p10"/>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1"/>
          <p:cNvPicPr preferRelativeResize="0"/>
          <p:nvPr/>
        </p:nvPicPr>
        <p:blipFill rotWithShape="1">
          <a:blip r:embed="rId3">
            <a:alphaModFix/>
          </a:blip>
          <a:srcRect b="0" l="0" r="0" t="0"/>
          <a:stretch/>
        </p:blipFill>
        <p:spPr>
          <a:xfrm>
            <a:off x="0" y="0"/>
            <a:ext cx="9144005" cy="5144503"/>
          </a:xfrm>
          <a:prstGeom prst="rect">
            <a:avLst/>
          </a:prstGeom>
          <a:noFill/>
          <a:ln>
            <a:noFill/>
          </a:ln>
        </p:spPr>
      </p:pic>
      <p:sp>
        <p:nvSpPr>
          <p:cNvPr id="219" name="Google Shape;219;p11"/>
          <p:cNvSpPr txBox="1"/>
          <p:nvPr/>
        </p:nvSpPr>
        <p:spPr>
          <a:xfrm>
            <a:off x="3009700" y="2129750"/>
            <a:ext cx="5273700" cy="7080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34343"/>
                </a:solidFill>
                <a:latin typeface="Roboto Medium"/>
                <a:ea typeface="Roboto Medium"/>
                <a:cs typeface="Roboto Medium"/>
                <a:sym typeface="Roboto Medium"/>
              </a:rPr>
              <a:t>Live Coding</a:t>
            </a:r>
            <a:endParaRPr b="0" i="0" sz="4000" u="none" cap="none" strike="noStrike">
              <a:solidFill>
                <a:srgbClr val="434343"/>
              </a:solidFill>
              <a:latin typeface="Roboto Medium"/>
              <a:ea typeface="Roboto Medium"/>
              <a:cs typeface="Roboto Medium"/>
              <a:sym typeface="Roboto Medium"/>
            </a:endParaRPr>
          </a:p>
        </p:txBody>
      </p:sp>
      <p:sp>
        <p:nvSpPr>
          <p:cNvPr id="220" name="Google Shape;220;p11"/>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21" name="Google Shape;221;p11"/>
          <p:cNvSpPr txBox="1"/>
          <p:nvPr/>
        </p:nvSpPr>
        <p:spPr>
          <a:xfrm>
            <a:off x="4321801" y="4579550"/>
            <a:ext cx="6159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a:t>
            </a:r>
            <a:endParaRPr b="0" i="0" sz="1000" u="none" cap="none" strike="noStrike">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2"/>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27" name="Google Shape;227;p1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28" name="Google Shape;228;p1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29" name="Google Shape;229;p12"/>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230" name="Google Shape;230;p1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231" name="Google Shape;231;p1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sp>
        <p:nvSpPr>
          <p:cNvPr id="232" name="Google Shape;232;p12"/>
          <p:cNvSpPr txBox="1"/>
          <p:nvPr/>
        </p:nvSpPr>
        <p:spPr>
          <a:xfrm>
            <a:off x="387900" y="1337550"/>
            <a:ext cx="8402100" cy="341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595959"/>
              </a:buClr>
              <a:buSzPts val="1500"/>
              <a:buFont typeface="Proxima Nova"/>
              <a:buChar char="●"/>
            </a:pPr>
            <a:r>
              <a:rPr b="0" i="0" lang="en" sz="1500" u="none" cap="none" strike="noStrike">
                <a:solidFill>
                  <a:schemeClr val="dk2"/>
                </a:solidFill>
                <a:latin typeface="Proxima Nova"/>
                <a:ea typeface="Proxima Nova"/>
                <a:cs typeface="Proxima Nova"/>
                <a:sym typeface="Proxima Nova"/>
              </a:rPr>
              <a:t>Buatlah sambungan program menggunakan then catch dan juga try catch untuk mengecek hari kerja dari kode Asynchronous dibawah dan jelaskan penggunaan then catch dan try catch dengan memberikan komentar di bawahnya:</a:t>
            </a:r>
            <a:endParaRPr b="0" i="0" sz="1500" u="none" cap="none" strike="noStrike">
              <a:solidFill>
                <a:srgbClr val="595959"/>
              </a:solidFill>
              <a:latin typeface="Proxima Nova"/>
              <a:ea typeface="Proxima Nova"/>
              <a:cs typeface="Proxima Nova"/>
              <a:sym typeface="Proxima Nova"/>
            </a:endParaRPr>
          </a:p>
        </p:txBody>
      </p:sp>
      <p:pic>
        <p:nvPicPr>
          <p:cNvPr id="233" name="Google Shape;233;p12"/>
          <p:cNvPicPr preferRelativeResize="0"/>
          <p:nvPr/>
        </p:nvPicPr>
        <p:blipFill rotWithShape="1">
          <a:blip r:embed="rId4">
            <a:alphaModFix/>
          </a:blip>
          <a:srcRect b="0" l="0" r="0" t="0"/>
          <a:stretch/>
        </p:blipFill>
        <p:spPr>
          <a:xfrm>
            <a:off x="880225" y="2170900"/>
            <a:ext cx="5622051" cy="232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13"/>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39" name="Google Shape;239;p13"/>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40" name="Google Shape;240;p13"/>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41" name="Google Shape;241;p13"/>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242" name="Google Shape;242;p13"/>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243" name="Google Shape;243;p13"/>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sp>
        <p:nvSpPr>
          <p:cNvPr id="244" name="Google Shape;244;p13"/>
          <p:cNvSpPr txBox="1"/>
          <p:nvPr/>
        </p:nvSpPr>
        <p:spPr>
          <a:xfrm>
            <a:off x="387900" y="1337550"/>
            <a:ext cx="8402100" cy="34164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595959"/>
              </a:buClr>
              <a:buSzPts val="1500"/>
              <a:buFont typeface="Proxima Nova"/>
              <a:buChar char="●"/>
            </a:pPr>
            <a:r>
              <a:rPr b="0" i="0" lang="en" sz="1500" u="none" cap="none" strike="noStrike">
                <a:solidFill>
                  <a:schemeClr val="dk2"/>
                </a:solidFill>
                <a:latin typeface="Proxima Nova"/>
                <a:ea typeface="Proxima Nova"/>
                <a:cs typeface="Proxima Nova"/>
                <a:sym typeface="Proxima Nova"/>
              </a:rPr>
              <a:t>Buat program menggunakan callback function untuk melanjutkan dan menampilkan semua bulan menggunakan method map</a:t>
            </a:r>
            <a:endParaRPr b="0" i="0" sz="1500" u="none" cap="none" strike="noStrike">
              <a:solidFill>
                <a:srgbClr val="595959"/>
              </a:solidFill>
              <a:latin typeface="Proxima Nova"/>
              <a:ea typeface="Proxima Nova"/>
              <a:cs typeface="Proxima Nova"/>
              <a:sym typeface="Proxima Nova"/>
            </a:endParaRPr>
          </a:p>
        </p:txBody>
      </p:sp>
      <p:pic>
        <p:nvPicPr>
          <p:cNvPr id="245" name="Google Shape;245;p13"/>
          <p:cNvPicPr preferRelativeResize="0"/>
          <p:nvPr/>
        </p:nvPicPr>
        <p:blipFill rotWithShape="1">
          <a:blip r:embed="rId4">
            <a:alphaModFix/>
          </a:blip>
          <a:srcRect b="0" l="0" r="0" t="0"/>
          <a:stretch/>
        </p:blipFill>
        <p:spPr>
          <a:xfrm>
            <a:off x="387888" y="1989713"/>
            <a:ext cx="7659875" cy="211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14"/>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251" name="Google Shape;251;p1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252" name="Google Shape;252;p14"/>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253" name="Google Shape;253;p14"/>
          <p:cNvSpPr txBox="1"/>
          <p:nvPr/>
        </p:nvSpPr>
        <p:spPr>
          <a:xfrm>
            <a:off x="852181" y="938950"/>
            <a:ext cx="34698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Task</a:t>
            </a:r>
            <a:endParaRPr b="0" i="0" sz="2000" u="none" cap="none" strike="noStrike">
              <a:solidFill>
                <a:srgbClr val="666666"/>
              </a:solidFill>
              <a:latin typeface="Roboto Medium"/>
              <a:ea typeface="Roboto Medium"/>
              <a:cs typeface="Roboto Medium"/>
              <a:sym typeface="Roboto Medium"/>
            </a:endParaRPr>
          </a:p>
        </p:txBody>
      </p:sp>
      <p:sp>
        <p:nvSpPr>
          <p:cNvPr id="254" name="Google Shape;254;p14"/>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255" name="Google Shape;255;p14"/>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sp>
        <p:nvSpPr>
          <p:cNvPr id="256" name="Google Shape;256;p14"/>
          <p:cNvSpPr txBox="1"/>
          <p:nvPr/>
        </p:nvSpPr>
        <p:spPr>
          <a:xfrm>
            <a:off x="387900" y="1337550"/>
            <a:ext cx="8402100" cy="3416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2"/>
              </a:buClr>
              <a:buSzPts val="1600"/>
              <a:buFont typeface="Proxima Nova"/>
              <a:buChar char="●"/>
            </a:pPr>
            <a:r>
              <a:rPr b="0" i="0" lang="en" sz="1600" u="none" cap="none" strike="noStrike">
                <a:solidFill>
                  <a:schemeClr val="dk2"/>
                </a:solidFill>
                <a:latin typeface="Proxima Nova"/>
                <a:ea typeface="Proxima Nova"/>
                <a:cs typeface="Proxima Nova"/>
                <a:sym typeface="Proxima Nova"/>
              </a:rPr>
              <a:t>Buatlah 2 program bebas dengan menggunakan promise seperti soal nomor 1</a:t>
            </a:r>
            <a:endParaRPr b="0" i="0" sz="1600" u="none" cap="none" strike="noStrike">
              <a:solidFill>
                <a:schemeClr val="dk2"/>
              </a:solidFill>
              <a:latin typeface="Proxima Nova"/>
              <a:ea typeface="Proxima Nova"/>
              <a:cs typeface="Proxima Nova"/>
              <a:sym typeface="Proxima Nova"/>
            </a:endParaRPr>
          </a:p>
          <a:p>
            <a:pPr indent="-330200" lvl="0" marL="457200" marR="0" rtl="0" algn="l">
              <a:lnSpc>
                <a:spcPct val="100000"/>
              </a:lnSpc>
              <a:spcBef>
                <a:spcPts val="0"/>
              </a:spcBef>
              <a:spcAft>
                <a:spcPts val="0"/>
              </a:spcAft>
              <a:buClr>
                <a:schemeClr val="dk2"/>
              </a:buClr>
              <a:buSzPts val="1600"/>
              <a:buFont typeface="Proxima Nova"/>
              <a:buChar char="●"/>
            </a:pPr>
            <a:r>
              <a:rPr b="0" i="0" lang="en" sz="1600" u="none" cap="none" strike="noStrike">
                <a:solidFill>
                  <a:schemeClr val="dk2"/>
                </a:solidFill>
                <a:latin typeface="Proxima Nova"/>
                <a:ea typeface="Proxima Nova"/>
                <a:cs typeface="Proxima Nova"/>
                <a:sym typeface="Proxima Nova"/>
              </a:rPr>
              <a:t>Buatlah program menggunakan method fetch untuk menampilkan semua name (hanya name nya saja) dari REST API dibawah ini</a:t>
            </a:r>
            <a:endParaRPr b="0" i="0" sz="1600" u="none" cap="none" strike="noStrike">
              <a:solidFill>
                <a:schemeClr val="dk2"/>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1500"/>
              <a:buFont typeface="Arial"/>
              <a:buNone/>
            </a:pPr>
            <a:r>
              <a:rPr b="0" i="0" lang="en" sz="1500" u="sng" cap="none" strike="noStrike">
                <a:solidFill>
                  <a:schemeClr val="accent5"/>
                </a:solidFill>
                <a:latin typeface="Arial"/>
                <a:ea typeface="Arial"/>
                <a:cs typeface="Arial"/>
                <a:sym typeface="Arial"/>
                <a:hlinkClick r:id="rId4">
                  <a:extLst>
                    <a:ext uri="{A12FA001-AC4F-418D-AE19-62706E023703}">
                      <ahyp:hlinkClr val="tx"/>
                    </a:ext>
                  </a:extLst>
                </a:hlinkClick>
              </a:rPr>
              <a:t>https://jsonplaceholder.typicode.com/users</a:t>
            </a:r>
            <a:endParaRPr b="0" i="0" sz="1700" u="none" cap="none" strike="noStrike">
              <a:solidFill>
                <a:schemeClr val="dk2"/>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08" name="Google Shape;108;p2"/>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09" name="Google Shape;109;p2"/>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10" name="Google Shape;110;p2"/>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Rules</a:t>
            </a:r>
            <a:endParaRPr b="0" i="0" sz="2200" u="none" cap="none" strike="noStrike">
              <a:solidFill>
                <a:srgbClr val="666666"/>
              </a:solidFill>
              <a:latin typeface="Roboto Medium"/>
              <a:ea typeface="Roboto Medium"/>
              <a:cs typeface="Roboto Medium"/>
              <a:sym typeface="Roboto Medium"/>
            </a:endParaRPr>
          </a:p>
        </p:txBody>
      </p:sp>
      <p:sp>
        <p:nvSpPr>
          <p:cNvPr id="111" name="Google Shape;111;p2"/>
          <p:cNvSpPr txBox="1"/>
          <p:nvPr/>
        </p:nvSpPr>
        <p:spPr>
          <a:xfrm>
            <a:off x="852163" y="1434250"/>
            <a:ext cx="7866300" cy="29184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Absence</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Follow the rules</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Ask us anything (bootcamp matters in private)</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Speak for yourself first</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Trainer availability</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Independent</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Hard work</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Do your best</a:t>
            </a:r>
            <a:endParaRPr b="0" i="0" sz="1800" u="none" cap="none" strike="noStrike">
              <a:solidFill>
                <a:srgbClr val="616161"/>
              </a:solidFill>
              <a:latin typeface="Roboto"/>
              <a:ea typeface="Roboto"/>
              <a:cs typeface="Roboto"/>
              <a:sym typeface="Roboto"/>
            </a:endParaRPr>
          </a:p>
          <a:p>
            <a:pPr indent="-342900" lvl="0" marL="457200" marR="0" rtl="0" algn="l">
              <a:lnSpc>
                <a:spcPct val="115000"/>
              </a:lnSpc>
              <a:spcBef>
                <a:spcPts val="0"/>
              </a:spcBef>
              <a:spcAft>
                <a:spcPts val="0"/>
              </a:spcAft>
              <a:buClr>
                <a:srgbClr val="616161"/>
              </a:buClr>
              <a:buSzPts val="1800"/>
              <a:buFont typeface="Roboto"/>
              <a:buChar char="●"/>
            </a:pPr>
            <a:r>
              <a:rPr b="0" i="0" lang="en" sz="1800" u="none" cap="none" strike="noStrike">
                <a:solidFill>
                  <a:srgbClr val="616161"/>
                </a:solidFill>
                <a:latin typeface="Roboto"/>
                <a:ea typeface="Roboto"/>
                <a:cs typeface="Roboto"/>
                <a:sym typeface="Roboto"/>
              </a:rPr>
              <a:t>Continuous self improvement</a:t>
            </a:r>
            <a:endParaRPr b="0" i="1" sz="1500" u="none" cap="none" strike="noStrike">
              <a:solidFill>
                <a:srgbClr val="666666"/>
              </a:solidFill>
              <a:latin typeface="Roboto Medium"/>
              <a:ea typeface="Roboto Medium"/>
              <a:cs typeface="Roboto Medium"/>
              <a:sym typeface="Roboto Medium"/>
            </a:endParaRPr>
          </a:p>
        </p:txBody>
      </p:sp>
      <p:sp>
        <p:nvSpPr>
          <p:cNvPr id="112" name="Google Shape;112;p2"/>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sp>
        <p:nvSpPr>
          <p:cNvPr id="113" name="Google Shape;113;p2"/>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9e51198dd9_0_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g29e51198dd9_0_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3"/>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25" name="Google Shape;125;p3"/>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26" name="Google Shape;126;p3"/>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27" name="Google Shape;127;p3"/>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Objective</a:t>
            </a:r>
            <a:endParaRPr b="0" i="0" sz="2200" u="none" cap="none" strike="noStrike">
              <a:solidFill>
                <a:srgbClr val="666666"/>
              </a:solidFill>
              <a:latin typeface="Roboto Medium"/>
              <a:ea typeface="Roboto Medium"/>
              <a:cs typeface="Roboto Medium"/>
              <a:sym typeface="Roboto Medium"/>
            </a:endParaRPr>
          </a:p>
        </p:txBody>
      </p:sp>
      <p:sp>
        <p:nvSpPr>
          <p:cNvPr id="128" name="Google Shape;128;p3"/>
          <p:cNvSpPr txBox="1"/>
          <p:nvPr/>
        </p:nvSpPr>
        <p:spPr>
          <a:xfrm>
            <a:off x="852163" y="1434250"/>
            <a:ext cx="7866300" cy="1644000"/>
          </a:xfrm>
          <a:prstGeom prst="rect">
            <a:avLst/>
          </a:prstGeom>
          <a:noFill/>
          <a:ln>
            <a:noFill/>
          </a:ln>
        </p:spPr>
        <p:txBody>
          <a:bodyPr anchorCtr="0" anchor="t" bIns="45725" lIns="45725" spcFirstLastPara="1" rIns="45725" wrap="square" tIns="45725">
            <a:spAutoFit/>
          </a:bodyPr>
          <a:lstStyle/>
          <a:p>
            <a:pPr indent="-342900" lvl="0" marL="457200" marR="0" rtl="0" algn="l">
              <a:lnSpc>
                <a:spcPct val="115000"/>
              </a:lnSpc>
              <a:spcBef>
                <a:spcPts val="1200"/>
              </a:spcBef>
              <a:spcAft>
                <a:spcPts val="0"/>
              </a:spcAft>
              <a:buClr>
                <a:schemeClr val="dk1"/>
              </a:buClr>
              <a:buSzPts val="1800"/>
              <a:buFont typeface="Arial"/>
              <a:buChar char="●"/>
            </a:pPr>
            <a:r>
              <a:rPr b="0" i="0" lang="en" sz="1800" u="none" cap="none" strike="noStrike">
                <a:solidFill>
                  <a:srgbClr val="616161"/>
                </a:solidFill>
                <a:latin typeface="Proxima Nova"/>
                <a:ea typeface="Proxima Nova"/>
                <a:cs typeface="Proxima Nova"/>
                <a:sym typeface="Proxima Nova"/>
              </a:rPr>
              <a:t>Asynchronus</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Callback Asynchronus</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Promise</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Async Await</a:t>
            </a:r>
            <a:endParaRPr b="0" i="0" sz="1800" u="none" cap="none" strike="noStrike">
              <a:solidFill>
                <a:srgbClr val="61616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616161"/>
              </a:buClr>
              <a:buSzPts val="1800"/>
              <a:buFont typeface="Proxima Nova"/>
              <a:buChar char="●"/>
            </a:pPr>
            <a:r>
              <a:rPr b="0" i="0" lang="en" sz="1800" u="none" cap="none" strike="noStrike">
                <a:solidFill>
                  <a:srgbClr val="616161"/>
                </a:solidFill>
                <a:latin typeface="Proxima Nova"/>
                <a:ea typeface="Proxima Nova"/>
                <a:cs typeface="Proxima Nova"/>
                <a:sym typeface="Proxima Nova"/>
              </a:rPr>
              <a:t>Try Catch</a:t>
            </a:r>
            <a:endParaRPr b="0" i="0" sz="1800" u="none" cap="none" strike="noStrike">
              <a:solidFill>
                <a:srgbClr val="616161"/>
              </a:solidFill>
              <a:latin typeface="Proxima Nova"/>
              <a:ea typeface="Proxima Nova"/>
              <a:cs typeface="Proxima Nova"/>
              <a:sym typeface="Proxima Nova"/>
            </a:endParaRPr>
          </a:p>
        </p:txBody>
      </p:sp>
      <p:sp>
        <p:nvSpPr>
          <p:cNvPr id="129" name="Google Shape;129;p3"/>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130" name="Google Shape;130;p3"/>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4"/>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36" name="Google Shape;136;p4"/>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37" name="Google Shape;137;p4"/>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38" name="Google Shape;138;p4"/>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Asynchronus</a:t>
            </a:r>
            <a:endParaRPr b="0" i="0" sz="2000" u="none" cap="none" strike="noStrike">
              <a:solidFill>
                <a:srgbClr val="666666"/>
              </a:solidFill>
              <a:latin typeface="Roboto Medium"/>
              <a:ea typeface="Roboto Medium"/>
              <a:cs typeface="Roboto Medium"/>
              <a:sym typeface="Roboto Medium"/>
            </a:endParaRPr>
          </a:p>
        </p:txBody>
      </p:sp>
      <p:sp>
        <p:nvSpPr>
          <p:cNvPr id="139" name="Google Shape;139;p4"/>
          <p:cNvSpPr txBox="1"/>
          <p:nvPr/>
        </p:nvSpPr>
        <p:spPr>
          <a:xfrm>
            <a:off x="852163" y="1434250"/>
            <a:ext cx="7866300" cy="1471500"/>
          </a:xfrm>
          <a:prstGeom prst="rect">
            <a:avLst/>
          </a:prstGeom>
          <a:noFill/>
          <a:ln>
            <a:noFill/>
          </a:ln>
        </p:spPr>
        <p:txBody>
          <a:bodyPr anchorCtr="0" anchor="t" bIns="45725" lIns="45725" spcFirstLastPara="1" rIns="45725" wrap="square" tIns="45725">
            <a:spAutoFit/>
          </a:bodyPr>
          <a:lstStyle/>
          <a:p>
            <a:pPr indent="-330200" lvl="0" marL="457200" marR="0" rtl="0" algn="l">
              <a:lnSpc>
                <a:spcPct val="115000"/>
              </a:lnSpc>
              <a:spcBef>
                <a:spcPts val="0"/>
              </a:spcBef>
              <a:spcAft>
                <a:spcPts val="0"/>
              </a:spcAft>
              <a:buClr>
                <a:schemeClr val="dk2"/>
              </a:buClr>
              <a:buSzPts val="1600"/>
              <a:buFont typeface="Proxima Nova"/>
              <a:buChar char="●"/>
            </a:pPr>
            <a:r>
              <a:rPr b="0" i="0" lang="en" sz="1600" u="none" cap="none" strike="noStrike">
                <a:solidFill>
                  <a:schemeClr val="dk2"/>
                </a:solidFill>
                <a:latin typeface="Proxima Nova"/>
                <a:ea typeface="Proxima Nova"/>
                <a:cs typeface="Proxima Nova"/>
                <a:sym typeface="Proxima Nova"/>
              </a:rPr>
              <a:t>Asynchronous VS Synchronous</a:t>
            </a:r>
            <a:endParaRPr b="0" i="0" sz="1600" u="none" cap="none" strike="noStrike">
              <a:solidFill>
                <a:schemeClr val="dk2"/>
              </a:solidFill>
              <a:latin typeface="Proxima Nova"/>
              <a:ea typeface="Proxima Nova"/>
              <a:cs typeface="Proxima Nova"/>
              <a:sym typeface="Proxima Nova"/>
            </a:endParaRPr>
          </a:p>
          <a:p>
            <a:pPr indent="-330200" lvl="0" marL="742950" marR="0" rtl="0" algn="l">
              <a:lnSpc>
                <a:spcPct val="115000"/>
              </a:lnSpc>
              <a:spcBef>
                <a:spcPts val="0"/>
              </a:spcBef>
              <a:spcAft>
                <a:spcPts val="0"/>
              </a:spcAft>
              <a:buClr>
                <a:schemeClr val="dk2"/>
              </a:buClr>
              <a:buSzPts val="1600"/>
              <a:buFont typeface="Proxima Nova"/>
              <a:buChar char="-"/>
            </a:pPr>
            <a:r>
              <a:rPr b="0" i="0" lang="en" sz="1600" u="none" cap="none" strike="noStrike">
                <a:solidFill>
                  <a:schemeClr val="dk2"/>
                </a:solidFill>
                <a:latin typeface="Proxima Nova"/>
                <a:ea typeface="Proxima Nova"/>
                <a:cs typeface="Proxima Nova"/>
                <a:sym typeface="Proxima Nova"/>
              </a:rPr>
              <a:t>Synchronous = perintah dieksekusi satu persatu sesuai urutan kode yang anda tuliskan</a:t>
            </a:r>
            <a:endParaRPr b="0" i="0" sz="1600" u="none" cap="none" strike="noStrike">
              <a:solidFill>
                <a:schemeClr val="dk2"/>
              </a:solidFill>
              <a:latin typeface="Proxima Nova"/>
              <a:ea typeface="Proxima Nova"/>
              <a:cs typeface="Proxima Nova"/>
              <a:sym typeface="Proxima Nova"/>
            </a:endParaRPr>
          </a:p>
          <a:p>
            <a:pPr indent="-330200" lvl="0" marL="742950" marR="0" rtl="0" algn="l">
              <a:lnSpc>
                <a:spcPct val="115000"/>
              </a:lnSpc>
              <a:spcBef>
                <a:spcPts val="0"/>
              </a:spcBef>
              <a:spcAft>
                <a:spcPts val="0"/>
              </a:spcAft>
              <a:buClr>
                <a:schemeClr val="dk2"/>
              </a:buClr>
              <a:buSzPts val="1600"/>
              <a:buFont typeface="Proxima Nova"/>
              <a:buChar char="-"/>
            </a:pPr>
            <a:r>
              <a:rPr b="0" i="0" lang="en" sz="1600" u="none" cap="none" strike="noStrike">
                <a:solidFill>
                  <a:schemeClr val="dk2"/>
                </a:solidFill>
                <a:latin typeface="Proxima Nova"/>
                <a:ea typeface="Proxima Nova"/>
                <a:cs typeface="Proxima Nova"/>
                <a:sym typeface="Proxima Nova"/>
              </a:rPr>
              <a:t>Asynchronous = hasil eksekusi atau output tidak selalu berdasarkan urutan kode, tetapi berdasarkan waktu proses</a:t>
            </a:r>
            <a:endParaRPr b="0" i="0" sz="1800" u="none" cap="none" strike="noStrike">
              <a:solidFill>
                <a:schemeClr val="dk2"/>
              </a:solidFill>
              <a:latin typeface="Arial"/>
              <a:ea typeface="Arial"/>
              <a:cs typeface="Arial"/>
              <a:sym typeface="Arial"/>
            </a:endParaRPr>
          </a:p>
        </p:txBody>
      </p:sp>
      <p:sp>
        <p:nvSpPr>
          <p:cNvPr id="140" name="Google Shape;140;p4"/>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141" name="Google Shape;141;p4"/>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pic>
        <p:nvPicPr>
          <p:cNvPr id="142" name="Google Shape;142;p4"/>
          <p:cNvPicPr preferRelativeResize="0"/>
          <p:nvPr/>
        </p:nvPicPr>
        <p:blipFill rotWithShape="1">
          <a:blip r:embed="rId4">
            <a:alphaModFix/>
          </a:blip>
          <a:srcRect b="0" l="0" r="0" t="0"/>
          <a:stretch/>
        </p:blipFill>
        <p:spPr>
          <a:xfrm>
            <a:off x="0" y="3057125"/>
            <a:ext cx="4322101" cy="1371050"/>
          </a:xfrm>
          <a:prstGeom prst="rect">
            <a:avLst/>
          </a:prstGeom>
          <a:noFill/>
          <a:ln>
            <a:noFill/>
          </a:ln>
        </p:spPr>
      </p:pic>
      <p:pic>
        <p:nvPicPr>
          <p:cNvPr id="143" name="Google Shape;143;p4"/>
          <p:cNvPicPr preferRelativeResize="0"/>
          <p:nvPr/>
        </p:nvPicPr>
        <p:blipFill rotWithShape="1">
          <a:blip r:embed="rId5">
            <a:alphaModFix/>
          </a:blip>
          <a:srcRect b="0" l="0" r="0" t="0"/>
          <a:stretch/>
        </p:blipFill>
        <p:spPr>
          <a:xfrm>
            <a:off x="4322100" y="2976775"/>
            <a:ext cx="4821900" cy="145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5"/>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49" name="Google Shape;149;p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50" name="Google Shape;150;p5"/>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51" name="Google Shape;151;p5"/>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Callback Asynchronus</a:t>
            </a:r>
            <a:endParaRPr b="0" i="0" sz="2000" u="none" cap="none" strike="noStrike">
              <a:solidFill>
                <a:srgbClr val="666666"/>
              </a:solidFill>
              <a:latin typeface="Roboto Medium"/>
              <a:ea typeface="Roboto Medium"/>
              <a:cs typeface="Roboto Medium"/>
              <a:sym typeface="Roboto Medium"/>
            </a:endParaRPr>
          </a:p>
        </p:txBody>
      </p:sp>
      <p:sp>
        <p:nvSpPr>
          <p:cNvPr id="152" name="Google Shape;152;p5"/>
          <p:cNvSpPr txBox="1"/>
          <p:nvPr/>
        </p:nvSpPr>
        <p:spPr>
          <a:xfrm>
            <a:off x="852163" y="1434250"/>
            <a:ext cx="7866300" cy="25998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chemeClr val="dk1"/>
              </a:buClr>
              <a:buSzPts val="1800"/>
              <a:buFont typeface="Arial"/>
              <a:buNone/>
            </a:pPr>
            <a:r>
              <a:rPr b="0" i="0" lang="en" sz="1800" u="none" cap="none" strike="noStrike">
                <a:solidFill>
                  <a:schemeClr val="dk2"/>
                </a:solidFill>
                <a:latin typeface="Proxima Nova"/>
                <a:ea typeface="Proxima Nova"/>
                <a:cs typeface="Proxima Nova"/>
                <a:sym typeface="Proxima Nova"/>
              </a:rPr>
              <a:t>Callback function atau callback (biasa disingkat dengan cb) adalah salah satu metode yang paling umum yang digunakan untuk menghandle return value dari operasi asynchronous.</a:t>
            </a:r>
            <a:endParaRPr b="0" i="0" sz="1800" u="none" cap="none" strike="noStrike">
              <a:solidFill>
                <a:schemeClr val="dk2"/>
              </a:solidFill>
              <a:latin typeface="Proxima Nova"/>
              <a:ea typeface="Proxima Nova"/>
              <a:cs typeface="Proxima Nova"/>
              <a:sym typeface="Proxima Nova"/>
            </a:endParaRPr>
          </a:p>
          <a:p>
            <a:pPr indent="457200" lvl="0" marL="0" marR="0" rtl="0" algn="l">
              <a:lnSpc>
                <a:spcPct val="115000"/>
              </a:lnSpc>
              <a:spcBef>
                <a:spcPts val="0"/>
              </a:spcBef>
              <a:spcAft>
                <a:spcPts val="0"/>
              </a:spcAft>
              <a:buClr>
                <a:schemeClr val="dk1"/>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800"/>
              <a:buFont typeface="Arial"/>
              <a:buNone/>
            </a:pPr>
            <a:r>
              <a:rPr b="0" i="0" lang="en" sz="1800" u="none" cap="none" strike="noStrike">
                <a:solidFill>
                  <a:schemeClr val="dk2"/>
                </a:solidFill>
                <a:latin typeface="Proxima Nova"/>
                <a:ea typeface="Proxima Nova"/>
                <a:cs typeface="Proxima Nova"/>
                <a:sym typeface="Proxima Nova"/>
              </a:rPr>
              <a:t>Callback sendiri adalah sebuah regular function (yang biasanya anonymous) dan ditaruh di argumen paling belakang dari sebuah asynchronous function. Layaknya function biasa, callback juga dapat menerima parameter dan mengembalikan value.</a:t>
            </a:r>
            <a:endParaRPr b="0" i="0" sz="1800" u="none" cap="none" strike="noStrike">
              <a:solidFill>
                <a:schemeClr val="dk2"/>
              </a:solidFill>
              <a:latin typeface="Arial"/>
              <a:ea typeface="Arial"/>
              <a:cs typeface="Arial"/>
              <a:sym typeface="Arial"/>
            </a:endParaRPr>
          </a:p>
        </p:txBody>
      </p:sp>
      <p:sp>
        <p:nvSpPr>
          <p:cNvPr id="153" name="Google Shape;153;p5"/>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154" name="Google Shape;154;p5"/>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6"/>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60" name="Google Shape;160;p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61" name="Google Shape;161;p6"/>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62" name="Google Shape;162;p6"/>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Promise</a:t>
            </a:r>
            <a:endParaRPr b="0" i="0" sz="2000" u="none" cap="none" strike="noStrike">
              <a:solidFill>
                <a:srgbClr val="666666"/>
              </a:solidFill>
              <a:latin typeface="Roboto Medium"/>
              <a:ea typeface="Roboto Medium"/>
              <a:cs typeface="Roboto Medium"/>
              <a:sym typeface="Roboto Medium"/>
            </a:endParaRPr>
          </a:p>
        </p:txBody>
      </p:sp>
      <p:sp>
        <p:nvSpPr>
          <p:cNvPr id="163" name="Google Shape;163;p6"/>
          <p:cNvSpPr txBox="1"/>
          <p:nvPr/>
        </p:nvSpPr>
        <p:spPr>
          <a:xfrm>
            <a:off x="852163" y="1434250"/>
            <a:ext cx="7866300" cy="13254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chemeClr val="dk1"/>
              </a:buClr>
              <a:buSzPts val="1800"/>
              <a:buFont typeface="Arial"/>
              <a:buNone/>
            </a:pPr>
            <a:r>
              <a:rPr b="0" i="0" lang="en" sz="1800" u="none" cap="none" strike="noStrike">
                <a:solidFill>
                  <a:schemeClr val="dk2"/>
                </a:solidFill>
                <a:latin typeface="Proxima Nova"/>
                <a:ea typeface="Proxima Nova"/>
                <a:cs typeface="Proxima Nova"/>
                <a:sym typeface="Proxima Nova"/>
              </a:rPr>
              <a:t>Promise merupakan perwakilan dari sebuah nilai yang belum tentu diketahui nilainya saat promise dibuat. Promise memungkinkan pengguna untuk menghubungkan fungsi handler dengan keberhasilan atau kegagalan aksi asynchronous.</a:t>
            </a:r>
            <a:endParaRPr b="0" i="0" sz="1800" u="none" cap="none" strike="noStrike">
              <a:solidFill>
                <a:schemeClr val="dk2"/>
              </a:solidFill>
              <a:latin typeface="Arial"/>
              <a:ea typeface="Arial"/>
              <a:cs typeface="Arial"/>
              <a:sym typeface="Arial"/>
            </a:endParaRPr>
          </a:p>
        </p:txBody>
      </p:sp>
      <p:sp>
        <p:nvSpPr>
          <p:cNvPr id="164" name="Google Shape;164;p6"/>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165" name="Google Shape;165;p6"/>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pic>
        <p:nvPicPr>
          <p:cNvPr id="166" name="Google Shape;166;p6"/>
          <p:cNvPicPr preferRelativeResize="0"/>
          <p:nvPr/>
        </p:nvPicPr>
        <p:blipFill rotWithShape="1">
          <a:blip r:embed="rId4">
            <a:alphaModFix/>
          </a:blip>
          <a:srcRect b="0" l="0" r="0" t="0"/>
          <a:stretch/>
        </p:blipFill>
        <p:spPr>
          <a:xfrm>
            <a:off x="835325" y="2759650"/>
            <a:ext cx="5826215" cy="178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7"/>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72" name="Google Shape;172;p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73" name="Google Shape;173;p7"/>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74" name="Google Shape;174;p7"/>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Promise</a:t>
            </a:r>
            <a:endParaRPr b="0" i="0" sz="2000" u="none" cap="none" strike="noStrike">
              <a:solidFill>
                <a:srgbClr val="666666"/>
              </a:solidFill>
              <a:latin typeface="Roboto Medium"/>
              <a:ea typeface="Roboto Medium"/>
              <a:cs typeface="Roboto Medium"/>
              <a:sym typeface="Roboto Medium"/>
            </a:endParaRPr>
          </a:p>
        </p:txBody>
      </p:sp>
      <p:sp>
        <p:nvSpPr>
          <p:cNvPr id="175" name="Google Shape;175;p7"/>
          <p:cNvSpPr txBox="1"/>
          <p:nvPr/>
        </p:nvSpPr>
        <p:spPr>
          <a:xfrm>
            <a:off x="852163" y="1434250"/>
            <a:ext cx="7866300" cy="13254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chemeClr val="dk1"/>
              </a:buClr>
              <a:buSzPts val="1800"/>
              <a:buFont typeface="Arial"/>
              <a:buNone/>
            </a:pPr>
            <a:r>
              <a:rPr b="0" i="0" lang="en" sz="1800" u="none" cap="none" strike="noStrike">
                <a:solidFill>
                  <a:schemeClr val="dk2"/>
                </a:solidFill>
                <a:latin typeface="Proxima Nova"/>
                <a:ea typeface="Proxima Nova"/>
                <a:cs typeface="Proxima Nova"/>
                <a:sym typeface="Proxima Nova"/>
              </a:rPr>
              <a:t>Promise ada di salah satu state ini:</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Pending</a:t>
            </a:r>
            <a:r>
              <a:rPr b="0" i="0" lang="en" sz="1800" u="none" cap="none" strike="noStrike">
                <a:solidFill>
                  <a:schemeClr val="dk2"/>
                </a:solidFill>
                <a:latin typeface="Proxima Nova"/>
                <a:ea typeface="Proxima Nova"/>
                <a:cs typeface="Proxima Nova"/>
                <a:sym typeface="Proxima Nova"/>
              </a:rPr>
              <a:t> → keadaan awal, tidak terpenuhi atau tidak ditolak</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Fulfilled</a:t>
            </a:r>
            <a:r>
              <a:rPr b="0" i="0" lang="en" sz="1800" u="none" cap="none" strike="noStrike">
                <a:solidFill>
                  <a:schemeClr val="dk2"/>
                </a:solidFill>
                <a:latin typeface="Proxima Nova"/>
                <a:ea typeface="Proxima Nova"/>
                <a:cs typeface="Proxima Nova"/>
                <a:sym typeface="Proxima Nova"/>
              </a:rPr>
              <a:t>  → artinya operasi selesai dengan sukses.</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2"/>
              </a:buClr>
              <a:buSzPts val="1800"/>
              <a:buFont typeface="Proxima Nova"/>
              <a:buChar char="-"/>
            </a:pPr>
            <a:r>
              <a:rPr b="0" i="0" lang="en" sz="1800" u="none" cap="none" strike="noStrike">
                <a:solidFill>
                  <a:schemeClr val="dk1"/>
                </a:solidFill>
                <a:latin typeface="Proxima Nova"/>
                <a:ea typeface="Proxima Nova"/>
                <a:cs typeface="Proxima Nova"/>
                <a:sym typeface="Proxima Nova"/>
              </a:rPr>
              <a:t>Rejected</a:t>
            </a:r>
            <a:r>
              <a:rPr b="0" i="0" lang="en" sz="1800" u="none" cap="none" strike="noStrike">
                <a:solidFill>
                  <a:schemeClr val="dk2"/>
                </a:solidFill>
                <a:latin typeface="Proxima Nova"/>
                <a:ea typeface="Proxima Nova"/>
                <a:cs typeface="Proxima Nova"/>
                <a:sym typeface="Proxima Nova"/>
              </a:rPr>
              <a:t>  → artinya operasi gagal.</a:t>
            </a:r>
            <a:endParaRPr b="0" i="0" sz="1800" u="none" cap="none" strike="noStrike">
              <a:solidFill>
                <a:schemeClr val="dk2"/>
              </a:solidFill>
              <a:latin typeface="Arial"/>
              <a:ea typeface="Arial"/>
              <a:cs typeface="Arial"/>
              <a:sym typeface="Arial"/>
            </a:endParaRPr>
          </a:p>
        </p:txBody>
      </p:sp>
      <p:sp>
        <p:nvSpPr>
          <p:cNvPr id="176" name="Google Shape;176;p7"/>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177" name="Google Shape;177;p7"/>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8"/>
          <p:cNvPicPr preferRelativeResize="0"/>
          <p:nvPr/>
        </p:nvPicPr>
        <p:blipFill rotWithShape="1">
          <a:blip r:embed="rId3">
            <a:alphaModFix/>
          </a:blip>
          <a:srcRect b="0" l="0" r="0" t="0"/>
          <a:stretch/>
        </p:blipFill>
        <p:spPr>
          <a:xfrm>
            <a:off x="2" y="0"/>
            <a:ext cx="9144005" cy="5144509"/>
          </a:xfrm>
          <a:prstGeom prst="rect">
            <a:avLst/>
          </a:prstGeom>
          <a:noFill/>
          <a:ln>
            <a:noFill/>
          </a:ln>
        </p:spPr>
      </p:pic>
      <p:sp>
        <p:nvSpPr>
          <p:cNvPr id="183" name="Google Shape;183;p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84" name="Google Shape;184;p8"/>
          <p:cNvSpPr txBox="1"/>
          <p:nvPr/>
        </p:nvSpPr>
        <p:spPr>
          <a:xfrm>
            <a:off x="4321800" y="4579550"/>
            <a:ext cx="5409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Batch 1	</a:t>
            </a:r>
            <a:endParaRPr b="0" i="0" sz="1000" u="none" cap="none" strike="noStrike">
              <a:solidFill>
                <a:srgbClr val="666666"/>
              </a:solidFill>
              <a:latin typeface="Roboto"/>
              <a:ea typeface="Roboto"/>
              <a:cs typeface="Roboto"/>
              <a:sym typeface="Roboto"/>
            </a:endParaRPr>
          </a:p>
        </p:txBody>
      </p:sp>
      <p:sp>
        <p:nvSpPr>
          <p:cNvPr id="185" name="Google Shape;185;p8"/>
          <p:cNvSpPr txBox="1"/>
          <p:nvPr/>
        </p:nvSpPr>
        <p:spPr>
          <a:xfrm>
            <a:off x="852173" y="938950"/>
            <a:ext cx="46977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666666"/>
                </a:solidFill>
                <a:latin typeface="Roboto Medium"/>
                <a:ea typeface="Roboto Medium"/>
                <a:cs typeface="Roboto Medium"/>
                <a:sym typeface="Roboto Medium"/>
              </a:rPr>
              <a:t>Promise</a:t>
            </a:r>
            <a:endParaRPr b="0" i="0" sz="2000" u="none" cap="none" strike="noStrike">
              <a:solidFill>
                <a:srgbClr val="666666"/>
              </a:solidFill>
              <a:latin typeface="Roboto Medium"/>
              <a:ea typeface="Roboto Medium"/>
              <a:cs typeface="Roboto Medium"/>
              <a:sym typeface="Roboto Medium"/>
            </a:endParaRPr>
          </a:p>
        </p:txBody>
      </p:sp>
      <p:sp>
        <p:nvSpPr>
          <p:cNvPr id="186" name="Google Shape;186;p8"/>
          <p:cNvSpPr txBox="1"/>
          <p:nvPr/>
        </p:nvSpPr>
        <p:spPr>
          <a:xfrm>
            <a:off x="852163" y="1434250"/>
            <a:ext cx="7866300" cy="369300"/>
          </a:xfrm>
          <a:prstGeom prst="rect">
            <a:avLst/>
          </a:prstGeom>
          <a:noFill/>
          <a:ln>
            <a:noFill/>
          </a:ln>
        </p:spPr>
        <p:txBody>
          <a:bodyPr anchorCtr="0" anchor="t" bIns="45725" lIns="45725" spcFirstLastPara="1" rIns="45725" wrap="square" tIns="45725">
            <a:spAutoFit/>
          </a:bodyPr>
          <a:lstStyle/>
          <a:p>
            <a:pPr indent="0" lvl="0" marL="0" marR="0" rtl="0" algn="l">
              <a:lnSpc>
                <a:spcPct val="115000"/>
              </a:lnSpc>
              <a:spcBef>
                <a:spcPts val="0"/>
              </a:spcBef>
              <a:spcAft>
                <a:spcPts val="0"/>
              </a:spcAft>
              <a:buClr>
                <a:schemeClr val="dk1"/>
              </a:buClr>
              <a:buSzPts val="1800"/>
              <a:buFont typeface="Arial"/>
              <a:buNone/>
            </a:pPr>
            <a:r>
              <a:rPr b="0" i="0" lang="en" sz="1800" u="none" cap="none" strike="noStrike">
                <a:solidFill>
                  <a:schemeClr val="dk2"/>
                </a:solidFill>
                <a:latin typeface="Proxima Nova"/>
                <a:ea typeface="Proxima Nova"/>
                <a:cs typeface="Proxima Nova"/>
                <a:sym typeface="Proxima Nova"/>
              </a:rPr>
              <a:t>Ketika menggunakan promise bisa menggunakan then dan catch</a:t>
            </a:r>
            <a:endParaRPr b="0" i="0" sz="1800" u="none" cap="none" strike="noStrike">
              <a:solidFill>
                <a:schemeClr val="dk2"/>
              </a:solidFill>
              <a:latin typeface="Arial"/>
              <a:ea typeface="Arial"/>
              <a:cs typeface="Arial"/>
              <a:sym typeface="Arial"/>
            </a:endParaRPr>
          </a:p>
        </p:txBody>
      </p:sp>
      <p:sp>
        <p:nvSpPr>
          <p:cNvPr id="187" name="Google Shape;187;p8"/>
          <p:cNvSpPr txBox="1"/>
          <p:nvPr/>
        </p:nvSpPr>
        <p:spPr>
          <a:xfrm>
            <a:off x="4322100" y="336000"/>
            <a:ext cx="804900" cy="277200"/>
          </a:xfrm>
          <a:prstGeom prst="rect">
            <a:avLst/>
          </a:prstGeom>
          <a:noFill/>
          <a:ln>
            <a:noFill/>
          </a:ln>
        </p:spPr>
        <p:txBody>
          <a:bodyPr anchorCtr="0" anchor="t" bIns="45725" lIns="45725" spcFirstLastPara="1" rIns="45725" wrap="square" tIns="457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a:ea typeface="Roboto"/>
                <a:cs typeface="Roboto"/>
                <a:sym typeface="Roboto"/>
              </a:rPr>
              <a:t>Week 9</a:t>
            </a:r>
            <a:endParaRPr b="0" i="0" sz="1200" u="none" cap="none" strike="noStrike">
              <a:solidFill>
                <a:srgbClr val="666666"/>
              </a:solidFill>
              <a:latin typeface="Roboto"/>
              <a:ea typeface="Roboto"/>
              <a:cs typeface="Roboto"/>
              <a:sym typeface="Roboto"/>
            </a:endParaRPr>
          </a:p>
        </p:txBody>
      </p:sp>
      <p:sp>
        <p:nvSpPr>
          <p:cNvPr id="188" name="Google Shape;188;p8"/>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Javascript 3</a:t>
            </a:r>
            <a:endParaRPr b="0" i="0" sz="1200" u="none" cap="none" strike="noStrike">
              <a:solidFill>
                <a:srgbClr val="666666"/>
              </a:solidFill>
              <a:latin typeface="Roboto Medium"/>
              <a:ea typeface="Roboto Medium"/>
              <a:cs typeface="Roboto Medium"/>
              <a:sym typeface="Roboto Medium"/>
            </a:endParaRPr>
          </a:p>
        </p:txBody>
      </p:sp>
      <p:pic>
        <p:nvPicPr>
          <p:cNvPr id="189" name="Google Shape;189;p8"/>
          <p:cNvPicPr preferRelativeResize="0"/>
          <p:nvPr/>
        </p:nvPicPr>
        <p:blipFill rotWithShape="1">
          <a:blip r:embed="rId4">
            <a:alphaModFix/>
          </a:blip>
          <a:srcRect b="0" l="0" r="0" t="0"/>
          <a:stretch/>
        </p:blipFill>
        <p:spPr>
          <a:xfrm>
            <a:off x="4043800" y="2180848"/>
            <a:ext cx="4540700" cy="1726425"/>
          </a:xfrm>
          <a:prstGeom prst="rect">
            <a:avLst/>
          </a:prstGeom>
          <a:noFill/>
          <a:ln>
            <a:noFill/>
          </a:ln>
        </p:spPr>
      </p:pic>
      <p:pic>
        <p:nvPicPr>
          <p:cNvPr id="190" name="Google Shape;190;p8"/>
          <p:cNvPicPr preferRelativeResize="0"/>
          <p:nvPr/>
        </p:nvPicPr>
        <p:blipFill rotWithShape="1">
          <a:blip r:embed="rId5">
            <a:alphaModFix/>
          </a:blip>
          <a:srcRect b="0" l="0" r="0" t="0"/>
          <a:stretch/>
        </p:blipFill>
        <p:spPr>
          <a:xfrm>
            <a:off x="559500" y="2357476"/>
            <a:ext cx="3100100" cy="137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