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68" r:id="rId3"/>
    <p:sldId id="267" r:id="rId4"/>
    <p:sldId id="269" r:id="rId5"/>
    <p:sldId id="271" r:id="rId6"/>
    <p:sldId id="270" r:id="rId7"/>
    <p:sldId id="272" r:id="rId8"/>
    <p:sldId id="275" r:id="rId9"/>
    <p:sldId id="276" r:id="rId10"/>
    <p:sldId id="273" r:id="rId11"/>
    <p:sldId id="257" r:id="rId12"/>
    <p:sldId id="258" r:id="rId13"/>
    <p:sldId id="263" r:id="rId14"/>
    <p:sldId id="259" r:id="rId15"/>
    <p:sldId id="261" r:id="rId16"/>
    <p:sldId id="260" r:id="rId17"/>
    <p:sldId id="262" r:id="rId18"/>
    <p:sldId id="265" r:id="rId19"/>
    <p:sldId id="266" r:id="rId20"/>
    <p:sldId id="27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87456" autoAdjust="0"/>
  </p:normalViewPr>
  <p:slideViewPr>
    <p:cSldViewPr snapToGrid="0">
      <p:cViewPr varScale="1">
        <p:scale>
          <a:sx n="76" d="100"/>
          <a:sy n="76" d="100"/>
        </p:scale>
        <p:origin x="9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957F9-94B7-4A82-AD6C-A1AEDE58AFC9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5CC03-901E-4796-ABCD-2ACC8E470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33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fix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Iref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the final coordinate system, we want all other images transformed to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Iref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5CC03-901E-4796-ABCD-2ACC8E47099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45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fix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Iref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the final coordinate system, we want all other images transformed to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Iref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5CC03-901E-4796-ABCD-2ACC8E47099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0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378B-32E6-475E-A4A8-4D359294B7A9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EB9C-B4CB-43C2-B66C-F39DAD956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33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378B-32E6-475E-A4A8-4D359294B7A9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EB9C-B4CB-43C2-B66C-F39DAD956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06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378B-32E6-475E-A4A8-4D359294B7A9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EB9C-B4CB-43C2-B66C-F39DAD956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56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p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n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378B-32E6-475E-A4A8-4D359294B7A9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EB9C-B4CB-43C2-B66C-F39DAD956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84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378B-32E6-475E-A4A8-4D359294B7A9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EB9C-B4CB-43C2-B66C-F39DAD956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16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378B-32E6-475E-A4A8-4D359294B7A9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EB9C-B4CB-43C2-B66C-F39DAD956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42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378B-32E6-475E-A4A8-4D359294B7A9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EB9C-B4CB-43C2-B66C-F39DAD956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50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378B-32E6-475E-A4A8-4D359294B7A9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EB9C-B4CB-43C2-B66C-F39DAD956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06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378B-32E6-475E-A4A8-4D359294B7A9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EB9C-B4CB-43C2-B66C-F39DAD956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1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378B-32E6-475E-A4A8-4D359294B7A9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EB9C-B4CB-43C2-B66C-F39DAD956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2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378B-32E6-475E-A4A8-4D359294B7A9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EB9C-B4CB-43C2-B66C-F39DAD956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60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378B-32E6-475E-A4A8-4D359294B7A9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1EB9C-B4CB-43C2-B66C-F39DAD956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37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Put-Pack</a:t>
            </a:r>
            <a:endParaRPr lang="zh-TW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algn="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104064552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蔡博丞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104064518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張容瑜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846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Classification-Result</a:t>
            </a:r>
            <a:endParaRPr lang="zh-TW" alt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2050258"/>
            <a:ext cx="90401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matrix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knowing elements in different groups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22" y="2851514"/>
            <a:ext cx="8175049" cy="35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8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 &amp; Panorama </a:t>
            </a:r>
            <a:r>
              <a:rPr lang="en-US" altLang="zh-TW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Stitching</a:t>
            </a:r>
            <a:endParaRPr lang="zh-TW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Stitches </a:t>
            </a:r>
            <a:r>
              <a:rPr lang="en-US" altLang="zh-TW" dirty="0"/>
              <a:t>multiple images together </a:t>
            </a:r>
            <a:r>
              <a:rPr lang="en-US" altLang="zh-TW" dirty="0" smtClean="0"/>
              <a:t>with </a:t>
            </a:r>
            <a:r>
              <a:rPr lang="en-US" altLang="zh-TW" dirty="0"/>
              <a:t>a chain of input </a:t>
            </a:r>
            <a:r>
              <a:rPr lang="en-US" altLang="zh-TW" dirty="0" smtClean="0"/>
              <a:t>images.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We </a:t>
            </a:r>
            <a:r>
              <a:rPr lang="en-US" altLang="zh-TW" dirty="0"/>
              <a:t>choose the </a:t>
            </a:r>
            <a:r>
              <a:rPr lang="en-US" altLang="zh-TW" dirty="0">
                <a:solidFill>
                  <a:srgbClr val="C00000"/>
                </a:solidFill>
              </a:rPr>
              <a:t>middle</a:t>
            </a:r>
            <a:r>
              <a:rPr lang="en-US" altLang="zh-TW" dirty="0"/>
              <a:t> image as the </a:t>
            </a:r>
            <a:r>
              <a:rPr lang="en-US" altLang="zh-TW" dirty="0">
                <a:solidFill>
                  <a:srgbClr val="C00000"/>
                </a:solidFill>
              </a:rPr>
              <a:t>reference image</a:t>
            </a:r>
            <a:r>
              <a:rPr lang="en-US" altLang="zh-TW" dirty="0"/>
              <a:t>, and the </a:t>
            </a:r>
            <a:r>
              <a:rPr lang="en-US" altLang="zh-TW" dirty="0" smtClean="0"/>
              <a:t>output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panorama </a:t>
            </a:r>
            <a:r>
              <a:rPr lang="en-US" altLang="zh-TW" dirty="0"/>
              <a:t>is in the </a:t>
            </a:r>
            <a:r>
              <a:rPr lang="en-US" altLang="zh-TW" dirty="0">
                <a:solidFill>
                  <a:srgbClr val="C00000"/>
                </a:solidFill>
              </a:rPr>
              <a:t>same coordinate system </a:t>
            </a:r>
            <a:r>
              <a:rPr lang="en-US" altLang="zh-TW" dirty="0"/>
              <a:t>as the reference image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I1 </a:t>
            </a:r>
            <a:r>
              <a:rPr lang="en-US" altLang="zh-TW" dirty="0"/>
              <a:t>-&gt; I2 -&gt; ... -&gt; </a:t>
            </a:r>
            <a:r>
              <a:rPr lang="en-US" altLang="zh-TW" dirty="0" err="1">
                <a:solidFill>
                  <a:srgbClr val="C00000"/>
                </a:solidFill>
              </a:rPr>
              <a:t>Iref</a:t>
            </a:r>
            <a:r>
              <a:rPr lang="en-US" altLang="zh-TW" dirty="0"/>
              <a:t> -&gt; ... -&gt; Im-1 </a:t>
            </a:r>
            <a:r>
              <a:rPr lang="en-US" altLang="zh-TW" dirty="0" smtClean="0"/>
              <a:t>-&gt; </a:t>
            </a:r>
            <a:r>
              <a:rPr lang="en-US" altLang="zh-TW" dirty="0" err="1"/>
              <a:t>Im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9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 &amp; Panorama Stitching(cont.)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69371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 Find the </a:t>
            </a:r>
            <a:r>
              <a:rPr lang="en-US" altLang="zh-TW" dirty="0" err="1" smtClean="0"/>
              <a:t>Iref</a:t>
            </a:r>
            <a:r>
              <a:rPr lang="en-US" altLang="zh-TW" dirty="0"/>
              <a:t> </a:t>
            </a:r>
            <a:r>
              <a:rPr lang="en-US" altLang="zh-TW" dirty="0" smtClean="0"/>
              <a:t>from </a:t>
            </a:r>
            <a:r>
              <a:rPr lang="en-US" altLang="zh-TW" dirty="0" smtClean="0">
                <a:solidFill>
                  <a:srgbClr val="C00000"/>
                </a:solidFill>
              </a:rPr>
              <a:t>unordered</a:t>
            </a:r>
            <a:r>
              <a:rPr lang="en-US" altLang="zh-TW" dirty="0" smtClean="0"/>
              <a:t> </a:t>
            </a:r>
            <a:r>
              <a:rPr lang="en-US" altLang="zh-TW" dirty="0"/>
              <a:t>sequence of images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 iteratively, do RANSAC for image to image</a:t>
            </a:r>
          </a:p>
          <a:p>
            <a:pPr lvl="1"/>
            <a:r>
              <a:rPr lang="en-US" altLang="zh-TW" dirty="0" smtClean="0"/>
              <a:t> choose the </a:t>
            </a:r>
            <a:r>
              <a:rPr lang="en-US" altLang="zh-TW" dirty="0" smtClean="0">
                <a:solidFill>
                  <a:srgbClr val="C00000"/>
                </a:solidFill>
              </a:rPr>
              <a:t>highest</a:t>
            </a:r>
            <a:r>
              <a:rPr lang="en-US" altLang="zh-TW" dirty="0" smtClean="0"/>
              <a:t> votes as the </a:t>
            </a:r>
            <a:r>
              <a:rPr lang="en-US" altLang="zh-TW" dirty="0" err="1" smtClean="0"/>
              <a:t>Iref</a:t>
            </a:r>
            <a:r>
              <a:rPr lang="en-US" altLang="zh-TW" dirty="0" smtClean="0"/>
              <a:t>, and sort them. 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75" y="4206209"/>
            <a:ext cx="3094606" cy="23224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017" y="4206210"/>
            <a:ext cx="3094606" cy="23224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7" y="3044982"/>
            <a:ext cx="3094606" cy="232245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41" y="4430876"/>
            <a:ext cx="3094606" cy="23224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14" y="3510131"/>
            <a:ext cx="3094606" cy="23224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734" y="3005967"/>
            <a:ext cx="3094606" cy="232245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21" y="2589461"/>
            <a:ext cx="1766855" cy="132599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578" y="1163599"/>
            <a:ext cx="1725117" cy="129467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493" y="1155340"/>
            <a:ext cx="1725117" cy="129467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844" y="2589461"/>
            <a:ext cx="1715079" cy="128713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112" y="4016048"/>
            <a:ext cx="1736423" cy="130315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77" y="5458654"/>
            <a:ext cx="1725119" cy="12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 &amp; Panorama Stitching(cont.)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47" y="1825625"/>
            <a:ext cx="7328905" cy="4351338"/>
          </a:xfrm>
        </p:spPr>
      </p:pic>
    </p:spTree>
    <p:extLst>
      <p:ext uri="{BB962C8B-B14F-4D97-AF65-F5344CB8AC3E}">
        <p14:creationId xmlns:p14="http://schemas.microsoft.com/office/powerpoint/2010/main" val="371485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34" y="3265827"/>
            <a:ext cx="8803138" cy="338072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391" y="1458684"/>
            <a:ext cx="1774409" cy="13308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123" y="1458685"/>
            <a:ext cx="1774409" cy="133080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3" y="1458686"/>
            <a:ext cx="1774408" cy="13308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53" y="1455112"/>
            <a:ext cx="1769235" cy="132692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89" y="1451231"/>
            <a:ext cx="1774410" cy="13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57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02674"/>
            <a:ext cx="10515600" cy="351163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73" y="1461430"/>
            <a:ext cx="2140108" cy="16050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3" y="1461430"/>
            <a:ext cx="2140109" cy="16050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62" y="1476504"/>
            <a:ext cx="2140109" cy="16050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03" y="1476504"/>
            <a:ext cx="2166257" cy="162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27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395"/>
            <a:ext cx="6522909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11" y="4603303"/>
            <a:ext cx="1576832" cy="21024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11" y="2373016"/>
            <a:ext cx="1576832" cy="21024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11" y="131952"/>
            <a:ext cx="1576832" cy="21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87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35" y="1892970"/>
            <a:ext cx="6174839" cy="404384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960" y="1690688"/>
            <a:ext cx="2760617" cy="20704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960" y="4088380"/>
            <a:ext cx="2760617" cy="20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06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458" y="3596482"/>
            <a:ext cx="1958900" cy="293835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382" y="1016001"/>
            <a:ext cx="3137976" cy="209198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096" y="758801"/>
            <a:ext cx="3696332" cy="63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48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zh-TW" alt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72" y="1504423"/>
            <a:ext cx="5288738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Flow Chart</a:t>
            </a:r>
          </a:p>
          <a:p>
            <a:r>
              <a:rPr lang="en-US" altLang="zh-TW" dirty="0" smtClean="0"/>
              <a:t>Classification</a:t>
            </a:r>
            <a:endParaRPr lang="en-US" altLang="zh-TW" dirty="0"/>
          </a:p>
          <a:p>
            <a:r>
              <a:rPr lang="en-US" altLang="zh-TW" dirty="0"/>
              <a:t>Sorting &amp; Panorama </a:t>
            </a:r>
            <a:r>
              <a:rPr lang="en-US" altLang="zh-TW" dirty="0" smtClean="0"/>
              <a:t>Stitching</a:t>
            </a:r>
          </a:p>
          <a:p>
            <a:r>
              <a:rPr lang="en-US" altLang="zh-TW" dirty="0" smtClean="0"/>
              <a:t>Results</a:t>
            </a:r>
          </a:p>
          <a:p>
            <a:r>
              <a:rPr lang="en-US" altLang="zh-TW" dirty="0" smtClean="0"/>
              <a:t>Reference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542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eference</a:t>
            </a:r>
            <a:endParaRPr lang="zh-TW" alt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Brown, M. and D. Lowe. </a:t>
            </a:r>
            <a:r>
              <a:rPr lang="en-US" altLang="zh-TW" i="1" dirty="0"/>
              <a:t>Automatic Panoramic Image Stitching using</a:t>
            </a:r>
          </a:p>
          <a:p>
            <a:pPr marL="0" indent="0">
              <a:buNone/>
            </a:pPr>
            <a:r>
              <a:rPr lang="en-US" altLang="zh-TW" i="1" dirty="0" smtClean="0"/>
              <a:t>    Invariant </a:t>
            </a:r>
            <a:r>
              <a:rPr lang="en-US" altLang="zh-TW" i="1" dirty="0"/>
              <a:t>Features</a:t>
            </a:r>
            <a:r>
              <a:rPr lang="en-US" altLang="zh-TW" dirty="0"/>
              <a:t>. International Journal of Computer Vision. 2007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/>
              <a:t>Szeliski</a:t>
            </a:r>
            <a:r>
              <a:rPr lang="en-US" altLang="zh-TW" dirty="0"/>
              <a:t>, R. </a:t>
            </a:r>
            <a:r>
              <a:rPr lang="en-US" altLang="zh-TW" i="1" dirty="0"/>
              <a:t>Image Alignment and Stitching: A </a:t>
            </a:r>
            <a:r>
              <a:rPr lang="en-US" altLang="zh-TW" i="1" dirty="0" err="1"/>
              <a:t>Tutorial.</a:t>
            </a:r>
            <a:r>
              <a:rPr lang="en-US" altLang="zh-TW" dirty="0" err="1"/>
              <a:t>Microsoft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Research</a:t>
            </a:r>
            <a:r>
              <a:rPr lang="en-US" altLang="zh-TW" dirty="0"/>
              <a:t>. 2004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53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向右箭號 36"/>
          <p:cNvSpPr/>
          <p:nvPr/>
        </p:nvSpPr>
        <p:spPr>
          <a:xfrm>
            <a:off x="5821232" y="4592117"/>
            <a:ext cx="870181" cy="4337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25937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Now, we have a lot of photos from </a:t>
            </a:r>
            <a:r>
              <a:rPr lang="en-US" altLang="zh-TW" dirty="0"/>
              <a:t>different </a:t>
            </a:r>
            <a:r>
              <a:rPr lang="en-US" altLang="zh-TW" dirty="0" smtClean="0"/>
              <a:t>panorama, and all of these photos are put together.	</a:t>
            </a:r>
          </a:p>
          <a:p>
            <a:pPr lvl="1"/>
            <a:r>
              <a:rPr lang="en-US" altLang="zh-TW" dirty="0" smtClean="0"/>
              <a:t> how to classification?</a:t>
            </a:r>
          </a:p>
          <a:p>
            <a:pPr lvl="1"/>
            <a:r>
              <a:rPr lang="en-US" altLang="zh-TW" dirty="0" smtClean="0"/>
              <a:t> how </a:t>
            </a:r>
            <a:r>
              <a:rPr lang="en-US" altLang="zh-TW" dirty="0"/>
              <a:t>to sort the </a:t>
            </a:r>
            <a:r>
              <a:rPr lang="en-US" altLang="zh-TW" dirty="0" smtClean="0"/>
              <a:t>photos?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04" y="3457554"/>
            <a:ext cx="3648075" cy="256222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766" y="4356579"/>
            <a:ext cx="3086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5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zh-TW" alt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547" y="3178967"/>
            <a:ext cx="1924049" cy="8858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Input:</a:t>
            </a:r>
          </a:p>
          <a:p>
            <a:pPr algn="ctr"/>
            <a:r>
              <a:rPr lang="en-US" altLang="zh-TW" dirty="0" smtClean="0"/>
              <a:t>Disordered images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9067800" y="3178967"/>
            <a:ext cx="2114550" cy="8858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altLang="zh-TW" sz="1800" dirty="0"/>
              <a:t>O</a:t>
            </a:r>
            <a:r>
              <a:rPr lang="en-US" altLang="zh-TW" sz="1800" dirty="0" smtClean="0"/>
              <a:t>utput:</a:t>
            </a:r>
          </a:p>
          <a:p>
            <a:pPr marL="0" indent="0" algn="ctr">
              <a:buNone/>
            </a:pPr>
            <a:r>
              <a:rPr lang="en-US" altLang="zh-TW" sz="1800" dirty="0" smtClean="0"/>
              <a:t>Several panorama</a:t>
            </a:r>
          </a:p>
        </p:txBody>
      </p:sp>
      <p:sp>
        <p:nvSpPr>
          <p:cNvPr id="7" name="矩形 6"/>
          <p:cNvSpPr/>
          <p:nvPr/>
        </p:nvSpPr>
        <p:spPr>
          <a:xfrm>
            <a:off x="3324222" y="3178966"/>
            <a:ext cx="1485900" cy="885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Classification</a:t>
            </a:r>
          </a:p>
        </p:txBody>
      </p:sp>
      <p:sp>
        <p:nvSpPr>
          <p:cNvPr id="8" name="矩形 7"/>
          <p:cNvSpPr/>
          <p:nvPr/>
        </p:nvSpPr>
        <p:spPr>
          <a:xfrm>
            <a:off x="5238748" y="3178966"/>
            <a:ext cx="1485900" cy="885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Sorting</a:t>
            </a:r>
          </a:p>
        </p:txBody>
      </p:sp>
      <p:sp>
        <p:nvSpPr>
          <p:cNvPr id="9" name="矩形 8"/>
          <p:cNvSpPr/>
          <p:nvPr/>
        </p:nvSpPr>
        <p:spPr>
          <a:xfrm>
            <a:off x="7153274" y="3178967"/>
            <a:ext cx="1485900" cy="885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stitching</a:t>
            </a:r>
          </a:p>
        </p:txBody>
      </p:sp>
      <p:sp>
        <p:nvSpPr>
          <p:cNvPr id="10" name="向右箭號 9"/>
          <p:cNvSpPr/>
          <p:nvPr/>
        </p:nvSpPr>
        <p:spPr>
          <a:xfrm>
            <a:off x="2890833" y="3452809"/>
            <a:ext cx="438152" cy="33813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805359" y="3452809"/>
            <a:ext cx="438152" cy="33813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719885" y="3452809"/>
            <a:ext cx="438152" cy="33813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8634411" y="3452809"/>
            <a:ext cx="438152" cy="33813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66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zh-TW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Classify different panorama from a mess of photographs.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SIFT - Calculate descriptor and matches</a:t>
            </a:r>
          </a:p>
          <a:p>
            <a:r>
              <a:rPr lang="en-US" altLang="zh-TW" dirty="0" smtClean="0"/>
              <a:t>RANSAC – Calculate </a:t>
            </a:r>
            <a:r>
              <a:rPr lang="en-US" altLang="zh-TW" dirty="0" err="1" smtClean="0"/>
              <a:t>inliners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(# of </a:t>
            </a:r>
            <a:r>
              <a:rPr lang="en-US" altLang="zh-TW" dirty="0" err="1" smtClean="0"/>
              <a:t>Inliner</a:t>
            </a:r>
            <a:r>
              <a:rPr lang="en-US" altLang="zh-TW" dirty="0" smtClean="0"/>
              <a:t>) / (# of Matches) &gt; </a:t>
            </a:r>
            <a:r>
              <a:rPr lang="en-US" altLang="zh-TW" dirty="0" smtClean="0">
                <a:solidFill>
                  <a:srgbClr val="FF0000"/>
                </a:solidFill>
              </a:rPr>
              <a:t>0.55</a:t>
            </a:r>
            <a:r>
              <a:rPr lang="en-US" altLang="zh-TW" dirty="0" smtClean="0"/>
              <a:t> =&gt; same group for one </a:t>
            </a:r>
            <a:r>
              <a:rPr lang="en-US" altLang="zh-TW" dirty="0"/>
              <a:t>panorama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Return elements in different groups for stitching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86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zh-TW" alt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2666" y="2344953"/>
            <a:ext cx="1485900" cy="885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Image file input</a:t>
            </a:r>
          </a:p>
        </p:txBody>
      </p:sp>
      <p:sp>
        <p:nvSpPr>
          <p:cNvPr id="5" name="矩形 4"/>
          <p:cNvSpPr/>
          <p:nvPr/>
        </p:nvSpPr>
        <p:spPr>
          <a:xfrm>
            <a:off x="2846718" y="2344951"/>
            <a:ext cx="1485900" cy="885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Matches</a:t>
            </a:r>
          </a:p>
          <a:p>
            <a:pPr algn="ctr"/>
            <a:r>
              <a:rPr lang="en-US" altLang="zh-TW" dirty="0" smtClean="0"/>
              <a:t>(Sift)</a:t>
            </a:r>
          </a:p>
        </p:txBody>
      </p:sp>
      <p:sp>
        <p:nvSpPr>
          <p:cNvPr id="6" name="矩形 5"/>
          <p:cNvSpPr/>
          <p:nvPr/>
        </p:nvSpPr>
        <p:spPr>
          <a:xfrm>
            <a:off x="4770770" y="2344949"/>
            <a:ext cx="1485900" cy="885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Inilers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(RANSAC)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2408566" y="2618794"/>
            <a:ext cx="438152" cy="33813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332618" y="2618794"/>
            <a:ext cx="438152" cy="33813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618874" y="2344949"/>
            <a:ext cx="1485900" cy="885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Divide into groups</a:t>
            </a:r>
          </a:p>
        </p:txBody>
      </p:sp>
      <p:sp>
        <p:nvSpPr>
          <p:cNvPr id="10" name="向右箭號 9"/>
          <p:cNvSpPr/>
          <p:nvPr/>
        </p:nvSpPr>
        <p:spPr>
          <a:xfrm>
            <a:off x="6256670" y="2618792"/>
            <a:ext cx="438152" cy="33813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94822" y="2344949"/>
            <a:ext cx="1485900" cy="885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Compute</a:t>
            </a:r>
          </a:p>
          <a:p>
            <a:pPr algn="ctr"/>
            <a:r>
              <a:rPr lang="en-US" altLang="zh-TW" dirty="0" smtClean="0"/>
              <a:t>Ratio</a:t>
            </a:r>
          </a:p>
          <a:p>
            <a:pPr algn="ctr"/>
            <a:endParaRPr lang="en-US" altLang="zh-TW" dirty="0" smtClean="0"/>
          </a:p>
        </p:txBody>
      </p:sp>
      <p:sp>
        <p:nvSpPr>
          <p:cNvPr id="14" name="矩形 13"/>
          <p:cNvSpPr/>
          <p:nvPr/>
        </p:nvSpPr>
        <p:spPr>
          <a:xfrm>
            <a:off x="8618874" y="3840733"/>
            <a:ext cx="1485900" cy="885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Output groups</a:t>
            </a:r>
          </a:p>
        </p:txBody>
      </p:sp>
      <p:sp>
        <p:nvSpPr>
          <p:cNvPr id="18" name="向右箭號 17"/>
          <p:cNvSpPr/>
          <p:nvPr/>
        </p:nvSpPr>
        <p:spPr>
          <a:xfrm rot="5400000">
            <a:off x="9142747" y="3299189"/>
            <a:ext cx="438152" cy="33813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8180722" y="2618792"/>
            <a:ext cx="438152" cy="33813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32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Classification-Result</a:t>
            </a:r>
            <a:endParaRPr lang="zh-TW" alt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27" y="1690688"/>
            <a:ext cx="5357324" cy="466384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38200" y="2050258"/>
            <a:ext cx="45678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</a:p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(# of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Inliner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(# of Matches)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pair of pictures</a:t>
            </a: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&gt;0.55 , consider them in a same group of panorama. 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6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Classification-Result</a:t>
            </a:r>
            <a:endParaRPr lang="zh-TW" alt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8200" y="2050258"/>
            <a:ext cx="58740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result in a matrix ‘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Compute’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188557"/>
              </p:ext>
            </p:extLst>
          </p:nvPr>
        </p:nvGraphicFramePr>
        <p:xfrm>
          <a:off x="4340889" y="3201609"/>
          <a:ext cx="6738395" cy="2716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79">
                  <a:extLst>
                    <a:ext uri="{9D8B030D-6E8A-4147-A177-3AD203B41FA5}">
                      <a16:colId xmlns:a16="http://schemas.microsoft.com/office/drawing/2014/main" val="138477973"/>
                    </a:ext>
                  </a:extLst>
                </a:gridCol>
                <a:gridCol w="1347679">
                  <a:extLst>
                    <a:ext uri="{9D8B030D-6E8A-4147-A177-3AD203B41FA5}">
                      <a16:colId xmlns:a16="http://schemas.microsoft.com/office/drawing/2014/main" val="370566636"/>
                    </a:ext>
                  </a:extLst>
                </a:gridCol>
                <a:gridCol w="1347679">
                  <a:extLst>
                    <a:ext uri="{9D8B030D-6E8A-4147-A177-3AD203B41FA5}">
                      <a16:colId xmlns:a16="http://schemas.microsoft.com/office/drawing/2014/main" val="1748374753"/>
                    </a:ext>
                  </a:extLst>
                </a:gridCol>
                <a:gridCol w="1347679">
                  <a:extLst>
                    <a:ext uri="{9D8B030D-6E8A-4147-A177-3AD203B41FA5}">
                      <a16:colId xmlns:a16="http://schemas.microsoft.com/office/drawing/2014/main" val="4069032741"/>
                    </a:ext>
                  </a:extLst>
                </a:gridCol>
                <a:gridCol w="1347679">
                  <a:extLst>
                    <a:ext uri="{9D8B030D-6E8A-4147-A177-3AD203B41FA5}">
                      <a16:colId xmlns:a16="http://schemas.microsoft.com/office/drawing/2014/main" val="816648726"/>
                    </a:ext>
                  </a:extLst>
                </a:gridCol>
              </a:tblGrid>
              <a:tr h="5433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94914"/>
                  </a:ext>
                </a:extLst>
              </a:tr>
              <a:tr h="5433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51134"/>
                  </a:ext>
                </a:extLst>
              </a:tr>
              <a:tr h="5433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222787"/>
                  </a:ext>
                </a:extLst>
              </a:tr>
              <a:tr h="5433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40144"/>
                  </a:ext>
                </a:extLst>
              </a:tr>
              <a:tr h="5433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4255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823209" y="277353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05671" y="333791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181411" y="277353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A2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69967" y="277353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818266" y="277353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A4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166565" y="277353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A5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05671" y="38661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805671" y="439436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05671" y="49691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A4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05671" y="554914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A5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0094" y="4102354"/>
            <a:ext cx="339557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 of panorama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(A1,A2,A4)&amp;(A3,A5)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9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Classification-Result</a:t>
            </a:r>
            <a:endParaRPr lang="zh-TW" alt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8200" y="2050258"/>
            <a:ext cx="43467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246" y="3004365"/>
            <a:ext cx="3094606" cy="23224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63935"/>
            <a:ext cx="3094606" cy="23224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43" y="2797246"/>
            <a:ext cx="3094606" cy="23224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947740" y="1366804"/>
            <a:ext cx="40726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function [v] = group( </a:t>
            </a:r>
            <a:r>
              <a:rPr lang="en-US" altLang="zh-TW" dirty="0" err="1" smtClean="0"/>
              <a:t>compute,x</a:t>
            </a:r>
            <a:r>
              <a:rPr lang="en-US" altLang="zh-TW" dirty="0" smtClean="0"/>
              <a:t> )</a:t>
            </a:r>
          </a:p>
          <a:p>
            <a:endParaRPr lang="en-US" altLang="zh-TW" dirty="0"/>
          </a:p>
          <a:p>
            <a:r>
              <a:rPr lang="en-US" altLang="zh-TW" dirty="0"/>
              <a:t>function [Z] = check( </a:t>
            </a:r>
            <a:r>
              <a:rPr lang="en-US" altLang="zh-TW" dirty="0" err="1" smtClean="0"/>
              <a:t>A,Size,compute</a:t>
            </a:r>
            <a:r>
              <a:rPr lang="en-US" altLang="zh-TW" dirty="0" smtClean="0"/>
              <a:t> 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%A=group(compute,1)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9" name="文字方塊 8"/>
          <p:cNvSpPr txBox="1"/>
          <p:nvPr/>
        </p:nvSpPr>
        <p:spPr>
          <a:xfrm>
            <a:off x="403466" y="379625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631512" y="23790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A2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523054" y="541053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8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421</Words>
  <Application>Microsoft Office PowerPoint</Application>
  <PresentationFormat>寬螢幕</PresentationFormat>
  <Paragraphs>127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Image Put-Pack</vt:lpstr>
      <vt:lpstr>Outline</vt:lpstr>
      <vt:lpstr>Introduction</vt:lpstr>
      <vt:lpstr>Flow Chart</vt:lpstr>
      <vt:lpstr>Classification</vt:lpstr>
      <vt:lpstr>Classification</vt:lpstr>
      <vt:lpstr>Classification-Result</vt:lpstr>
      <vt:lpstr>Classification-Result</vt:lpstr>
      <vt:lpstr>Classification-Result</vt:lpstr>
      <vt:lpstr>Classification-Result</vt:lpstr>
      <vt:lpstr>Sorting &amp; Panorama Stitching</vt:lpstr>
      <vt:lpstr>Sorting &amp; Panorama Stitching(cont.)</vt:lpstr>
      <vt:lpstr>Sorting &amp; Panorama Stitching(cont.)</vt:lpstr>
      <vt:lpstr>Results</vt:lpstr>
      <vt:lpstr>Results</vt:lpstr>
      <vt:lpstr>Results</vt:lpstr>
      <vt:lpstr>Results</vt:lpstr>
      <vt:lpstr>Results</vt:lpstr>
      <vt:lpstr>Problem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Gary</dc:creator>
  <cp:lastModifiedBy>張容瑜</cp:lastModifiedBy>
  <cp:revision>29</cp:revision>
  <dcterms:created xsi:type="dcterms:W3CDTF">2016-01-12T16:14:43Z</dcterms:created>
  <dcterms:modified xsi:type="dcterms:W3CDTF">2016-01-14T04:06:34Z</dcterms:modified>
</cp:coreProperties>
</file>