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9" r:id="rId3"/>
    <p:sldId id="266" r:id="rId4"/>
    <p:sldId id="267" r:id="rId5"/>
    <p:sldId id="260" r:id="rId6"/>
    <p:sldId id="268" r:id="rId7"/>
    <p:sldId id="269" r:id="rId8"/>
    <p:sldId id="261" r:id="rId9"/>
    <p:sldId id="270" r:id="rId10"/>
    <p:sldId id="271" r:id="rId11"/>
    <p:sldId id="262" r:id="rId12"/>
    <p:sldId id="272" r:id="rId13"/>
    <p:sldId id="273" r:id="rId14"/>
    <p:sldId id="263" r:id="rId15"/>
    <p:sldId id="274" r:id="rId16"/>
    <p:sldId id="275" r:id="rId17"/>
    <p:sldId id="264" r:id="rId18"/>
    <p:sldId id="276" r:id="rId19"/>
    <p:sldId id="277" r:id="rId20"/>
    <p:sldId id="265" r:id="rId21"/>
    <p:sldId id="278" r:id="rId22"/>
    <p:sldId id="279" r:id="rId23"/>
    <p:sldId id="258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FC1B8-0B3B-9818-DB03-5804F2282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94156C-F74F-7E8F-DDF0-7B6F0DBA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5126A-5029-1D68-ABA4-3424CB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17F75C-D85C-1E22-F7C0-5F41BA3F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0D1EE-0B7F-7CD3-6477-33170EEE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418B-FC4A-FBBA-BB25-E933B0C6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B9427F-9BF1-6CDE-16C5-AA5B57976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B3AF2-76F5-78BA-C5C4-14591AA6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AB4192-E5A8-3C4F-A215-51462691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0474A-1070-E62B-A7FA-7DC5E259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00B1BF-1034-D7FB-EA0D-6F510131B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5554B3-569B-E10C-4877-6A07DFEB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59B35-C358-7614-ED6D-1AADD571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607A42-258D-CB8E-BE01-471FCFBE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5367C6-8AC9-B295-7942-7F579C60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8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9F755-9CCA-64E5-C30A-10B8ADDE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41F37-0388-27B1-A71E-9C60B2AF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7FDDF-0FF2-7115-8A96-8E4F0510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1C17A4-9BEB-24CA-9C80-CF70E94A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0F1C53-F7F6-2BA1-859E-A7C0EDC9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1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A1BD2-8A3F-1236-EFDA-66BE104D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FCFA82-9C7A-3CDE-54E3-37635832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432D0-92F7-5DA3-5ADE-16E155C0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0424B1-FE56-9C6A-1E37-4149D74E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255891-FDA1-4641-54F6-B4011CAB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060DC-1D50-4A75-0C4D-81D77996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DDE17C-E0B0-A235-E604-8DF2B0D92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7453E2-5944-DE32-824C-C6C3D4A64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B87273-053B-B839-924B-13EDA0C8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855E9E-E766-F856-EBE6-61B15266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16B964-3F94-A6B5-43E7-D95F407D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7AA8E-42B5-FD4A-09B0-4EFDDAFD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2B4A96-9969-E761-9ECA-1C9F4229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BAF8F9-3DE8-106B-AC5C-FAE9B25B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A52FFB-004D-119C-3575-CCB3F118B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0D1A79-DE46-3576-B76D-F46663A68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7171EC-700B-CA3E-7D2D-21BE81FD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ED0927-F597-BC5D-DA7E-DC4E874E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9B117D-FC5E-AECC-9901-57987801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5C029-40A0-9AF5-55F9-A489EAC4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E833B4-96C6-8D0C-5DA8-8D2EF1AE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E4ACB3-4D1D-C863-0D7F-4F0505CC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61B363-C097-D09E-36F0-B117C5FF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4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71F7FF-4062-FF13-3192-8E396378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F1C659-2009-B547-DB4A-12A4DD28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B302E6-2B6F-F053-0F6B-754E0A5A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EF255-6AE1-3E87-7E6F-0F416021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8B665-EE73-75B9-DED1-AF4AA023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AEF148-4186-E3BB-3FC4-B548DD0D5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4C1A71-B56A-4908-0A48-8FF16A05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471F7F-6DD3-952F-410D-1EA73F77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BE12D7-101C-1BD9-D766-24F5B0E0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1C3A7-E5DE-09F1-26F2-6634176C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0B5225-5D0A-8745-4728-82A1C3BF2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94470F-A442-A810-8855-1651EDB15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B2DF26-9132-8D57-1CCA-BA1D8771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99AC2-DA12-4C81-77EC-BA58E51D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AC7AA-9D97-E150-0767-3583FB93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4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2D24BC-E9C8-7E99-0A4A-D1813DAF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F43E3F-276A-34E0-CD25-5AA80FD9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E2C6E-1C92-4A1B-7CFC-7CF30E322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52EA48-3B01-AC56-385D-0B7794D31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53424-F14C-4BAE-CCFD-074B923A0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9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8D99E3-4AC9-839E-F0ED-2B66E4F6B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861" y="2463877"/>
            <a:ext cx="9753600" cy="1930246"/>
          </a:xfrm>
        </p:spPr>
        <p:txBody>
          <a:bodyPr>
            <a:noAutofit/>
          </a:bodyPr>
          <a:lstStyle/>
          <a:p>
            <a:pPr algn="ctr"/>
            <a:r>
              <a:rPr lang="es-419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Actividad 1.1.4:</a:t>
            </a:r>
            <a:br>
              <a:rPr lang="es-419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</a:br>
            <a:r>
              <a:rPr lang="es-419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TIC desde la perspectiva del aprendizaje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56104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-74184"/>
            <a:ext cx="12192000" cy="685799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E6C466A-AE10-A8FD-D513-37F67ED1B2A1}"/>
              </a:ext>
            </a:extLst>
          </p:cNvPr>
          <p:cNvGrpSpPr/>
          <p:nvPr/>
        </p:nvGrpSpPr>
        <p:grpSpPr>
          <a:xfrm>
            <a:off x="2912532" y="982132"/>
            <a:ext cx="5956046" cy="4052221"/>
            <a:chOff x="2912532" y="982132"/>
            <a:chExt cx="5833534" cy="4052221"/>
          </a:xfrm>
        </p:grpSpPr>
        <p:pic>
          <p:nvPicPr>
            <p:cNvPr id="2050" name="Picture 2" descr="Los números del 1 al 20 | PPT">
              <a:extLst>
                <a:ext uri="{FF2B5EF4-FFF2-40B4-BE49-F238E27FC236}">
                  <a16:creationId xmlns:a16="http://schemas.microsoft.com/office/drawing/2014/main" id="{BC5829CF-757B-FD15-FC86-80B31087F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2" t="5893" r="11110" b="22391"/>
            <a:stretch/>
          </p:blipFill>
          <p:spPr bwMode="auto">
            <a:xfrm>
              <a:off x="2912532" y="982132"/>
              <a:ext cx="5486401" cy="334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E3BD582A-7B31-033D-077D-8D93C8630A9D}"/>
                </a:ext>
              </a:extLst>
            </p:cNvPr>
            <p:cNvSpPr txBox="1"/>
            <p:nvPr/>
          </p:nvSpPr>
          <p:spPr>
            <a:xfrm>
              <a:off x="3445933" y="4326467"/>
              <a:ext cx="5300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4000" b="1" dirty="0">
                  <a:solidFill>
                    <a:schemeClr val="accent2">
                      <a:lumMod val="75000"/>
                    </a:schemeClr>
                  </a:solidFill>
                </a:rPr>
                <a:t>¡Inténtalo de nuevo!</a:t>
              </a:r>
              <a:endParaRPr lang="es-MX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" name="Flecha: hacia la izquierda 4">
            <a:hlinkClick r:id="rId4" action="ppaction://hlinksldjump"/>
            <a:extLst>
              <a:ext uri="{FF2B5EF4-FFF2-40B4-BE49-F238E27FC236}">
                <a16:creationId xmlns:a16="http://schemas.microsoft.com/office/drawing/2014/main" id="{AD1F32A5-BCD3-B3BB-5096-0284DF109661}"/>
              </a:ext>
            </a:extLst>
          </p:cNvPr>
          <p:cNvSpPr/>
          <p:nvPr/>
        </p:nvSpPr>
        <p:spPr>
          <a:xfrm>
            <a:off x="8273667" y="4605051"/>
            <a:ext cx="804232" cy="429302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58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33921" y="0"/>
            <a:ext cx="12192000" cy="6857990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6E92FFAB-4131-0D65-B7FD-DE6059DED502}"/>
              </a:ext>
            </a:extLst>
          </p:cNvPr>
          <p:cNvGrpSpPr/>
          <p:nvPr/>
        </p:nvGrpSpPr>
        <p:grpSpPr>
          <a:xfrm>
            <a:off x="4218670" y="3208462"/>
            <a:ext cx="2490465" cy="716280"/>
            <a:chOff x="651" y="518168"/>
            <a:chExt cx="2542531" cy="1525518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008D3B4-25F6-CFDC-77F8-8F250A8446ED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5" name="CuadroTexto 14">
              <a:hlinkClick r:id="rId3" action="ppaction://hlinksldjump"/>
              <a:extLst>
                <a:ext uri="{FF2B5EF4-FFF2-40B4-BE49-F238E27FC236}">
                  <a16:creationId xmlns:a16="http://schemas.microsoft.com/office/drawing/2014/main" id="{A37FB0B6-E4F5-6ED8-DC08-CFE61D11FF48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 Aprendizaje personalizado</a:t>
              </a:r>
              <a:endParaRPr lang="es-MX" b="1" kern="1200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130D541-26DC-6903-ED84-DF1860597DCB}"/>
              </a:ext>
            </a:extLst>
          </p:cNvPr>
          <p:cNvGrpSpPr/>
          <p:nvPr/>
        </p:nvGrpSpPr>
        <p:grpSpPr>
          <a:xfrm>
            <a:off x="8156427" y="4456409"/>
            <a:ext cx="2622202" cy="831028"/>
            <a:chOff x="651" y="518168"/>
            <a:chExt cx="2677022" cy="1769906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2A66D131-1BF6-A251-25BE-227C09D2291F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CuadroTexto 18">
              <a:hlinkClick r:id="rId3" action="ppaction://hlinksldjump"/>
              <a:extLst>
                <a:ext uri="{FF2B5EF4-FFF2-40B4-BE49-F238E27FC236}">
                  <a16:creationId xmlns:a16="http://schemas.microsoft.com/office/drawing/2014/main" id="{E227697D-37D4-C05D-99E9-BB9D79B600B3}"/>
                </a:ext>
              </a:extLst>
            </p:cNvPr>
            <p:cNvSpPr txBox="1"/>
            <p:nvPr/>
          </p:nvSpPr>
          <p:spPr>
            <a:xfrm>
              <a:off x="135142" y="762556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kern="1200" dirty="0"/>
                <a:t> </a:t>
              </a:r>
              <a:r>
                <a:rPr lang="es-419" b="1" kern="1200" dirty="0"/>
                <a:t>Retroalimentación rápida</a:t>
              </a:r>
              <a:endParaRPr lang="es-MX" b="1" kern="120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3508606-0125-6516-1D3A-FA163EFA0ED8}"/>
              </a:ext>
            </a:extLst>
          </p:cNvPr>
          <p:cNvGrpSpPr/>
          <p:nvPr/>
        </p:nvGrpSpPr>
        <p:grpSpPr>
          <a:xfrm>
            <a:off x="304794" y="3167764"/>
            <a:ext cx="2490465" cy="716280"/>
            <a:chOff x="651" y="518168"/>
            <a:chExt cx="2542531" cy="152551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899546F-12BD-444F-59A8-7CCBC5BE215E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2" name="CuadroTexto 21">
              <a:hlinkClick r:id="rId4" action="ppaction://hlinksldjump"/>
              <a:extLst>
                <a:ext uri="{FF2B5EF4-FFF2-40B4-BE49-F238E27FC236}">
                  <a16:creationId xmlns:a16="http://schemas.microsoft.com/office/drawing/2014/main" id="{F7C60528-91AF-7604-61EA-516336CA4980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Brecha Digital</a:t>
              </a:r>
              <a:endParaRPr lang="es-MX" b="1" kern="1200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B144BCA-C33D-F3ED-493F-20F3D94C2DB5}"/>
              </a:ext>
            </a:extLst>
          </p:cNvPr>
          <p:cNvGrpSpPr/>
          <p:nvPr/>
        </p:nvGrpSpPr>
        <p:grpSpPr>
          <a:xfrm>
            <a:off x="304793" y="4471805"/>
            <a:ext cx="2490465" cy="716280"/>
            <a:chOff x="651" y="518168"/>
            <a:chExt cx="2542531" cy="1525518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219F661-C566-E41F-BC0B-1BACD28F1D8B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5" name="CuadroTexto 24">
              <a:hlinkClick r:id="rId3" action="ppaction://hlinksldjump"/>
              <a:extLst>
                <a:ext uri="{FF2B5EF4-FFF2-40B4-BE49-F238E27FC236}">
                  <a16:creationId xmlns:a16="http://schemas.microsoft.com/office/drawing/2014/main" id="{07AC73EF-AC65-3EF9-6FDE-CCF8F5519AA9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 Interactividad</a:t>
              </a:r>
              <a:endParaRPr lang="es-MX" b="1" kern="1200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86CE54F-E904-2DF4-C3AE-9065062CCA59}"/>
              </a:ext>
            </a:extLst>
          </p:cNvPr>
          <p:cNvGrpSpPr/>
          <p:nvPr/>
        </p:nvGrpSpPr>
        <p:grpSpPr>
          <a:xfrm>
            <a:off x="8159578" y="3208462"/>
            <a:ext cx="2490466" cy="731437"/>
            <a:chOff x="650" y="518168"/>
            <a:chExt cx="2542532" cy="155779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86C6BB1-6539-CD68-4831-37197BD2492B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8" name="CuadroTexto 27">
              <a:hlinkClick r:id="rId3" action="ppaction://hlinksldjump"/>
              <a:extLst>
                <a:ext uri="{FF2B5EF4-FFF2-40B4-BE49-F238E27FC236}">
                  <a16:creationId xmlns:a16="http://schemas.microsoft.com/office/drawing/2014/main" id="{F8DD706B-2A67-21C2-434F-8AAD4EABD9ED}"/>
                </a:ext>
              </a:extLst>
            </p:cNvPr>
            <p:cNvSpPr txBox="1"/>
            <p:nvPr/>
          </p:nvSpPr>
          <p:spPr>
            <a:xfrm>
              <a:off x="650" y="550449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b="1" dirty="0">
                  <a:effectLst/>
                  <a:latin typeface="Arial" panose="020B0604020202020204" pitchFamily="34" charset="0"/>
                  <a:ea typeface="Aptos" panose="020B0004020202020204" pitchFamily="34" charset="0"/>
                </a:rPr>
                <a:t>Desigualdades </a:t>
              </a:r>
              <a:r>
                <a:rPr lang="es-MX" b="1" dirty="0">
                  <a:latin typeface="Arial" panose="020B0604020202020204" pitchFamily="34" charset="0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en</a:t>
              </a:r>
              <a:r>
                <a:rPr lang="es-MX" b="1" dirty="0">
                  <a:latin typeface="Arial" panose="020B0604020202020204" pitchFamily="34" charset="0"/>
                </a:rPr>
                <a:t> </a:t>
              </a:r>
              <a:r>
                <a:rPr lang="es-MX" sz="1800" b="1" dirty="0">
                  <a:effectLst/>
                  <a:latin typeface="Arial" panose="020B0604020202020204" pitchFamily="34" charset="0"/>
                  <a:ea typeface="Aptos" panose="020B0004020202020204" pitchFamily="34" charset="0"/>
                </a:rPr>
                <a:t>el Acceso</a:t>
              </a:r>
              <a:endParaRPr lang="es-MX" kern="1200" dirty="0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3262A1D-B11E-BD65-22DC-A88C6243CFB7}"/>
              </a:ext>
            </a:extLst>
          </p:cNvPr>
          <p:cNvGrpSpPr/>
          <p:nvPr/>
        </p:nvGrpSpPr>
        <p:grpSpPr>
          <a:xfrm>
            <a:off x="4218670" y="4471805"/>
            <a:ext cx="2490465" cy="716280"/>
            <a:chOff x="651" y="518168"/>
            <a:chExt cx="2542531" cy="1525518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A2ABFF9-5357-A308-9449-0E57657798E9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31" name="CuadroTexto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86A186F4-7283-337F-EA85-EBBF35FB133E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kern="1200" dirty="0"/>
                <a:t> </a:t>
              </a:r>
              <a:r>
                <a:rPr lang="es-419" b="1" kern="1200" dirty="0"/>
                <a:t>Desafíos de Evaluación</a:t>
              </a:r>
              <a:endParaRPr lang="es-MX" b="1" kern="1200" dirty="0"/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F79FC58-3FE5-DECC-C536-929EE6DE618F}"/>
              </a:ext>
            </a:extLst>
          </p:cNvPr>
          <p:cNvSpPr txBox="1"/>
          <p:nvPr/>
        </p:nvSpPr>
        <p:spPr>
          <a:xfrm>
            <a:off x="304793" y="481228"/>
            <a:ext cx="10826454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40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3. No todos los estudiantes tienen acceso equitativo a dispositivos y conexiones a internet, lo que crea una brecha digital</a:t>
            </a:r>
            <a:endParaRPr lang="es-MX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6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-74184"/>
            <a:ext cx="12192000" cy="6857990"/>
          </a:xfrm>
          <a:prstGeom prst="rect">
            <a:avLst/>
          </a:prstGeom>
        </p:spPr>
      </p:pic>
      <p:pic>
        <p:nvPicPr>
          <p:cNvPr id="1026" name="Picture 2" descr="Sintético 93+ Foto Buenos Dias Con Emojis De Whatsapp Lleno">
            <a:extLst>
              <a:ext uri="{FF2B5EF4-FFF2-40B4-BE49-F238E27FC236}">
                <a16:creationId xmlns:a16="http://schemas.microsoft.com/office/drawing/2014/main" id="{99EF9554-14C9-2E5D-A367-5E2609518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74" y="754486"/>
            <a:ext cx="5743575" cy="5200650"/>
          </a:xfrm>
          <a:prstGeom prst="rect">
            <a:avLst/>
          </a:prstGeom>
          <a:solidFill>
            <a:schemeClr val="tx2">
              <a:lumMod val="25000"/>
              <a:lumOff val="75000"/>
              <a:alpha val="31000"/>
            </a:schemeClr>
          </a:solidFill>
        </p:spPr>
      </p:pic>
      <p:sp>
        <p:nvSpPr>
          <p:cNvPr id="2" name="Flecha: hacia la izquierda 1">
            <a:hlinkClick r:id="rId4" action="ppaction://hlinksldjump"/>
            <a:extLst>
              <a:ext uri="{FF2B5EF4-FFF2-40B4-BE49-F238E27FC236}">
                <a16:creationId xmlns:a16="http://schemas.microsoft.com/office/drawing/2014/main" id="{3D546D38-171C-4141-1D3A-F33C041CC4D4}"/>
              </a:ext>
            </a:extLst>
          </p:cNvPr>
          <p:cNvSpPr/>
          <p:nvPr/>
        </p:nvSpPr>
        <p:spPr>
          <a:xfrm>
            <a:off x="7425369" y="3283027"/>
            <a:ext cx="738130" cy="3855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17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-74184"/>
            <a:ext cx="12192000" cy="685799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E6C466A-AE10-A8FD-D513-37F67ED1B2A1}"/>
              </a:ext>
            </a:extLst>
          </p:cNvPr>
          <p:cNvGrpSpPr/>
          <p:nvPr/>
        </p:nvGrpSpPr>
        <p:grpSpPr>
          <a:xfrm>
            <a:off x="2912532" y="982132"/>
            <a:ext cx="5956046" cy="4052221"/>
            <a:chOff x="2912532" y="982132"/>
            <a:chExt cx="5833534" cy="4052221"/>
          </a:xfrm>
        </p:grpSpPr>
        <p:pic>
          <p:nvPicPr>
            <p:cNvPr id="2050" name="Picture 2" descr="Los números del 1 al 20 | PPT">
              <a:extLst>
                <a:ext uri="{FF2B5EF4-FFF2-40B4-BE49-F238E27FC236}">
                  <a16:creationId xmlns:a16="http://schemas.microsoft.com/office/drawing/2014/main" id="{BC5829CF-757B-FD15-FC86-80B31087F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2" t="5893" r="11110" b="22391"/>
            <a:stretch/>
          </p:blipFill>
          <p:spPr bwMode="auto">
            <a:xfrm>
              <a:off x="2912532" y="982132"/>
              <a:ext cx="5486401" cy="334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E3BD582A-7B31-033D-077D-8D93C8630A9D}"/>
                </a:ext>
              </a:extLst>
            </p:cNvPr>
            <p:cNvSpPr txBox="1"/>
            <p:nvPr/>
          </p:nvSpPr>
          <p:spPr>
            <a:xfrm>
              <a:off x="3445933" y="4326467"/>
              <a:ext cx="5300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4000" b="1" dirty="0">
                  <a:solidFill>
                    <a:schemeClr val="accent2">
                      <a:lumMod val="75000"/>
                    </a:schemeClr>
                  </a:solidFill>
                </a:rPr>
                <a:t>¡Inténtalo de nuevo!</a:t>
              </a:r>
              <a:endParaRPr lang="es-MX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" name="Flecha: hacia la izquierda 4">
            <a:hlinkClick r:id="rId4" action="ppaction://hlinksldjump"/>
            <a:extLst>
              <a:ext uri="{FF2B5EF4-FFF2-40B4-BE49-F238E27FC236}">
                <a16:creationId xmlns:a16="http://schemas.microsoft.com/office/drawing/2014/main" id="{6368E96F-F9C3-198F-FE12-69576B4F3272}"/>
              </a:ext>
            </a:extLst>
          </p:cNvPr>
          <p:cNvSpPr/>
          <p:nvPr/>
        </p:nvSpPr>
        <p:spPr>
          <a:xfrm>
            <a:off x="8240617" y="4494882"/>
            <a:ext cx="804231" cy="440675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79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33921" y="0"/>
            <a:ext cx="12192000" cy="6857990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6E92FFAB-4131-0D65-B7FD-DE6059DED502}"/>
              </a:ext>
            </a:extLst>
          </p:cNvPr>
          <p:cNvGrpSpPr/>
          <p:nvPr/>
        </p:nvGrpSpPr>
        <p:grpSpPr>
          <a:xfrm>
            <a:off x="4218670" y="3208462"/>
            <a:ext cx="2490465" cy="716280"/>
            <a:chOff x="651" y="518168"/>
            <a:chExt cx="2542531" cy="1525518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008D3B4-25F6-CFDC-77F8-8F250A8446ED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5" name="CuadroTexto 14">
              <a:hlinkClick r:id="rId3" action="ppaction://hlinksldjump"/>
              <a:extLst>
                <a:ext uri="{FF2B5EF4-FFF2-40B4-BE49-F238E27FC236}">
                  <a16:creationId xmlns:a16="http://schemas.microsoft.com/office/drawing/2014/main" id="{A37FB0B6-E4F5-6ED8-DC08-CFE61D11FF48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 Aprendizaje personalizado</a:t>
              </a:r>
              <a:endParaRPr lang="es-MX" b="1" kern="1200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130D541-26DC-6903-ED84-DF1860597DCB}"/>
              </a:ext>
            </a:extLst>
          </p:cNvPr>
          <p:cNvGrpSpPr/>
          <p:nvPr/>
        </p:nvGrpSpPr>
        <p:grpSpPr>
          <a:xfrm>
            <a:off x="8156427" y="4456409"/>
            <a:ext cx="2622202" cy="831028"/>
            <a:chOff x="651" y="518168"/>
            <a:chExt cx="2677022" cy="1769906"/>
          </a:xfrm>
        </p:grpSpPr>
        <p:sp>
          <p:nvSpPr>
            <p:cNvPr id="18" name="Rectángulo 17">
              <a:hlinkClick r:id="rId3" action="ppaction://hlinksldjump"/>
              <a:extLst>
                <a:ext uri="{FF2B5EF4-FFF2-40B4-BE49-F238E27FC236}">
                  <a16:creationId xmlns:a16="http://schemas.microsoft.com/office/drawing/2014/main" id="{2A66D131-1BF6-A251-25BE-227C09D2291F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CuadroTexto 18">
              <a:hlinkClick r:id="rId3" action="ppaction://hlinksldjump"/>
              <a:extLst>
                <a:ext uri="{FF2B5EF4-FFF2-40B4-BE49-F238E27FC236}">
                  <a16:creationId xmlns:a16="http://schemas.microsoft.com/office/drawing/2014/main" id="{E227697D-37D4-C05D-99E9-BB9D79B600B3}"/>
                </a:ext>
              </a:extLst>
            </p:cNvPr>
            <p:cNvSpPr txBox="1"/>
            <p:nvPr/>
          </p:nvSpPr>
          <p:spPr>
            <a:xfrm>
              <a:off x="135142" y="762556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kern="1200" dirty="0"/>
                <a:t> </a:t>
              </a:r>
              <a:r>
                <a:rPr lang="es-419" b="1" kern="1200" dirty="0"/>
                <a:t>Retroalimentación rápida</a:t>
              </a:r>
              <a:endParaRPr lang="es-MX" b="1" kern="120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3508606-0125-6516-1D3A-FA163EFA0ED8}"/>
              </a:ext>
            </a:extLst>
          </p:cNvPr>
          <p:cNvGrpSpPr/>
          <p:nvPr/>
        </p:nvGrpSpPr>
        <p:grpSpPr>
          <a:xfrm>
            <a:off x="304794" y="3167764"/>
            <a:ext cx="2490465" cy="716280"/>
            <a:chOff x="651" y="518168"/>
            <a:chExt cx="2542531" cy="152551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899546F-12BD-444F-59A8-7CCBC5BE215E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2" name="CuadroTexto 21">
              <a:hlinkClick r:id="rId3" action="ppaction://hlinksldjump"/>
              <a:extLst>
                <a:ext uri="{FF2B5EF4-FFF2-40B4-BE49-F238E27FC236}">
                  <a16:creationId xmlns:a16="http://schemas.microsoft.com/office/drawing/2014/main" id="{F7C60528-91AF-7604-61EA-516336CA4980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Brecha Digital</a:t>
              </a:r>
              <a:endParaRPr lang="es-MX" b="1" kern="1200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B144BCA-C33D-F3ED-493F-20F3D94C2DB5}"/>
              </a:ext>
            </a:extLst>
          </p:cNvPr>
          <p:cNvGrpSpPr/>
          <p:nvPr/>
        </p:nvGrpSpPr>
        <p:grpSpPr>
          <a:xfrm>
            <a:off x="304793" y="4471805"/>
            <a:ext cx="2490465" cy="716280"/>
            <a:chOff x="651" y="518168"/>
            <a:chExt cx="2542531" cy="1525518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219F661-C566-E41F-BC0B-1BACD28F1D8B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5" name="CuadroTexto 24">
              <a:hlinkClick r:id="rId4" action="ppaction://hlinksldjump"/>
              <a:extLst>
                <a:ext uri="{FF2B5EF4-FFF2-40B4-BE49-F238E27FC236}">
                  <a16:creationId xmlns:a16="http://schemas.microsoft.com/office/drawing/2014/main" id="{07AC73EF-AC65-3EF9-6FDE-CCF8F5519AA9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 Interactividad</a:t>
              </a:r>
              <a:endParaRPr lang="es-MX" b="1" kern="1200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86CE54F-E904-2DF4-C3AE-9065062CCA59}"/>
              </a:ext>
            </a:extLst>
          </p:cNvPr>
          <p:cNvGrpSpPr/>
          <p:nvPr/>
        </p:nvGrpSpPr>
        <p:grpSpPr>
          <a:xfrm>
            <a:off x="8159578" y="3208462"/>
            <a:ext cx="2490466" cy="731437"/>
            <a:chOff x="650" y="518168"/>
            <a:chExt cx="2542532" cy="155779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86C6BB1-6539-CD68-4831-37197BD2492B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8" name="CuadroTexto 27">
              <a:hlinkClick r:id="rId3" action="ppaction://hlinksldjump"/>
              <a:extLst>
                <a:ext uri="{FF2B5EF4-FFF2-40B4-BE49-F238E27FC236}">
                  <a16:creationId xmlns:a16="http://schemas.microsoft.com/office/drawing/2014/main" id="{F8DD706B-2A67-21C2-434F-8AAD4EABD9ED}"/>
                </a:ext>
              </a:extLst>
            </p:cNvPr>
            <p:cNvSpPr txBox="1"/>
            <p:nvPr/>
          </p:nvSpPr>
          <p:spPr>
            <a:xfrm>
              <a:off x="650" y="550449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b="1" dirty="0">
                  <a:effectLst/>
                  <a:latin typeface="Arial" panose="020B0604020202020204" pitchFamily="34" charset="0"/>
                  <a:ea typeface="Aptos" panose="020B0004020202020204" pitchFamily="34" charset="0"/>
                </a:rPr>
                <a:t>Desigualdades en el Acceso</a:t>
              </a:r>
              <a:endParaRPr lang="es-MX" kern="1200" dirty="0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3262A1D-B11E-BD65-22DC-A88C6243CFB7}"/>
              </a:ext>
            </a:extLst>
          </p:cNvPr>
          <p:cNvGrpSpPr/>
          <p:nvPr/>
        </p:nvGrpSpPr>
        <p:grpSpPr>
          <a:xfrm>
            <a:off x="4218670" y="4471805"/>
            <a:ext cx="2490465" cy="716280"/>
            <a:chOff x="651" y="518168"/>
            <a:chExt cx="2542531" cy="1525518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A2ABFF9-5357-A308-9449-0E57657798E9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31" name="CuadroTexto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86A186F4-7283-337F-EA85-EBBF35FB133E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kern="1200" dirty="0"/>
                <a:t> </a:t>
              </a:r>
              <a:r>
                <a:rPr lang="es-419" b="1" kern="1200" dirty="0"/>
                <a:t>Desafíos de Evaluación</a:t>
              </a:r>
              <a:endParaRPr lang="es-MX" b="1" kern="1200" dirty="0"/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F79FC58-3FE5-DECC-C536-929EE6DE618F}"/>
              </a:ext>
            </a:extLst>
          </p:cNvPr>
          <p:cNvSpPr txBox="1"/>
          <p:nvPr/>
        </p:nvSpPr>
        <p:spPr>
          <a:xfrm>
            <a:off x="304793" y="481228"/>
            <a:ext cx="10826454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40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4. No todos los estudiantes tienen acceso equitativo a dispositivos y conexiones a internet, lo que crea una brecha digital</a:t>
            </a:r>
            <a:endParaRPr lang="es-MX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5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-74184"/>
            <a:ext cx="12192000" cy="6857990"/>
          </a:xfrm>
          <a:prstGeom prst="rect">
            <a:avLst/>
          </a:prstGeom>
        </p:spPr>
      </p:pic>
      <p:pic>
        <p:nvPicPr>
          <p:cNvPr id="1026" name="Picture 2" descr="Sintético 93+ Foto Buenos Dias Con Emojis De Whatsapp Lleno">
            <a:extLst>
              <a:ext uri="{FF2B5EF4-FFF2-40B4-BE49-F238E27FC236}">
                <a16:creationId xmlns:a16="http://schemas.microsoft.com/office/drawing/2014/main" id="{99EF9554-14C9-2E5D-A367-5E2609518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74" y="754486"/>
            <a:ext cx="5743575" cy="5200650"/>
          </a:xfrm>
          <a:prstGeom prst="rect">
            <a:avLst/>
          </a:prstGeom>
          <a:solidFill>
            <a:schemeClr val="tx2">
              <a:lumMod val="25000"/>
              <a:lumOff val="75000"/>
              <a:alpha val="31000"/>
            </a:schemeClr>
          </a:solidFill>
        </p:spPr>
      </p:pic>
      <p:sp>
        <p:nvSpPr>
          <p:cNvPr id="2" name="Flecha: hacia la izquierda 1">
            <a:hlinkClick r:id="rId4" action="ppaction://hlinksldjump"/>
            <a:extLst>
              <a:ext uri="{FF2B5EF4-FFF2-40B4-BE49-F238E27FC236}">
                <a16:creationId xmlns:a16="http://schemas.microsoft.com/office/drawing/2014/main" id="{F0824504-28AC-4030-E2F7-78FEC493AE20}"/>
              </a:ext>
            </a:extLst>
          </p:cNvPr>
          <p:cNvSpPr/>
          <p:nvPr/>
        </p:nvSpPr>
        <p:spPr>
          <a:xfrm>
            <a:off x="7447402" y="3260993"/>
            <a:ext cx="837282" cy="407624"/>
          </a:xfrm>
          <a:prstGeom prst="lef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60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-74184"/>
            <a:ext cx="12192000" cy="685799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E6C466A-AE10-A8FD-D513-37F67ED1B2A1}"/>
              </a:ext>
            </a:extLst>
          </p:cNvPr>
          <p:cNvGrpSpPr/>
          <p:nvPr/>
        </p:nvGrpSpPr>
        <p:grpSpPr>
          <a:xfrm>
            <a:off x="2912532" y="982132"/>
            <a:ext cx="5956046" cy="4052221"/>
            <a:chOff x="2912532" y="982132"/>
            <a:chExt cx="5833534" cy="4052221"/>
          </a:xfrm>
        </p:grpSpPr>
        <p:pic>
          <p:nvPicPr>
            <p:cNvPr id="2050" name="Picture 2" descr="Los números del 1 al 20 | PPT">
              <a:extLst>
                <a:ext uri="{FF2B5EF4-FFF2-40B4-BE49-F238E27FC236}">
                  <a16:creationId xmlns:a16="http://schemas.microsoft.com/office/drawing/2014/main" id="{BC5829CF-757B-FD15-FC86-80B31087F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2" t="5893" r="11110" b="22391"/>
            <a:stretch/>
          </p:blipFill>
          <p:spPr bwMode="auto">
            <a:xfrm>
              <a:off x="2912532" y="982132"/>
              <a:ext cx="5486401" cy="334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E3BD582A-7B31-033D-077D-8D93C8630A9D}"/>
                </a:ext>
              </a:extLst>
            </p:cNvPr>
            <p:cNvSpPr txBox="1"/>
            <p:nvPr/>
          </p:nvSpPr>
          <p:spPr>
            <a:xfrm>
              <a:off x="3445933" y="4326467"/>
              <a:ext cx="5300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4000" b="1" dirty="0">
                  <a:solidFill>
                    <a:schemeClr val="accent2">
                      <a:lumMod val="75000"/>
                    </a:schemeClr>
                  </a:solidFill>
                </a:rPr>
                <a:t>¡Inténtalo de nuevo!</a:t>
              </a:r>
              <a:endParaRPr lang="es-MX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" name="Flecha: hacia la izquierda 4">
            <a:hlinkClick r:id="rId4" action="ppaction://hlinksldjump"/>
            <a:extLst>
              <a:ext uri="{FF2B5EF4-FFF2-40B4-BE49-F238E27FC236}">
                <a16:creationId xmlns:a16="http://schemas.microsoft.com/office/drawing/2014/main" id="{8943A314-BEAB-0E57-50C1-B2D11A832B8E}"/>
              </a:ext>
            </a:extLst>
          </p:cNvPr>
          <p:cNvSpPr/>
          <p:nvPr/>
        </p:nvSpPr>
        <p:spPr>
          <a:xfrm>
            <a:off x="8328752" y="4472848"/>
            <a:ext cx="870332" cy="462709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148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33921" y="0"/>
            <a:ext cx="12192000" cy="6857990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6E92FFAB-4131-0D65-B7FD-DE6059DED502}"/>
              </a:ext>
            </a:extLst>
          </p:cNvPr>
          <p:cNvGrpSpPr/>
          <p:nvPr/>
        </p:nvGrpSpPr>
        <p:grpSpPr>
          <a:xfrm>
            <a:off x="4218670" y="3208462"/>
            <a:ext cx="2490465" cy="716280"/>
            <a:chOff x="651" y="518168"/>
            <a:chExt cx="2542531" cy="1525518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008D3B4-25F6-CFDC-77F8-8F250A8446ED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5" name="CuadroTexto 14">
              <a:hlinkClick r:id="rId3" action="ppaction://hlinksldjump"/>
              <a:extLst>
                <a:ext uri="{FF2B5EF4-FFF2-40B4-BE49-F238E27FC236}">
                  <a16:creationId xmlns:a16="http://schemas.microsoft.com/office/drawing/2014/main" id="{A37FB0B6-E4F5-6ED8-DC08-CFE61D11FF48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 Aprendizaje personalizado</a:t>
              </a:r>
              <a:endParaRPr lang="es-MX" b="1" kern="1200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130D541-26DC-6903-ED84-DF1860597DCB}"/>
              </a:ext>
            </a:extLst>
          </p:cNvPr>
          <p:cNvGrpSpPr/>
          <p:nvPr/>
        </p:nvGrpSpPr>
        <p:grpSpPr>
          <a:xfrm>
            <a:off x="8156427" y="4456409"/>
            <a:ext cx="2622202" cy="831028"/>
            <a:chOff x="651" y="518168"/>
            <a:chExt cx="2677022" cy="1769906"/>
          </a:xfrm>
        </p:grpSpPr>
        <p:sp>
          <p:nvSpPr>
            <p:cNvPr id="18" name="Rectángulo 17">
              <a:hlinkClick r:id="rId3" action="ppaction://hlinksldjump"/>
              <a:extLst>
                <a:ext uri="{FF2B5EF4-FFF2-40B4-BE49-F238E27FC236}">
                  <a16:creationId xmlns:a16="http://schemas.microsoft.com/office/drawing/2014/main" id="{2A66D131-1BF6-A251-25BE-227C09D2291F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CuadroTexto 18">
              <a:hlinkClick r:id="rId3" action="ppaction://hlinksldjump"/>
              <a:extLst>
                <a:ext uri="{FF2B5EF4-FFF2-40B4-BE49-F238E27FC236}">
                  <a16:creationId xmlns:a16="http://schemas.microsoft.com/office/drawing/2014/main" id="{E227697D-37D4-C05D-99E9-BB9D79B600B3}"/>
                </a:ext>
              </a:extLst>
            </p:cNvPr>
            <p:cNvSpPr txBox="1"/>
            <p:nvPr/>
          </p:nvSpPr>
          <p:spPr>
            <a:xfrm>
              <a:off x="135142" y="762556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kern="1200" dirty="0"/>
                <a:t> </a:t>
              </a:r>
              <a:r>
                <a:rPr lang="es-419" b="1" kern="1200" dirty="0"/>
                <a:t>Retroalimentación rápida</a:t>
              </a:r>
              <a:endParaRPr lang="es-MX" b="1" kern="120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3508606-0125-6516-1D3A-FA163EFA0ED8}"/>
              </a:ext>
            </a:extLst>
          </p:cNvPr>
          <p:cNvGrpSpPr/>
          <p:nvPr/>
        </p:nvGrpSpPr>
        <p:grpSpPr>
          <a:xfrm>
            <a:off x="304794" y="3167764"/>
            <a:ext cx="2490465" cy="716280"/>
            <a:chOff x="651" y="518168"/>
            <a:chExt cx="2542531" cy="152551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899546F-12BD-444F-59A8-7CCBC5BE215E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2" name="CuadroTexto 21">
              <a:hlinkClick r:id="rId3" action="ppaction://hlinksldjump"/>
              <a:extLst>
                <a:ext uri="{FF2B5EF4-FFF2-40B4-BE49-F238E27FC236}">
                  <a16:creationId xmlns:a16="http://schemas.microsoft.com/office/drawing/2014/main" id="{F7C60528-91AF-7604-61EA-516336CA4980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Brecha Digital</a:t>
              </a:r>
              <a:endParaRPr lang="es-MX" b="1" kern="1200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B144BCA-C33D-F3ED-493F-20F3D94C2DB5}"/>
              </a:ext>
            </a:extLst>
          </p:cNvPr>
          <p:cNvGrpSpPr/>
          <p:nvPr/>
        </p:nvGrpSpPr>
        <p:grpSpPr>
          <a:xfrm>
            <a:off x="304793" y="4471805"/>
            <a:ext cx="2490465" cy="716280"/>
            <a:chOff x="651" y="518168"/>
            <a:chExt cx="2542531" cy="1525518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219F661-C566-E41F-BC0B-1BACD28F1D8B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5" name="CuadroTexto 24">
              <a:hlinkClick r:id="rId3" action="ppaction://hlinksldjump"/>
              <a:extLst>
                <a:ext uri="{FF2B5EF4-FFF2-40B4-BE49-F238E27FC236}">
                  <a16:creationId xmlns:a16="http://schemas.microsoft.com/office/drawing/2014/main" id="{07AC73EF-AC65-3EF9-6FDE-CCF8F5519AA9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 Interactividad</a:t>
              </a:r>
              <a:endParaRPr lang="es-MX" b="1" kern="1200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86CE54F-E904-2DF4-C3AE-9065062CCA59}"/>
              </a:ext>
            </a:extLst>
          </p:cNvPr>
          <p:cNvGrpSpPr/>
          <p:nvPr/>
        </p:nvGrpSpPr>
        <p:grpSpPr>
          <a:xfrm>
            <a:off x="8159578" y="3208462"/>
            <a:ext cx="2490466" cy="731437"/>
            <a:chOff x="650" y="518168"/>
            <a:chExt cx="2542532" cy="155779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86C6BB1-6539-CD68-4831-37197BD2492B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8" name="CuadroTexto 27">
              <a:hlinkClick r:id="rId4" action="ppaction://hlinksldjump"/>
              <a:extLst>
                <a:ext uri="{FF2B5EF4-FFF2-40B4-BE49-F238E27FC236}">
                  <a16:creationId xmlns:a16="http://schemas.microsoft.com/office/drawing/2014/main" id="{F8DD706B-2A67-21C2-434F-8AAD4EABD9ED}"/>
                </a:ext>
              </a:extLst>
            </p:cNvPr>
            <p:cNvSpPr txBox="1"/>
            <p:nvPr/>
          </p:nvSpPr>
          <p:spPr>
            <a:xfrm>
              <a:off x="650" y="550449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b="1" dirty="0">
                  <a:effectLst/>
                  <a:latin typeface="Arial" panose="020B0604020202020204" pitchFamily="34" charset="0"/>
                  <a:ea typeface="Aptos" panose="020B0004020202020204" pitchFamily="34" charset="0"/>
                </a:rPr>
                <a:t>Desigualdades en el Acceso</a:t>
              </a:r>
              <a:endParaRPr lang="es-MX" kern="1200" dirty="0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3262A1D-B11E-BD65-22DC-A88C6243CFB7}"/>
              </a:ext>
            </a:extLst>
          </p:cNvPr>
          <p:cNvGrpSpPr/>
          <p:nvPr/>
        </p:nvGrpSpPr>
        <p:grpSpPr>
          <a:xfrm>
            <a:off x="4218670" y="4471805"/>
            <a:ext cx="2490465" cy="716280"/>
            <a:chOff x="651" y="518168"/>
            <a:chExt cx="2542531" cy="1525518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A2ABFF9-5357-A308-9449-0E57657798E9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31" name="CuadroTexto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86A186F4-7283-337F-EA85-EBBF35FB133E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kern="1200" dirty="0"/>
                <a:t> </a:t>
              </a:r>
              <a:r>
                <a:rPr lang="es-419" b="1" kern="1200" dirty="0"/>
                <a:t>Desafíos de Evaluación</a:t>
              </a:r>
              <a:endParaRPr lang="es-MX" b="1" kern="1200" dirty="0"/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F79FC58-3FE5-DECC-C536-929EE6DE618F}"/>
              </a:ext>
            </a:extLst>
          </p:cNvPr>
          <p:cNvSpPr txBox="1"/>
          <p:nvPr/>
        </p:nvSpPr>
        <p:spPr>
          <a:xfrm>
            <a:off x="304793" y="481228"/>
            <a:ext cx="10826454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40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5. Los estudiantes de áreas con recursos limitados pueden enfrentar desafíos en el acceso a tecnologías avanzadas</a:t>
            </a:r>
            <a:endParaRPr lang="es-MX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2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-74184"/>
            <a:ext cx="12192000" cy="6857990"/>
          </a:xfrm>
          <a:prstGeom prst="rect">
            <a:avLst/>
          </a:prstGeom>
        </p:spPr>
      </p:pic>
      <p:pic>
        <p:nvPicPr>
          <p:cNvPr id="1026" name="Picture 2" descr="Sintético 93+ Foto Buenos Dias Con Emojis De Whatsapp Lleno">
            <a:extLst>
              <a:ext uri="{FF2B5EF4-FFF2-40B4-BE49-F238E27FC236}">
                <a16:creationId xmlns:a16="http://schemas.microsoft.com/office/drawing/2014/main" id="{99EF9554-14C9-2E5D-A367-5E2609518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74" y="754486"/>
            <a:ext cx="5743575" cy="5200650"/>
          </a:xfrm>
          <a:prstGeom prst="rect">
            <a:avLst/>
          </a:prstGeom>
          <a:solidFill>
            <a:schemeClr val="tx2">
              <a:lumMod val="25000"/>
              <a:lumOff val="75000"/>
              <a:alpha val="31000"/>
            </a:schemeClr>
          </a:solidFill>
        </p:spPr>
      </p:pic>
      <p:sp>
        <p:nvSpPr>
          <p:cNvPr id="2" name="Flecha: hacia la izquierda 1">
            <a:hlinkClick r:id="rId4" action="ppaction://hlinksldjump"/>
            <a:extLst>
              <a:ext uri="{FF2B5EF4-FFF2-40B4-BE49-F238E27FC236}">
                <a16:creationId xmlns:a16="http://schemas.microsoft.com/office/drawing/2014/main" id="{CB29E278-0F80-7D7E-B85B-04FA238AC54E}"/>
              </a:ext>
            </a:extLst>
          </p:cNvPr>
          <p:cNvSpPr/>
          <p:nvPr/>
        </p:nvSpPr>
        <p:spPr>
          <a:xfrm>
            <a:off x="7381301" y="3249976"/>
            <a:ext cx="716097" cy="418641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191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-74184"/>
            <a:ext cx="12192000" cy="685799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E6C466A-AE10-A8FD-D513-37F67ED1B2A1}"/>
              </a:ext>
            </a:extLst>
          </p:cNvPr>
          <p:cNvGrpSpPr/>
          <p:nvPr/>
        </p:nvGrpSpPr>
        <p:grpSpPr>
          <a:xfrm>
            <a:off x="2912532" y="982132"/>
            <a:ext cx="5956046" cy="4052221"/>
            <a:chOff x="2912532" y="982132"/>
            <a:chExt cx="5833534" cy="4052221"/>
          </a:xfrm>
        </p:grpSpPr>
        <p:pic>
          <p:nvPicPr>
            <p:cNvPr id="2050" name="Picture 2" descr="Los números del 1 al 20 | PPT">
              <a:extLst>
                <a:ext uri="{FF2B5EF4-FFF2-40B4-BE49-F238E27FC236}">
                  <a16:creationId xmlns:a16="http://schemas.microsoft.com/office/drawing/2014/main" id="{BC5829CF-757B-FD15-FC86-80B31087F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2" t="5893" r="11110" b="22391"/>
            <a:stretch/>
          </p:blipFill>
          <p:spPr bwMode="auto">
            <a:xfrm>
              <a:off x="2912532" y="982132"/>
              <a:ext cx="5486401" cy="334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E3BD582A-7B31-033D-077D-8D93C8630A9D}"/>
                </a:ext>
              </a:extLst>
            </p:cNvPr>
            <p:cNvSpPr txBox="1"/>
            <p:nvPr/>
          </p:nvSpPr>
          <p:spPr>
            <a:xfrm>
              <a:off x="3445933" y="4326467"/>
              <a:ext cx="5300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4000" b="1" dirty="0">
                  <a:solidFill>
                    <a:schemeClr val="accent2">
                      <a:lumMod val="75000"/>
                    </a:schemeClr>
                  </a:solidFill>
                </a:rPr>
                <a:t>¡Inténtalo de nuevo!</a:t>
              </a:r>
              <a:endParaRPr lang="es-MX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" name="Flecha: hacia la izquierda 4">
            <a:hlinkClick r:id="rId4" action="ppaction://hlinksldjump"/>
            <a:extLst>
              <a:ext uri="{FF2B5EF4-FFF2-40B4-BE49-F238E27FC236}">
                <a16:creationId xmlns:a16="http://schemas.microsoft.com/office/drawing/2014/main" id="{B8AAD554-CE7A-0F47-C11A-95920F21A2EB}"/>
              </a:ext>
            </a:extLst>
          </p:cNvPr>
          <p:cNvSpPr/>
          <p:nvPr/>
        </p:nvSpPr>
        <p:spPr>
          <a:xfrm>
            <a:off x="8262651" y="4583017"/>
            <a:ext cx="771180" cy="45133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25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CCEFADA6-6009-C794-6BE5-4F59201428E5}"/>
              </a:ext>
            </a:extLst>
          </p:cNvPr>
          <p:cNvGrpSpPr/>
          <p:nvPr/>
        </p:nvGrpSpPr>
        <p:grpSpPr>
          <a:xfrm>
            <a:off x="1924064" y="3749398"/>
            <a:ext cx="2490465" cy="716280"/>
            <a:chOff x="651" y="518168"/>
            <a:chExt cx="2542531" cy="1525518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98CB7DD-3CCE-41C4-E41B-D4585B83634E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7" name="CuadroTexto 6">
              <a:hlinkClick r:id="rId3" action="ppaction://hlinksldjump"/>
              <a:extLst>
                <a:ext uri="{FF2B5EF4-FFF2-40B4-BE49-F238E27FC236}">
                  <a16:creationId xmlns:a16="http://schemas.microsoft.com/office/drawing/2014/main" id="{5CC4D52F-1730-6ED3-B245-3DB85B63BA76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4000" b="1" kern="1200" dirty="0"/>
                <a:t>1</a:t>
              </a:r>
              <a:endParaRPr lang="es-MX" sz="4000" b="1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CE010E94-4F54-EE72-0368-D4323A96D39D}"/>
              </a:ext>
            </a:extLst>
          </p:cNvPr>
          <p:cNvGrpSpPr/>
          <p:nvPr/>
        </p:nvGrpSpPr>
        <p:grpSpPr>
          <a:xfrm>
            <a:off x="1924064" y="4681785"/>
            <a:ext cx="2490465" cy="716280"/>
            <a:chOff x="651" y="518168"/>
            <a:chExt cx="2542531" cy="1525518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CFB6853-4F45-F796-CB9E-ADE3C0254862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3" name="CuadroTexto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089ED6A7-AEBE-B977-8A37-A9F3B47A6E62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4000" kern="1200" dirty="0"/>
                <a:t>2</a:t>
              </a:r>
              <a:endParaRPr lang="es-MX" sz="4000" b="1" kern="1200" dirty="0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47837C5-78B6-41FD-5D83-F9F7C8E1C65B}"/>
              </a:ext>
            </a:extLst>
          </p:cNvPr>
          <p:cNvGrpSpPr/>
          <p:nvPr/>
        </p:nvGrpSpPr>
        <p:grpSpPr>
          <a:xfrm>
            <a:off x="1900544" y="5594823"/>
            <a:ext cx="2490465" cy="716280"/>
            <a:chOff x="651" y="518168"/>
            <a:chExt cx="2542531" cy="1525518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7E01FCA-6FE9-EB0F-97E4-668520FF2800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 sz="4000"/>
            </a:p>
          </p:txBody>
        </p:sp>
        <p:sp>
          <p:nvSpPr>
            <p:cNvPr id="16" name="CuadroTexto 15">
              <a:hlinkClick r:id="rId5" action="ppaction://hlinksldjump"/>
              <a:extLst>
                <a:ext uri="{FF2B5EF4-FFF2-40B4-BE49-F238E27FC236}">
                  <a16:creationId xmlns:a16="http://schemas.microsoft.com/office/drawing/2014/main" id="{EB7E38E4-F929-2FC5-77D7-7C199EEB7DBD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4000" b="1" kern="1200" dirty="0"/>
                <a:t>3</a:t>
              </a:r>
              <a:endParaRPr lang="es-MX" sz="4000" b="1" kern="1200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A916B85-1940-4D88-FF2B-8215F6B321F9}"/>
              </a:ext>
            </a:extLst>
          </p:cNvPr>
          <p:cNvGrpSpPr/>
          <p:nvPr/>
        </p:nvGrpSpPr>
        <p:grpSpPr>
          <a:xfrm>
            <a:off x="7024726" y="3749398"/>
            <a:ext cx="2490465" cy="716280"/>
            <a:chOff x="651" y="518168"/>
            <a:chExt cx="2542531" cy="1525518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9A1ED9E-1152-0098-898F-343EC309584B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CuadroTexto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90CF9F94-1073-7C6B-DE76-A43F2F1EC180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4000" b="1" kern="1200" dirty="0"/>
                <a:t>4</a:t>
              </a:r>
              <a:endParaRPr lang="es-MX" sz="4000" b="1" kern="120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5EAD743-35F2-2C0F-B85E-1D1D7724761B}"/>
              </a:ext>
            </a:extLst>
          </p:cNvPr>
          <p:cNvGrpSpPr/>
          <p:nvPr/>
        </p:nvGrpSpPr>
        <p:grpSpPr>
          <a:xfrm>
            <a:off x="7024726" y="4662436"/>
            <a:ext cx="2490466" cy="731437"/>
            <a:chOff x="650" y="518168"/>
            <a:chExt cx="2542532" cy="1557799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191FD7B-E92E-16D6-70FB-090FEDBD8165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 sz="4000"/>
            </a:p>
          </p:txBody>
        </p:sp>
        <p:sp>
          <p:nvSpPr>
            <p:cNvPr id="22" name="CuadroTexto 21">
              <a:hlinkClick r:id="rId7" action="ppaction://hlinksldjump"/>
              <a:extLst>
                <a:ext uri="{FF2B5EF4-FFF2-40B4-BE49-F238E27FC236}">
                  <a16:creationId xmlns:a16="http://schemas.microsoft.com/office/drawing/2014/main" id="{CEA99BEB-4FC8-2788-0334-158A5EDF19CA}"/>
                </a:ext>
              </a:extLst>
            </p:cNvPr>
            <p:cNvSpPr txBox="1"/>
            <p:nvPr/>
          </p:nvSpPr>
          <p:spPr>
            <a:xfrm>
              <a:off x="650" y="550449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4000" kern="1200" dirty="0"/>
                <a:t>5</a:t>
              </a:r>
              <a:endParaRPr lang="es-MX" sz="4000" kern="1200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E79F4F-6A1E-0B05-8050-70A75493B42E}"/>
              </a:ext>
            </a:extLst>
          </p:cNvPr>
          <p:cNvGrpSpPr/>
          <p:nvPr/>
        </p:nvGrpSpPr>
        <p:grpSpPr>
          <a:xfrm>
            <a:off x="7024726" y="5605788"/>
            <a:ext cx="2490465" cy="716280"/>
            <a:chOff x="651" y="518168"/>
            <a:chExt cx="2542531" cy="1525518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6397012-7BF5-7A6B-230A-447B109529ED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 sz="4000"/>
            </a:p>
          </p:txBody>
        </p:sp>
        <p:sp>
          <p:nvSpPr>
            <p:cNvPr id="25" name="CuadroTexto 24">
              <a:hlinkClick r:id="rId8" action="ppaction://hlinksldjump"/>
              <a:extLst>
                <a:ext uri="{FF2B5EF4-FFF2-40B4-BE49-F238E27FC236}">
                  <a16:creationId xmlns:a16="http://schemas.microsoft.com/office/drawing/2014/main" id="{754C321B-A005-FF63-E162-CC1A8E5AEC4F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4000" b="1" kern="1200" dirty="0"/>
                <a:t>6</a:t>
              </a:r>
              <a:endParaRPr lang="es-MX" sz="4000" b="1" kern="1200" dirty="0"/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0F1D7C0-BEDA-1B34-5143-88D0AB2E8564}"/>
              </a:ext>
            </a:extLst>
          </p:cNvPr>
          <p:cNvSpPr txBox="1"/>
          <p:nvPr/>
        </p:nvSpPr>
        <p:spPr>
          <a:xfrm>
            <a:off x="870466" y="348581"/>
            <a:ext cx="527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800" dirty="0">
                <a:solidFill>
                  <a:srgbClr val="C00000"/>
                </a:solidFill>
              </a:rPr>
              <a:t>Instrucciones</a:t>
            </a:r>
            <a:endParaRPr lang="es-MX" sz="4800" dirty="0">
              <a:solidFill>
                <a:srgbClr val="C00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03A0006-E568-C64C-3A43-52805D2249B4}"/>
              </a:ext>
            </a:extLst>
          </p:cNvPr>
          <p:cNvSpPr txBox="1"/>
          <p:nvPr/>
        </p:nvSpPr>
        <p:spPr>
          <a:xfrm>
            <a:off x="837282" y="1277957"/>
            <a:ext cx="106092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Elige el número de pregunta a contestar, si seleccionas la correcta, al dar clic sobre la flecha que aparece a la derecha de ¡Excelente!, regresará a la diapositiva de preguntas, si es errónea, aparecerá el texto de ¡Intentarlo nuevamente! y al hacer clic sobre la flecha que aparece a su derecha,  regresará a la pregunta hasta que se seleccione la respuesta correcta.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503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33921" y="0"/>
            <a:ext cx="12192000" cy="6857990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6E92FFAB-4131-0D65-B7FD-DE6059DED502}"/>
              </a:ext>
            </a:extLst>
          </p:cNvPr>
          <p:cNvGrpSpPr/>
          <p:nvPr/>
        </p:nvGrpSpPr>
        <p:grpSpPr>
          <a:xfrm>
            <a:off x="4218670" y="3208462"/>
            <a:ext cx="2490465" cy="716280"/>
            <a:chOff x="651" y="518168"/>
            <a:chExt cx="2542531" cy="1525518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008D3B4-25F6-CFDC-77F8-8F250A8446ED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5" name="CuadroTexto 14">
              <a:hlinkClick r:id="rId3" action="ppaction://hlinksldjump"/>
              <a:extLst>
                <a:ext uri="{FF2B5EF4-FFF2-40B4-BE49-F238E27FC236}">
                  <a16:creationId xmlns:a16="http://schemas.microsoft.com/office/drawing/2014/main" id="{A37FB0B6-E4F5-6ED8-DC08-CFE61D11FF48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 Aprendizaje personalizado</a:t>
              </a:r>
              <a:endParaRPr lang="es-MX" b="1" kern="1200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130D541-26DC-6903-ED84-DF1860597DCB}"/>
              </a:ext>
            </a:extLst>
          </p:cNvPr>
          <p:cNvGrpSpPr/>
          <p:nvPr/>
        </p:nvGrpSpPr>
        <p:grpSpPr>
          <a:xfrm>
            <a:off x="8156427" y="4456409"/>
            <a:ext cx="2622202" cy="831028"/>
            <a:chOff x="651" y="518168"/>
            <a:chExt cx="2677022" cy="1769906"/>
          </a:xfrm>
        </p:grpSpPr>
        <p:sp>
          <p:nvSpPr>
            <p:cNvPr id="18" name="Rectángulo 17">
              <a:hlinkClick r:id="rId3" action="ppaction://hlinksldjump"/>
              <a:extLst>
                <a:ext uri="{FF2B5EF4-FFF2-40B4-BE49-F238E27FC236}">
                  <a16:creationId xmlns:a16="http://schemas.microsoft.com/office/drawing/2014/main" id="{2A66D131-1BF6-A251-25BE-227C09D2291F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CuadroTexto 18">
              <a:hlinkClick r:id="rId3" action="ppaction://hlinksldjump"/>
              <a:extLst>
                <a:ext uri="{FF2B5EF4-FFF2-40B4-BE49-F238E27FC236}">
                  <a16:creationId xmlns:a16="http://schemas.microsoft.com/office/drawing/2014/main" id="{E227697D-37D4-C05D-99E9-BB9D79B600B3}"/>
                </a:ext>
              </a:extLst>
            </p:cNvPr>
            <p:cNvSpPr txBox="1"/>
            <p:nvPr/>
          </p:nvSpPr>
          <p:spPr>
            <a:xfrm>
              <a:off x="135142" y="762556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kern="1200" dirty="0"/>
                <a:t> </a:t>
              </a:r>
              <a:r>
                <a:rPr lang="es-419" b="1" kern="1200" dirty="0"/>
                <a:t>Retroalimentación rápida</a:t>
              </a:r>
              <a:endParaRPr lang="es-MX" b="1" kern="120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3508606-0125-6516-1D3A-FA163EFA0ED8}"/>
              </a:ext>
            </a:extLst>
          </p:cNvPr>
          <p:cNvGrpSpPr/>
          <p:nvPr/>
        </p:nvGrpSpPr>
        <p:grpSpPr>
          <a:xfrm>
            <a:off x="304794" y="3167764"/>
            <a:ext cx="2490465" cy="716280"/>
            <a:chOff x="651" y="518168"/>
            <a:chExt cx="2542531" cy="152551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899546F-12BD-444F-59A8-7CCBC5BE215E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2" name="CuadroTexto 21">
              <a:hlinkClick r:id="rId3" action="ppaction://hlinksldjump"/>
              <a:extLst>
                <a:ext uri="{FF2B5EF4-FFF2-40B4-BE49-F238E27FC236}">
                  <a16:creationId xmlns:a16="http://schemas.microsoft.com/office/drawing/2014/main" id="{F7C60528-91AF-7604-61EA-516336CA4980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Brecha Digital</a:t>
              </a:r>
              <a:endParaRPr lang="es-MX" b="1" kern="1200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B144BCA-C33D-F3ED-493F-20F3D94C2DB5}"/>
              </a:ext>
            </a:extLst>
          </p:cNvPr>
          <p:cNvGrpSpPr/>
          <p:nvPr/>
        </p:nvGrpSpPr>
        <p:grpSpPr>
          <a:xfrm>
            <a:off x="304793" y="4471805"/>
            <a:ext cx="2490465" cy="716280"/>
            <a:chOff x="651" y="518168"/>
            <a:chExt cx="2542531" cy="1525518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219F661-C566-E41F-BC0B-1BACD28F1D8B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5" name="CuadroTexto 24">
              <a:hlinkClick r:id="rId3" action="ppaction://hlinksldjump"/>
              <a:extLst>
                <a:ext uri="{FF2B5EF4-FFF2-40B4-BE49-F238E27FC236}">
                  <a16:creationId xmlns:a16="http://schemas.microsoft.com/office/drawing/2014/main" id="{07AC73EF-AC65-3EF9-6FDE-CCF8F5519AA9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 Interactividad</a:t>
              </a:r>
              <a:endParaRPr lang="es-MX" b="1" kern="1200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86CE54F-E904-2DF4-C3AE-9065062CCA59}"/>
              </a:ext>
            </a:extLst>
          </p:cNvPr>
          <p:cNvGrpSpPr/>
          <p:nvPr/>
        </p:nvGrpSpPr>
        <p:grpSpPr>
          <a:xfrm>
            <a:off x="8159578" y="3208462"/>
            <a:ext cx="2490466" cy="731437"/>
            <a:chOff x="650" y="518168"/>
            <a:chExt cx="2542532" cy="155779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86C6BB1-6539-CD68-4831-37197BD2492B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8" name="CuadroTexto 27">
              <a:hlinkClick r:id="rId3" action="ppaction://hlinksldjump"/>
              <a:extLst>
                <a:ext uri="{FF2B5EF4-FFF2-40B4-BE49-F238E27FC236}">
                  <a16:creationId xmlns:a16="http://schemas.microsoft.com/office/drawing/2014/main" id="{F8DD706B-2A67-21C2-434F-8AAD4EABD9ED}"/>
                </a:ext>
              </a:extLst>
            </p:cNvPr>
            <p:cNvSpPr txBox="1"/>
            <p:nvPr/>
          </p:nvSpPr>
          <p:spPr>
            <a:xfrm>
              <a:off x="650" y="550449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b="1" dirty="0">
                  <a:effectLst/>
                  <a:latin typeface="Arial" panose="020B0604020202020204" pitchFamily="34" charset="0"/>
                  <a:ea typeface="Aptos" panose="020B0004020202020204" pitchFamily="34" charset="0"/>
                </a:rPr>
                <a:t>Desigualdades en el Acceso</a:t>
              </a:r>
              <a:endParaRPr lang="es-MX" kern="1200" dirty="0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3262A1D-B11E-BD65-22DC-A88C6243CFB7}"/>
              </a:ext>
            </a:extLst>
          </p:cNvPr>
          <p:cNvGrpSpPr/>
          <p:nvPr/>
        </p:nvGrpSpPr>
        <p:grpSpPr>
          <a:xfrm>
            <a:off x="4218670" y="4471805"/>
            <a:ext cx="2490465" cy="716280"/>
            <a:chOff x="651" y="518168"/>
            <a:chExt cx="2542531" cy="1525518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A2ABFF9-5357-A308-9449-0E57657798E9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86A186F4-7283-337F-EA85-EBBF35FB133E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kern="1200" dirty="0"/>
                <a:t> </a:t>
              </a:r>
              <a:r>
                <a:rPr lang="es-419" b="1" kern="1200" dirty="0"/>
                <a:t>Desafíos de Evaluación</a:t>
              </a:r>
              <a:endParaRPr lang="es-MX" b="1" kern="1200" dirty="0"/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F79FC58-3FE5-DECC-C536-929EE6DE618F}"/>
              </a:ext>
            </a:extLst>
          </p:cNvPr>
          <p:cNvSpPr txBox="1"/>
          <p:nvPr/>
        </p:nvSpPr>
        <p:spPr>
          <a:xfrm>
            <a:off x="304793" y="481228"/>
            <a:ext cx="10826454" cy="2554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40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6. Las habilidades y conocimientos pueden ser más complejos en un entorno digital y la posibilidad de trampas o plagio puede aumentar.</a:t>
            </a:r>
            <a:endParaRPr lang="es-MX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434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-74184"/>
            <a:ext cx="12192000" cy="6857990"/>
          </a:xfrm>
          <a:prstGeom prst="rect">
            <a:avLst/>
          </a:prstGeom>
        </p:spPr>
      </p:pic>
      <p:pic>
        <p:nvPicPr>
          <p:cNvPr id="1026" name="Picture 2" descr="Sintético 93+ Foto Buenos Dias Con Emojis De Whatsapp Lleno">
            <a:extLst>
              <a:ext uri="{FF2B5EF4-FFF2-40B4-BE49-F238E27FC236}">
                <a16:creationId xmlns:a16="http://schemas.microsoft.com/office/drawing/2014/main" id="{99EF9554-14C9-2E5D-A367-5E2609518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74" y="754486"/>
            <a:ext cx="5743575" cy="5200650"/>
          </a:xfrm>
          <a:prstGeom prst="rect">
            <a:avLst/>
          </a:prstGeom>
          <a:solidFill>
            <a:schemeClr val="tx2">
              <a:lumMod val="25000"/>
              <a:lumOff val="75000"/>
              <a:alpha val="31000"/>
            </a:schemeClr>
          </a:solidFill>
        </p:spPr>
      </p:pic>
      <p:sp>
        <p:nvSpPr>
          <p:cNvPr id="2" name="Flecha: hacia la izquierda 1">
            <a:hlinkClick r:id="rId4" action="ppaction://hlinksldjump"/>
            <a:extLst>
              <a:ext uri="{FF2B5EF4-FFF2-40B4-BE49-F238E27FC236}">
                <a16:creationId xmlns:a16="http://schemas.microsoft.com/office/drawing/2014/main" id="{2DDF8E56-72B6-D0E3-99D4-D2495B236ABB}"/>
              </a:ext>
            </a:extLst>
          </p:cNvPr>
          <p:cNvSpPr/>
          <p:nvPr/>
        </p:nvSpPr>
        <p:spPr>
          <a:xfrm>
            <a:off x="7403335" y="3260993"/>
            <a:ext cx="859316" cy="385590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143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-74184"/>
            <a:ext cx="12192000" cy="685799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E6C466A-AE10-A8FD-D513-37F67ED1B2A1}"/>
              </a:ext>
            </a:extLst>
          </p:cNvPr>
          <p:cNvGrpSpPr/>
          <p:nvPr/>
        </p:nvGrpSpPr>
        <p:grpSpPr>
          <a:xfrm>
            <a:off x="2912532" y="982132"/>
            <a:ext cx="5956046" cy="4052221"/>
            <a:chOff x="2912532" y="982132"/>
            <a:chExt cx="5833534" cy="4052221"/>
          </a:xfrm>
        </p:grpSpPr>
        <p:pic>
          <p:nvPicPr>
            <p:cNvPr id="2050" name="Picture 2" descr="Los números del 1 al 20 | PPT">
              <a:extLst>
                <a:ext uri="{FF2B5EF4-FFF2-40B4-BE49-F238E27FC236}">
                  <a16:creationId xmlns:a16="http://schemas.microsoft.com/office/drawing/2014/main" id="{BC5829CF-757B-FD15-FC86-80B31087F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2" t="5893" r="11110" b="22391"/>
            <a:stretch/>
          </p:blipFill>
          <p:spPr bwMode="auto">
            <a:xfrm>
              <a:off x="2912532" y="982132"/>
              <a:ext cx="5486401" cy="334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E3BD582A-7B31-033D-077D-8D93C8630A9D}"/>
                </a:ext>
              </a:extLst>
            </p:cNvPr>
            <p:cNvSpPr txBox="1"/>
            <p:nvPr/>
          </p:nvSpPr>
          <p:spPr>
            <a:xfrm>
              <a:off x="3445933" y="4326467"/>
              <a:ext cx="5300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4000" b="1" dirty="0">
                  <a:solidFill>
                    <a:schemeClr val="accent2">
                      <a:lumMod val="75000"/>
                    </a:schemeClr>
                  </a:solidFill>
                </a:rPr>
                <a:t>¡Inténtalo de nuevo!</a:t>
              </a:r>
              <a:endParaRPr lang="es-MX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" name="Flecha: hacia la izquierda 4">
            <a:hlinkClick r:id="rId4" action="ppaction://hlinksldjump"/>
            <a:extLst>
              <a:ext uri="{FF2B5EF4-FFF2-40B4-BE49-F238E27FC236}">
                <a16:creationId xmlns:a16="http://schemas.microsoft.com/office/drawing/2014/main" id="{99BB7F89-8D50-E454-621C-3D5288DE50CF}"/>
              </a:ext>
            </a:extLst>
          </p:cNvPr>
          <p:cNvSpPr/>
          <p:nvPr/>
        </p:nvSpPr>
        <p:spPr>
          <a:xfrm>
            <a:off x="8262651" y="4560983"/>
            <a:ext cx="870332" cy="374574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2500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12411"/>
            <a:ext cx="12192000" cy="6857990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6E92FFAB-4131-0D65-B7FD-DE6059DED502}"/>
              </a:ext>
            </a:extLst>
          </p:cNvPr>
          <p:cNvGrpSpPr/>
          <p:nvPr/>
        </p:nvGrpSpPr>
        <p:grpSpPr>
          <a:xfrm>
            <a:off x="328313" y="1343938"/>
            <a:ext cx="2490465" cy="716280"/>
            <a:chOff x="651" y="518168"/>
            <a:chExt cx="2542531" cy="1525518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008D3B4-25F6-CFDC-77F8-8F250A8446ED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37FB0B6-E4F5-6ED8-DC08-CFE61D11FF48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 Aprendizaje personalizado</a:t>
              </a:r>
              <a:endParaRPr lang="es-MX" b="1" kern="1200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130D541-26DC-6903-ED84-DF1860597DCB}"/>
              </a:ext>
            </a:extLst>
          </p:cNvPr>
          <p:cNvGrpSpPr/>
          <p:nvPr/>
        </p:nvGrpSpPr>
        <p:grpSpPr>
          <a:xfrm>
            <a:off x="328314" y="2254726"/>
            <a:ext cx="2490465" cy="716280"/>
            <a:chOff x="651" y="518168"/>
            <a:chExt cx="2542531" cy="1525518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2A66D131-1BF6-A251-25BE-227C09D2291F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E227697D-37D4-C05D-99E9-BB9D79B600B3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kern="1200" dirty="0"/>
                <a:t> </a:t>
              </a:r>
              <a:r>
                <a:rPr lang="es-419" b="1" kern="1200" dirty="0"/>
                <a:t>Retroalimentación rápida</a:t>
              </a:r>
              <a:endParaRPr lang="es-MX" b="1" kern="120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3508606-0125-6516-1D3A-FA163EFA0ED8}"/>
              </a:ext>
            </a:extLst>
          </p:cNvPr>
          <p:cNvGrpSpPr/>
          <p:nvPr/>
        </p:nvGrpSpPr>
        <p:grpSpPr>
          <a:xfrm>
            <a:off x="304794" y="3167764"/>
            <a:ext cx="2490465" cy="716280"/>
            <a:chOff x="651" y="518168"/>
            <a:chExt cx="2542531" cy="152551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899546F-12BD-444F-59A8-7CCBC5BE215E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F7C60528-91AF-7604-61EA-516336CA4980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Brecha Digital</a:t>
              </a:r>
              <a:endParaRPr lang="es-MX" b="1" kern="1200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B144BCA-C33D-F3ED-493F-20F3D94C2DB5}"/>
              </a:ext>
            </a:extLst>
          </p:cNvPr>
          <p:cNvGrpSpPr/>
          <p:nvPr/>
        </p:nvGrpSpPr>
        <p:grpSpPr>
          <a:xfrm>
            <a:off x="304795" y="4154470"/>
            <a:ext cx="2490465" cy="716280"/>
            <a:chOff x="651" y="518168"/>
            <a:chExt cx="2542531" cy="1525518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219F661-C566-E41F-BC0B-1BACD28F1D8B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7AC73EF-AC65-3EF9-6FDE-CCF8F5519AA9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 Interactividad</a:t>
              </a:r>
              <a:endParaRPr lang="es-MX" b="1" kern="1200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86CE54F-E904-2DF4-C3AE-9065062CCA59}"/>
              </a:ext>
            </a:extLst>
          </p:cNvPr>
          <p:cNvGrpSpPr/>
          <p:nvPr/>
        </p:nvGrpSpPr>
        <p:grpSpPr>
          <a:xfrm>
            <a:off x="304795" y="5067508"/>
            <a:ext cx="2490466" cy="731437"/>
            <a:chOff x="650" y="518168"/>
            <a:chExt cx="2542532" cy="155779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86C6BB1-6539-CD68-4831-37197BD2492B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F8DD706B-2A67-21C2-434F-8AAD4EABD9ED}"/>
                </a:ext>
              </a:extLst>
            </p:cNvPr>
            <p:cNvSpPr txBox="1"/>
            <p:nvPr/>
          </p:nvSpPr>
          <p:spPr>
            <a:xfrm>
              <a:off x="650" y="550449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b="1" dirty="0">
                  <a:effectLst/>
                  <a:latin typeface="Arial" panose="020B0604020202020204" pitchFamily="34" charset="0"/>
                  <a:ea typeface="Aptos" panose="020B0004020202020204" pitchFamily="34" charset="0"/>
                </a:rPr>
                <a:t>Desigualdades en el Acceso</a:t>
              </a:r>
              <a:endParaRPr lang="es-MX" kern="1200" dirty="0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3262A1D-B11E-BD65-22DC-A88C6243CFB7}"/>
              </a:ext>
            </a:extLst>
          </p:cNvPr>
          <p:cNvGrpSpPr/>
          <p:nvPr/>
        </p:nvGrpSpPr>
        <p:grpSpPr>
          <a:xfrm>
            <a:off x="304795" y="6010860"/>
            <a:ext cx="2490465" cy="716280"/>
            <a:chOff x="651" y="518168"/>
            <a:chExt cx="2542531" cy="1525518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A2ABFF9-5357-A308-9449-0E57657798E9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86A186F4-7283-337F-EA85-EBBF35FB133E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kern="1200" dirty="0"/>
                <a:t> </a:t>
              </a:r>
              <a:r>
                <a:rPr lang="es-419" b="1" kern="1200" dirty="0"/>
                <a:t>Desafíos de Evaluación</a:t>
              </a:r>
              <a:endParaRPr lang="es-MX" b="1" kern="1200" dirty="0"/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F79FC58-3FE5-DECC-C536-929EE6DE618F}"/>
              </a:ext>
            </a:extLst>
          </p:cNvPr>
          <p:cNvSpPr txBox="1"/>
          <p:nvPr/>
        </p:nvSpPr>
        <p:spPr>
          <a:xfrm>
            <a:off x="3100055" y="1370494"/>
            <a:ext cx="859912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MX" sz="18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Las TIC permiten la adaptación de materiales y métodos de enseñanza según el ritmo y estilo de aprendizaje de cada estudiante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46D2127-03E8-043D-755D-492FF4A1A0EF}"/>
              </a:ext>
            </a:extLst>
          </p:cNvPr>
          <p:cNvSpPr txBox="1"/>
          <p:nvPr/>
        </p:nvSpPr>
        <p:spPr>
          <a:xfrm>
            <a:off x="3178408" y="2269129"/>
            <a:ext cx="855354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MX" sz="18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Las plataformas en línea permiten una retroalimentación rápida, facilitando la </a:t>
            </a:r>
            <a:r>
              <a:rPr lang="es-MX" kern="0" dirty="0">
                <a:solidFill>
                  <a:schemeClr val="bg1"/>
                </a:solidFill>
                <a:latin typeface="Segoe UI" panose="020B0502040204020203" pitchFamily="34" charset="0"/>
              </a:rPr>
              <a:t>evaluación</a:t>
            </a:r>
            <a:r>
              <a:rPr lang="es-MX" sz="18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formativa y la mejora continua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0BDF20A-99DA-6D7C-688A-7F79F03FAAD1}"/>
              </a:ext>
            </a:extLst>
          </p:cNvPr>
          <p:cNvSpPr txBox="1"/>
          <p:nvPr/>
        </p:nvSpPr>
        <p:spPr>
          <a:xfrm>
            <a:off x="3233244" y="3167764"/>
            <a:ext cx="849870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MX" sz="18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No todos los estudiantes tienen acceso equitativo a dispositivos y conexiones a internet, lo que crea una brecha digital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D33B5FD-35F1-DCB9-EB28-385FDC36AA6F}"/>
              </a:ext>
            </a:extLst>
          </p:cNvPr>
          <p:cNvSpPr txBox="1"/>
          <p:nvPr/>
        </p:nvSpPr>
        <p:spPr>
          <a:xfrm>
            <a:off x="3287964" y="4189444"/>
            <a:ext cx="844398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MX" sz="18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No todos los estudiantes tienen acceso equitativo a dispositivos y conexiones a internet, lo que crea una brecha digital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29A1F80-BE1C-278F-7749-9A99BF7E9B72}"/>
              </a:ext>
            </a:extLst>
          </p:cNvPr>
          <p:cNvSpPr txBox="1"/>
          <p:nvPr/>
        </p:nvSpPr>
        <p:spPr>
          <a:xfrm>
            <a:off x="3200478" y="5152614"/>
            <a:ext cx="853147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MX" sz="18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Los estudiantes de áreas con recursos limitados pueden enfrentar desafíos en el acceso a tecnologías avanzadas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03B2261-1D13-ED2F-FE75-1A7EA9D2130B}"/>
              </a:ext>
            </a:extLst>
          </p:cNvPr>
          <p:cNvSpPr txBox="1"/>
          <p:nvPr/>
        </p:nvSpPr>
        <p:spPr>
          <a:xfrm>
            <a:off x="3100055" y="6028979"/>
            <a:ext cx="863189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MX" sz="18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Las habilidades y conocimientos pueden ser más compleja en un entorno digital y la posibilidad de trampas o plagio puede aumentar.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2D5B6C3-4096-9D41-A278-8217FEC077CD}"/>
              </a:ext>
            </a:extLst>
          </p:cNvPr>
          <p:cNvSpPr txBox="1"/>
          <p:nvPr/>
        </p:nvSpPr>
        <p:spPr>
          <a:xfrm>
            <a:off x="460051" y="341523"/>
            <a:ext cx="6436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dirty="0">
                <a:solidFill>
                  <a:srgbClr val="C00000"/>
                </a:solidFill>
              </a:rPr>
              <a:t>PREGUNTA Y RESPUESTA</a:t>
            </a:r>
            <a:endParaRPr lang="es-MX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3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-74184"/>
            <a:ext cx="12192000" cy="6857990"/>
          </a:xfrm>
          <a:prstGeom prst="rect">
            <a:avLst/>
          </a:prstGeom>
        </p:spPr>
      </p:pic>
      <p:pic>
        <p:nvPicPr>
          <p:cNvPr id="1026" name="Picture 2" descr="Sintético 93+ Foto Buenos Dias Con Emojis De Whatsapp Lleno">
            <a:extLst>
              <a:ext uri="{FF2B5EF4-FFF2-40B4-BE49-F238E27FC236}">
                <a16:creationId xmlns:a16="http://schemas.microsoft.com/office/drawing/2014/main" id="{99EF9554-14C9-2E5D-A367-5E2609518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28" y="902864"/>
            <a:ext cx="5743575" cy="5200650"/>
          </a:xfrm>
          <a:prstGeom prst="rect">
            <a:avLst/>
          </a:prstGeom>
          <a:solidFill>
            <a:schemeClr val="tx2">
              <a:lumMod val="25000"/>
              <a:lumOff val="75000"/>
              <a:alpha val="31000"/>
            </a:schemeClr>
          </a:solidFill>
        </p:spPr>
      </p:pic>
      <p:sp>
        <p:nvSpPr>
          <p:cNvPr id="9" name="Flecha: hacia la izquierda 8">
            <a:hlinkClick r:id="rId4" action="ppaction://hlinksldjump"/>
            <a:extLst>
              <a:ext uri="{FF2B5EF4-FFF2-40B4-BE49-F238E27FC236}">
                <a16:creationId xmlns:a16="http://schemas.microsoft.com/office/drawing/2014/main" id="{801FF137-A79A-7B2B-CF52-77A8C964EE88}"/>
              </a:ext>
            </a:extLst>
          </p:cNvPr>
          <p:cNvSpPr/>
          <p:nvPr/>
        </p:nvSpPr>
        <p:spPr>
          <a:xfrm>
            <a:off x="7568589" y="3429000"/>
            <a:ext cx="815248" cy="374574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10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-74184"/>
            <a:ext cx="12192000" cy="685799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E6C466A-AE10-A8FD-D513-37F67ED1B2A1}"/>
              </a:ext>
            </a:extLst>
          </p:cNvPr>
          <p:cNvGrpSpPr/>
          <p:nvPr/>
        </p:nvGrpSpPr>
        <p:grpSpPr>
          <a:xfrm>
            <a:off x="2912532" y="982132"/>
            <a:ext cx="5956046" cy="4052221"/>
            <a:chOff x="2912532" y="982132"/>
            <a:chExt cx="5833534" cy="4052221"/>
          </a:xfrm>
        </p:grpSpPr>
        <p:pic>
          <p:nvPicPr>
            <p:cNvPr id="2050" name="Picture 2" descr="Los números del 1 al 20 | PPT">
              <a:extLst>
                <a:ext uri="{FF2B5EF4-FFF2-40B4-BE49-F238E27FC236}">
                  <a16:creationId xmlns:a16="http://schemas.microsoft.com/office/drawing/2014/main" id="{BC5829CF-757B-FD15-FC86-80B31087F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2" t="5893" r="11110" b="22391"/>
            <a:stretch/>
          </p:blipFill>
          <p:spPr bwMode="auto">
            <a:xfrm>
              <a:off x="2912532" y="982132"/>
              <a:ext cx="5486401" cy="334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E3BD582A-7B31-033D-077D-8D93C8630A9D}"/>
                </a:ext>
              </a:extLst>
            </p:cNvPr>
            <p:cNvSpPr txBox="1"/>
            <p:nvPr/>
          </p:nvSpPr>
          <p:spPr>
            <a:xfrm>
              <a:off x="3445933" y="4326467"/>
              <a:ext cx="5300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4000" b="1" dirty="0">
                  <a:solidFill>
                    <a:schemeClr val="accent2">
                      <a:lumMod val="75000"/>
                    </a:schemeClr>
                  </a:solidFill>
                </a:rPr>
                <a:t>¡Inténtalo de nuevo! </a:t>
              </a:r>
              <a:endParaRPr lang="es-MX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" name="Flecha: hacia la izquierda 5">
            <a:hlinkClick r:id="rId4" action="ppaction://hlinksldjump"/>
            <a:extLst>
              <a:ext uri="{FF2B5EF4-FFF2-40B4-BE49-F238E27FC236}">
                <a16:creationId xmlns:a16="http://schemas.microsoft.com/office/drawing/2014/main" id="{FE6D9BA2-9D41-5FD7-FA86-D74FA1BCB001}"/>
              </a:ext>
            </a:extLst>
          </p:cNvPr>
          <p:cNvSpPr/>
          <p:nvPr/>
        </p:nvSpPr>
        <p:spPr>
          <a:xfrm>
            <a:off x="8262651" y="4572000"/>
            <a:ext cx="661012" cy="352540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64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33921" y="0"/>
            <a:ext cx="12192000" cy="6857990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6E92FFAB-4131-0D65-B7FD-DE6059DED502}"/>
              </a:ext>
            </a:extLst>
          </p:cNvPr>
          <p:cNvGrpSpPr/>
          <p:nvPr/>
        </p:nvGrpSpPr>
        <p:grpSpPr>
          <a:xfrm>
            <a:off x="4218670" y="3208462"/>
            <a:ext cx="2490465" cy="716280"/>
            <a:chOff x="651" y="518168"/>
            <a:chExt cx="2542531" cy="1525518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008D3B4-25F6-CFDC-77F8-8F250A8446ED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5" name="CuadroTexto 14">
              <a:hlinkClick r:id="rId3" action="ppaction://hlinksldjump"/>
              <a:extLst>
                <a:ext uri="{FF2B5EF4-FFF2-40B4-BE49-F238E27FC236}">
                  <a16:creationId xmlns:a16="http://schemas.microsoft.com/office/drawing/2014/main" id="{A37FB0B6-E4F5-6ED8-DC08-CFE61D11FF48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 Aprendizaje personalizado</a:t>
              </a:r>
              <a:endParaRPr lang="es-MX" b="1" kern="1200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130D541-26DC-6903-ED84-DF1860597DCB}"/>
              </a:ext>
            </a:extLst>
          </p:cNvPr>
          <p:cNvGrpSpPr/>
          <p:nvPr/>
        </p:nvGrpSpPr>
        <p:grpSpPr>
          <a:xfrm>
            <a:off x="8156427" y="4456409"/>
            <a:ext cx="2622202" cy="831028"/>
            <a:chOff x="651" y="518168"/>
            <a:chExt cx="2677022" cy="1769906"/>
          </a:xfrm>
        </p:grpSpPr>
        <p:sp>
          <p:nvSpPr>
            <p:cNvPr id="18" name="Rectángulo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2A66D131-1BF6-A251-25BE-227C09D2291F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CuadroTexto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E227697D-37D4-C05D-99E9-BB9D79B600B3}"/>
                </a:ext>
              </a:extLst>
            </p:cNvPr>
            <p:cNvSpPr txBox="1"/>
            <p:nvPr/>
          </p:nvSpPr>
          <p:spPr>
            <a:xfrm>
              <a:off x="135142" y="762556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kern="1200" dirty="0"/>
                <a:t> </a:t>
              </a:r>
              <a:r>
                <a:rPr lang="es-419" b="1" kern="1200" dirty="0"/>
                <a:t>Retroalimentación rápida</a:t>
              </a:r>
              <a:endParaRPr lang="es-MX" b="1" kern="120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3508606-0125-6516-1D3A-FA163EFA0ED8}"/>
              </a:ext>
            </a:extLst>
          </p:cNvPr>
          <p:cNvGrpSpPr/>
          <p:nvPr/>
        </p:nvGrpSpPr>
        <p:grpSpPr>
          <a:xfrm>
            <a:off x="304794" y="3167764"/>
            <a:ext cx="2490465" cy="716280"/>
            <a:chOff x="651" y="518168"/>
            <a:chExt cx="2542531" cy="152551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899546F-12BD-444F-59A8-7CCBC5BE215E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2" name="CuadroTexto 21">
              <a:hlinkClick r:id="rId4" action="ppaction://hlinksldjump"/>
              <a:extLst>
                <a:ext uri="{FF2B5EF4-FFF2-40B4-BE49-F238E27FC236}">
                  <a16:creationId xmlns:a16="http://schemas.microsoft.com/office/drawing/2014/main" id="{F7C60528-91AF-7604-61EA-516336CA4980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Brecha Digital</a:t>
              </a:r>
              <a:endParaRPr lang="es-MX" b="1" kern="1200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B144BCA-C33D-F3ED-493F-20F3D94C2DB5}"/>
              </a:ext>
            </a:extLst>
          </p:cNvPr>
          <p:cNvGrpSpPr/>
          <p:nvPr/>
        </p:nvGrpSpPr>
        <p:grpSpPr>
          <a:xfrm>
            <a:off x="304793" y="4471805"/>
            <a:ext cx="2490465" cy="716280"/>
            <a:chOff x="651" y="518168"/>
            <a:chExt cx="2542531" cy="1525518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219F661-C566-E41F-BC0B-1BACD28F1D8B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5" name="CuadroTexto 24">
              <a:hlinkClick r:id="rId4" action="ppaction://hlinksldjump"/>
              <a:extLst>
                <a:ext uri="{FF2B5EF4-FFF2-40B4-BE49-F238E27FC236}">
                  <a16:creationId xmlns:a16="http://schemas.microsoft.com/office/drawing/2014/main" id="{07AC73EF-AC65-3EF9-6FDE-CCF8F5519AA9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 Interactividad</a:t>
              </a:r>
              <a:endParaRPr lang="es-MX" b="1" kern="1200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86CE54F-E904-2DF4-C3AE-9065062CCA59}"/>
              </a:ext>
            </a:extLst>
          </p:cNvPr>
          <p:cNvGrpSpPr/>
          <p:nvPr/>
        </p:nvGrpSpPr>
        <p:grpSpPr>
          <a:xfrm>
            <a:off x="8159578" y="3208462"/>
            <a:ext cx="2490466" cy="731437"/>
            <a:chOff x="650" y="518168"/>
            <a:chExt cx="2542532" cy="155779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86C6BB1-6539-CD68-4831-37197BD2492B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8" name="CuadroTexto 27">
              <a:hlinkClick r:id="rId4" action="ppaction://hlinksldjump"/>
              <a:extLst>
                <a:ext uri="{FF2B5EF4-FFF2-40B4-BE49-F238E27FC236}">
                  <a16:creationId xmlns:a16="http://schemas.microsoft.com/office/drawing/2014/main" id="{F8DD706B-2A67-21C2-434F-8AAD4EABD9ED}"/>
                </a:ext>
              </a:extLst>
            </p:cNvPr>
            <p:cNvSpPr txBox="1"/>
            <p:nvPr/>
          </p:nvSpPr>
          <p:spPr>
            <a:xfrm>
              <a:off x="650" y="550449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b="1" dirty="0">
                  <a:effectLst/>
                  <a:latin typeface="Arial" panose="020B0604020202020204" pitchFamily="34" charset="0"/>
                  <a:ea typeface="Aptos" panose="020B0004020202020204" pitchFamily="34" charset="0"/>
                </a:rPr>
                <a:t>Desigualdades en el Acceso</a:t>
              </a:r>
              <a:endParaRPr lang="es-MX" kern="1200" dirty="0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3262A1D-B11E-BD65-22DC-A88C6243CFB7}"/>
              </a:ext>
            </a:extLst>
          </p:cNvPr>
          <p:cNvGrpSpPr/>
          <p:nvPr/>
        </p:nvGrpSpPr>
        <p:grpSpPr>
          <a:xfrm>
            <a:off x="4218670" y="4471805"/>
            <a:ext cx="2490465" cy="716280"/>
            <a:chOff x="651" y="518168"/>
            <a:chExt cx="2542531" cy="1525518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A2ABFF9-5357-A308-9449-0E57657798E9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31" name="CuadroTexto 30">
              <a:hlinkClick r:id="rId4" action="ppaction://hlinksldjump"/>
              <a:extLst>
                <a:ext uri="{FF2B5EF4-FFF2-40B4-BE49-F238E27FC236}">
                  <a16:creationId xmlns:a16="http://schemas.microsoft.com/office/drawing/2014/main" id="{86A186F4-7283-337F-EA85-EBBF35FB133E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kern="1200" dirty="0"/>
                <a:t> </a:t>
              </a:r>
              <a:r>
                <a:rPr lang="es-419" b="1" kern="1200" dirty="0"/>
                <a:t>Desafíos de Evaluación</a:t>
              </a:r>
              <a:endParaRPr lang="es-MX" b="1" kern="1200" dirty="0"/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F79FC58-3FE5-DECC-C536-929EE6DE618F}"/>
              </a:ext>
            </a:extLst>
          </p:cNvPr>
          <p:cNvSpPr txBox="1"/>
          <p:nvPr/>
        </p:nvSpPr>
        <p:spPr>
          <a:xfrm>
            <a:off x="304793" y="481228"/>
            <a:ext cx="10826454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MX" sz="40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1.Las TIC permiten la adaptación de materiales y métodos de enseñanza según el ritmo y estilo de aprendizaje de cada estudiante</a:t>
            </a:r>
            <a:endParaRPr lang="es-MX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9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-74184"/>
            <a:ext cx="12192000" cy="6857990"/>
          </a:xfrm>
          <a:prstGeom prst="rect">
            <a:avLst/>
          </a:prstGeom>
        </p:spPr>
      </p:pic>
      <p:pic>
        <p:nvPicPr>
          <p:cNvPr id="1026" name="Picture 2" descr="Sintético 93+ Foto Buenos Dias Con Emojis De Whatsapp Lleno">
            <a:extLst>
              <a:ext uri="{FF2B5EF4-FFF2-40B4-BE49-F238E27FC236}">
                <a16:creationId xmlns:a16="http://schemas.microsoft.com/office/drawing/2014/main" id="{99EF9554-14C9-2E5D-A367-5E2609518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74" y="754486"/>
            <a:ext cx="5743575" cy="5200650"/>
          </a:xfrm>
          <a:prstGeom prst="rect">
            <a:avLst/>
          </a:prstGeom>
          <a:solidFill>
            <a:schemeClr val="tx2">
              <a:lumMod val="25000"/>
              <a:lumOff val="75000"/>
              <a:alpha val="3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8506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-74184"/>
            <a:ext cx="12192000" cy="685799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E6C466A-AE10-A8FD-D513-37F67ED1B2A1}"/>
              </a:ext>
            </a:extLst>
          </p:cNvPr>
          <p:cNvGrpSpPr/>
          <p:nvPr/>
        </p:nvGrpSpPr>
        <p:grpSpPr>
          <a:xfrm>
            <a:off x="2912532" y="982132"/>
            <a:ext cx="5956046" cy="4052221"/>
            <a:chOff x="2912532" y="982132"/>
            <a:chExt cx="5833534" cy="4052221"/>
          </a:xfrm>
        </p:grpSpPr>
        <p:pic>
          <p:nvPicPr>
            <p:cNvPr id="2050" name="Picture 2" descr="Los números del 1 al 20 | PPT">
              <a:extLst>
                <a:ext uri="{FF2B5EF4-FFF2-40B4-BE49-F238E27FC236}">
                  <a16:creationId xmlns:a16="http://schemas.microsoft.com/office/drawing/2014/main" id="{BC5829CF-757B-FD15-FC86-80B31087F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2" t="5893" r="11110" b="22391"/>
            <a:stretch/>
          </p:blipFill>
          <p:spPr bwMode="auto">
            <a:xfrm>
              <a:off x="2912532" y="982132"/>
              <a:ext cx="5486401" cy="334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E3BD582A-7B31-033D-077D-8D93C8630A9D}"/>
                </a:ext>
              </a:extLst>
            </p:cNvPr>
            <p:cNvSpPr txBox="1"/>
            <p:nvPr/>
          </p:nvSpPr>
          <p:spPr>
            <a:xfrm>
              <a:off x="3445933" y="4326467"/>
              <a:ext cx="5300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4000" b="1" dirty="0">
                  <a:solidFill>
                    <a:schemeClr val="accent2">
                      <a:lumMod val="75000"/>
                    </a:schemeClr>
                  </a:solidFill>
                </a:rPr>
                <a:t>¡Inténtalo de nuevo!</a:t>
              </a:r>
              <a:endParaRPr lang="es-MX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" name="Flecha: hacia la izquierda 4">
            <a:hlinkClick r:id="rId4" action="ppaction://hlinksldjump"/>
            <a:extLst>
              <a:ext uri="{FF2B5EF4-FFF2-40B4-BE49-F238E27FC236}">
                <a16:creationId xmlns:a16="http://schemas.microsoft.com/office/drawing/2014/main" id="{B608F916-AFD3-BBB4-F671-15C3D4055ED9}"/>
              </a:ext>
            </a:extLst>
          </p:cNvPr>
          <p:cNvSpPr/>
          <p:nvPr/>
        </p:nvSpPr>
        <p:spPr>
          <a:xfrm>
            <a:off x="8514155" y="4560983"/>
            <a:ext cx="751031" cy="385590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57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33921" y="0"/>
            <a:ext cx="12192000" cy="6857990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6E92FFAB-4131-0D65-B7FD-DE6059DED502}"/>
              </a:ext>
            </a:extLst>
          </p:cNvPr>
          <p:cNvGrpSpPr/>
          <p:nvPr/>
        </p:nvGrpSpPr>
        <p:grpSpPr>
          <a:xfrm>
            <a:off x="4218670" y="3208462"/>
            <a:ext cx="2490465" cy="716280"/>
            <a:chOff x="651" y="518168"/>
            <a:chExt cx="2542531" cy="1525518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008D3B4-25F6-CFDC-77F8-8F250A8446ED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5" name="CuadroTexto 14">
              <a:hlinkClick r:id="rId3" action="ppaction://hlinksldjump"/>
              <a:extLst>
                <a:ext uri="{FF2B5EF4-FFF2-40B4-BE49-F238E27FC236}">
                  <a16:creationId xmlns:a16="http://schemas.microsoft.com/office/drawing/2014/main" id="{A37FB0B6-E4F5-6ED8-DC08-CFE61D11FF48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 Aprendizaje personalizado</a:t>
              </a:r>
              <a:endParaRPr lang="es-MX" b="1" kern="1200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130D541-26DC-6903-ED84-DF1860597DCB}"/>
              </a:ext>
            </a:extLst>
          </p:cNvPr>
          <p:cNvGrpSpPr/>
          <p:nvPr/>
        </p:nvGrpSpPr>
        <p:grpSpPr>
          <a:xfrm>
            <a:off x="8156427" y="4456409"/>
            <a:ext cx="2622202" cy="831028"/>
            <a:chOff x="651" y="518168"/>
            <a:chExt cx="2677022" cy="1769906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2A66D131-1BF6-A251-25BE-227C09D2291F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CuadroTexto 18">
              <a:hlinkClick r:id="rId4" action="ppaction://hlinksldjump"/>
              <a:extLst>
                <a:ext uri="{FF2B5EF4-FFF2-40B4-BE49-F238E27FC236}">
                  <a16:creationId xmlns:a16="http://schemas.microsoft.com/office/drawing/2014/main" id="{E227697D-37D4-C05D-99E9-BB9D79B600B3}"/>
                </a:ext>
              </a:extLst>
            </p:cNvPr>
            <p:cNvSpPr txBox="1"/>
            <p:nvPr/>
          </p:nvSpPr>
          <p:spPr>
            <a:xfrm>
              <a:off x="135142" y="762556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kern="1200" dirty="0"/>
                <a:t> </a:t>
              </a:r>
              <a:r>
                <a:rPr lang="es-419" b="1" kern="1200" dirty="0"/>
                <a:t>Retroalimentación rápida</a:t>
              </a:r>
              <a:endParaRPr lang="es-MX" b="1" kern="120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3508606-0125-6516-1D3A-FA163EFA0ED8}"/>
              </a:ext>
            </a:extLst>
          </p:cNvPr>
          <p:cNvGrpSpPr/>
          <p:nvPr/>
        </p:nvGrpSpPr>
        <p:grpSpPr>
          <a:xfrm>
            <a:off x="304794" y="3167764"/>
            <a:ext cx="2490465" cy="716280"/>
            <a:chOff x="651" y="518168"/>
            <a:chExt cx="2542531" cy="152551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899546F-12BD-444F-59A8-7CCBC5BE215E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2" name="CuadroTexto 21">
              <a:hlinkClick r:id="rId3" action="ppaction://hlinksldjump"/>
              <a:extLst>
                <a:ext uri="{FF2B5EF4-FFF2-40B4-BE49-F238E27FC236}">
                  <a16:creationId xmlns:a16="http://schemas.microsoft.com/office/drawing/2014/main" id="{F7C60528-91AF-7604-61EA-516336CA4980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Brecha Digital</a:t>
              </a:r>
              <a:endParaRPr lang="es-MX" b="1" kern="1200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B144BCA-C33D-F3ED-493F-20F3D94C2DB5}"/>
              </a:ext>
            </a:extLst>
          </p:cNvPr>
          <p:cNvGrpSpPr/>
          <p:nvPr/>
        </p:nvGrpSpPr>
        <p:grpSpPr>
          <a:xfrm>
            <a:off x="304793" y="4471805"/>
            <a:ext cx="2490465" cy="716280"/>
            <a:chOff x="651" y="518168"/>
            <a:chExt cx="2542531" cy="1525518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219F661-C566-E41F-BC0B-1BACD28F1D8B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5" name="CuadroTexto 24">
              <a:hlinkClick r:id="rId3" action="ppaction://hlinksldjump"/>
              <a:extLst>
                <a:ext uri="{FF2B5EF4-FFF2-40B4-BE49-F238E27FC236}">
                  <a16:creationId xmlns:a16="http://schemas.microsoft.com/office/drawing/2014/main" id="{07AC73EF-AC65-3EF9-6FDE-CCF8F5519AA9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b="1" kern="1200" dirty="0"/>
                <a:t> Interactividad</a:t>
              </a:r>
              <a:endParaRPr lang="es-MX" b="1" kern="1200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86CE54F-E904-2DF4-C3AE-9065062CCA59}"/>
              </a:ext>
            </a:extLst>
          </p:cNvPr>
          <p:cNvGrpSpPr/>
          <p:nvPr/>
        </p:nvGrpSpPr>
        <p:grpSpPr>
          <a:xfrm>
            <a:off x="8159578" y="3208462"/>
            <a:ext cx="2490466" cy="731437"/>
            <a:chOff x="650" y="518168"/>
            <a:chExt cx="2542532" cy="155779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86C6BB1-6539-CD68-4831-37197BD2492B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8" name="CuadroTexto 27">
              <a:hlinkClick r:id="rId3" action="ppaction://hlinksldjump"/>
              <a:extLst>
                <a:ext uri="{FF2B5EF4-FFF2-40B4-BE49-F238E27FC236}">
                  <a16:creationId xmlns:a16="http://schemas.microsoft.com/office/drawing/2014/main" id="{F8DD706B-2A67-21C2-434F-8AAD4EABD9ED}"/>
                </a:ext>
              </a:extLst>
            </p:cNvPr>
            <p:cNvSpPr txBox="1"/>
            <p:nvPr/>
          </p:nvSpPr>
          <p:spPr>
            <a:xfrm>
              <a:off x="650" y="550449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b="1" dirty="0">
                  <a:effectLst/>
                  <a:latin typeface="Arial" panose="020B0604020202020204" pitchFamily="34" charset="0"/>
                  <a:ea typeface="Aptos" panose="020B0004020202020204" pitchFamily="34" charset="0"/>
                </a:rPr>
                <a:t>Desigualdades en el Acceso</a:t>
              </a:r>
              <a:endParaRPr lang="es-MX" kern="1200" dirty="0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3262A1D-B11E-BD65-22DC-A88C6243CFB7}"/>
              </a:ext>
            </a:extLst>
          </p:cNvPr>
          <p:cNvGrpSpPr/>
          <p:nvPr/>
        </p:nvGrpSpPr>
        <p:grpSpPr>
          <a:xfrm>
            <a:off x="4218670" y="4471805"/>
            <a:ext cx="2490465" cy="716280"/>
            <a:chOff x="651" y="518168"/>
            <a:chExt cx="2542531" cy="1525518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A2ABFF9-5357-A308-9449-0E57657798E9}"/>
                </a:ext>
              </a:extLst>
            </p:cNvPr>
            <p:cNvSpPr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31" name="CuadroTexto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86A186F4-7283-337F-EA85-EBBF35FB133E}"/>
                </a:ext>
              </a:extLst>
            </p:cNvPr>
            <p:cNvSpPr txBox="1"/>
            <p:nvPr/>
          </p:nvSpPr>
          <p:spPr>
            <a:xfrm>
              <a:off x="651" y="518168"/>
              <a:ext cx="2542531" cy="1525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kern="1200" dirty="0"/>
                <a:t> </a:t>
              </a:r>
              <a:r>
                <a:rPr lang="es-419" b="1" kern="1200" dirty="0"/>
                <a:t>Desafíos de Evaluación</a:t>
              </a:r>
              <a:endParaRPr lang="es-MX" b="1" kern="1200" dirty="0"/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F79FC58-3FE5-DECC-C536-929EE6DE618F}"/>
              </a:ext>
            </a:extLst>
          </p:cNvPr>
          <p:cNvSpPr txBox="1"/>
          <p:nvPr/>
        </p:nvSpPr>
        <p:spPr>
          <a:xfrm>
            <a:off x="304793" y="481228"/>
            <a:ext cx="10826454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40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2. Las plataformas en línea permiten una retroalimentación rápida, facilitando la </a:t>
            </a:r>
            <a:r>
              <a:rPr lang="es-MX" sz="4000" kern="0" dirty="0">
                <a:solidFill>
                  <a:schemeClr val="bg1"/>
                </a:solidFill>
                <a:latin typeface="Segoe UI" panose="020B0502040204020203" pitchFamily="34" charset="0"/>
              </a:rPr>
              <a:t>evaluación</a:t>
            </a:r>
            <a:r>
              <a:rPr lang="es-MX" sz="40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formativa y la mejora continua</a:t>
            </a:r>
            <a:endParaRPr lang="es-MX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2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B1AE1D1-0005-CB25-CF53-254E7BC4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-74184"/>
            <a:ext cx="12192000" cy="6857990"/>
          </a:xfrm>
          <a:prstGeom prst="rect">
            <a:avLst/>
          </a:prstGeom>
        </p:spPr>
      </p:pic>
      <p:pic>
        <p:nvPicPr>
          <p:cNvPr id="1026" name="Picture 2" descr="Sintético 93+ Foto Buenos Dias Con Emojis De Whatsapp Lleno">
            <a:extLst>
              <a:ext uri="{FF2B5EF4-FFF2-40B4-BE49-F238E27FC236}">
                <a16:creationId xmlns:a16="http://schemas.microsoft.com/office/drawing/2014/main" id="{99EF9554-14C9-2E5D-A367-5E2609518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74" y="754486"/>
            <a:ext cx="5743575" cy="5200650"/>
          </a:xfrm>
          <a:prstGeom prst="rect">
            <a:avLst/>
          </a:prstGeom>
          <a:solidFill>
            <a:schemeClr val="tx2">
              <a:lumMod val="25000"/>
              <a:lumOff val="75000"/>
              <a:alpha val="31000"/>
            </a:schemeClr>
          </a:solidFill>
        </p:spPr>
      </p:pic>
      <p:sp>
        <p:nvSpPr>
          <p:cNvPr id="2" name="Flecha: hacia la izquierda 1">
            <a:hlinkClick r:id="rId4" action="ppaction://hlinksldjump"/>
            <a:extLst>
              <a:ext uri="{FF2B5EF4-FFF2-40B4-BE49-F238E27FC236}">
                <a16:creationId xmlns:a16="http://schemas.microsoft.com/office/drawing/2014/main" id="{FDCE671C-981F-C1FB-AD59-2255B2AE40F8}"/>
              </a:ext>
            </a:extLst>
          </p:cNvPr>
          <p:cNvSpPr/>
          <p:nvPr/>
        </p:nvSpPr>
        <p:spPr>
          <a:xfrm>
            <a:off x="7425369" y="3265124"/>
            <a:ext cx="605927" cy="327752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757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497</Words>
  <Application>Microsoft Office PowerPoint</Application>
  <PresentationFormat>Panorámica</PresentationFormat>
  <Paragraphs>71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Segoe UI</vt:lpstr>
      <vt:lpstr>Tema de Office</vt:lpstr>
      <vt:lpstr>Actividad 1.1.4: TIC desde la perspectiva del aprendizaje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1.4: TIC desde la perspectiva del aprendizaje</dc:title>
  <dc:creator>Hermelinda Patricia Leyva Lopez</dc:creator>
  <cp:lastModifiedBy>Hermelinda Patricia Leyva Lopez</cp:lastModifiedBy>
  <cp:revision>8</cp:revision>
  <dcterms:created xsi:type="dcterms:W3CDTF">2024-01-17T03:02:57Z</dcterms:created>
  <dcterms:modified xsi:type="dcterms:W3CDTF">2024-01-17T06:19:35Z</dcterms:modified>
</cp:coreProperties>
</file>