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8" r:id="rId3"/>
    <p:sldId id="269" r:id="rId4"/>
    <p:sldId id="267" r:id="rId5"/>
    <p:sldId id="275" r:id="rId6"/>
    <p:sldId id="276" r:id="rId7"/>
    <p:sldId id="278" r:id="rId8"/>
    <p:sldId id="277" r:id="rId9"/>
    <p:sldId id="281" r:id="rId10"/>
    <p:sldId id="282" r:id="rId11"/>
    <p:sldId id="283" r:id="rId12"/>
    <p:sldId id="286" r:id="rId13"/>
    <p:sldId id="284" r:id="rId14"/>
    <p:sldId id="258" r:id="rId15"/>
    <p:sldId id="259" r:id="rId16"/>
    <p:sldId id="260" r:id="rId17"/>
    <p:sldId id="261" r:id="rId18"/>
    <p:sldId id="273" r:id="rId19"/>
    <p:sldId id="274" r:id="rId20"/>
    <p:sldId id="271" r:id="rId21"/>
    <p:sldId id="270" r:id="rId22"/>
    <p:sldId id="272" r:id="rId23"/>
    <p:sldId id="262" r:id="rId24"/>
    <p:sldId id="264" r:id="rId25"/>
    <p:sldId id="279" r:id="rId26"/>
    <p:sldId id="280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F46A6-56B7-4E78-8425-8E20AC627993}" type="datetimeFigureOut">
              <a:rPr lang="en-IN" smtClean="0"/>
              <a:t>08-12-2014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99AA7-77E8-4199-B1A9-105CDA56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3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4DA2FB-BD62-4FD9-9F39-E642B9B0DED1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8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99AA7-77E8-4199-B1A9-105CDA56E31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4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A775-5781-4288-86F7-07F9F737533F}" type="datetime3">
              <a:rPr lang="en-IN" smtClean="0"/>
              <a:t>8 December 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DA3A-B5A7-4284-A890-615E0A99B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F56D-F6D0-4606-9B4D-BDBD9260CABF}" type="datetime3">
              <a:rPr lang="en-IN" smtClean="0"/>
              <a:t>8 December 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DA3A-B5A7-4284-A890-615E0A99B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5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E77-3547-4CF3-8B15-CC4F25F1DA09}" type="datetime3">
              <a:rPr lang="en-IN" smtClean="0"/>
              <a:t>8 December 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DA3A-B5A7-4284-A890-615E0A99B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52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DCBC-7A4F-49FE-BA87-05349C65210B}" type="datetime3">
              <a:rPr lang="en-IN" smtClean="0"/>
              <a:t>8 December 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DA3A-B5A7-4284-A890-615E0A99B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4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A64B-2E6A-4906-867C-CDBD86739A35}" type="datetime3">
              <a:rPr lang="en-IN" smtClean="0"/>
              <a:t>8 December 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DA3A-B5A7-4284-A890-615E0A99B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1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D3-FE0A-4ED3-8461-14216F7794CA}" type="datetime3">
              <a:rPr lang="en-IN" smtClean="0"/>
              <a:t>8 December 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DA3A-B5A7-4284-A890-615E0A99B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66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6C5-222F-4EF6-89A2-6DA80E6684F2}" type="datetime3">
              <a:rPr lang="en-IN" smtClean="0"/>
              <a:t>8 December 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DA3A-B5A7-4284-A890-615E0A99B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9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3C05-56A9-46EF-B64E-B07F5E304FCC}" type="datetime3">
              <a:rPr lang="en-IN" smtClean="0"/>
              <a:t>8 December 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DA3A-B5A7-4284-A890-615E0A99B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96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9E43-E8F2-47DF-B8AC-A01D8217F510}" type="datetime3">
              <a:rPr lang="en-IN" smtClean="0"/>
              <a:t>8 December 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DA3A-B5A7-4284-A890-615E0A99B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8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745B-F0E4-4A39-A87C-3EBE2BC7FB49}" type="datetime3">
              <a:rPr lang="en-IN" smtClean="0"/>
              <a:t>8 December 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DA3A-B5A7-4284-A890-615E0A99B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88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2505-980D-4F1F-B65E-948D965645A4}" type="datetime3">
              <a:rPr lang="en-IN" smtClean="0"/>
              <a:t>8 December 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DA3A-B5A7-4284-A890-615E0A99B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59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C00A-FAC6-4B4D-B4DB-7CCE76BE2168}" type="datetime3">
              <a:rPr lang="en-IN" smtClean="0"/>
              <a:t>8 December 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DA3A-B5A7-4284-A890-615E0A99B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eka.wikispaces.com/Text+categorization+with+WEKA" TargetMode="External"/><Relationship Id="rId2" Type="http://schemas.openxmlformats.org/officeDocument/2006/relationships/hyperlink" Target="http://www.ics.uci.edu/~vpsaini/files/technical_report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860425" y="1916113"/>
            <a:ext cx="7785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/>
              <a:t>Text Classification on Yelp Dataset</a:t>
            </a: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5006975" y="5318125"/>
            <a:ext cx="33522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u="sng" dirty="0"/>
              <a:t>Team Members</a:t>
            </a:r>
            <a:r>
              <a:rPr lang="en-US" altLang="en-US" sz="2000" b="1" dirty="0">
                <a:solidFill>
                  <a:srgbClr val="FFFF00"/>
                </a:solidFill>
              </a:rPr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b="1" dirty="0"/>
              <a:t>Naveen </a:t>
            </a:r>
            <a:r>
              <a:rPr lang="en-US" altLang="en-US" sz="1800" b="1" dirty="0" err="1" smtClean="0"/>
              <a:t>Shanmugasundaram</a:t>
            </a:r>
            <a:endParaRPr lang="en-US" altLang="en-US" sz="1800" b="1" dirty="0" smtClean="0"/>
          </a:p>
          <a:p>
            <a:pPr>
              <a:spcBef>
                <a:spcPct val="0"/>
              </a:spcBef>
              <a:buNone/>
            </a:pPr>
            <a:r>
              <a:rPr lang="en-US" altLang="en-US" sz="1800" b="1" dirty="0" err="1" smtClean="0"/>
              <a:t>Niranjan</a:t>
            </a:r>
            <a:r>
              <a:rPr lang="en-US" altLang="en-US" sz="1800" b="1" dirty="0" smtClean="0"/>
              <a:t> </a:t>
            </a:r>
            <a:r>
              <a:rPr lang="en-US" altLang="en-US" sz="1800" b="1" dirty="0" err="1" smtClean="0"/>
              <a:t>Pachaiyappan</a:t>
            </a:r>
            <a:endParaRPr lang="en-US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/>
              <a:t>Venkatesh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Thirupathisamy</a:t>
            </a:r>
            <a:endParaRPr lang="en-US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/>
              <a:t>Vignesh</a:t>
            </a:r>
            <a:r>
              <a:rPr lang="en-US" altLang="en-US" sz="1800" b="1" dirty="0"/>
              <a:t> </a:t>
            </a:r>
            <a:r>
              <a:rPr lang="en-US" altLang="en-US" sz="1800" b="1" dirty="0" err="1" smtClean="0"/>
              <a:t>Vijayaraghavan</a:t>
            </a:r>
            <a:endParaRPr lang="en-US" altLang="en-US" sz="1800" b="1" dirty="0"/>
          </a:p>
        </p:txBody>
      </p:sp>
      <p:sp>
        <p:nvSpPr>
          <p:cNvPr id="17412" name="TextBox 8"/>
          <p:cNvSpPr txBox="1">
            <a:spLocks noChangeArrowheads="1"/>
          </p:cNvSpPr>
          <p:nvPr/>
        </p:nvSpPr>
        <p:spPr bwMode="auto">
          <a:xfrm>
            <a:off x="1793875" y="368300"/>
            <a:ext cx="5916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ILS Z-534 Information Retrieval Theory and Practice </a:t>
            </a:r>
          </a:p>
        </p:txBody>
      </p:sp>
      <p:sp>
        <p:nvSpPr>
          <p:cNvPr id="17414" name="TextBox 10"/>
          <p:cNvSpPr txBox="1">
            <a:spLocks noChangeArrowheads="1"/>
          </p:cNvSpPr>
          <p:nvPr/>
        </p:nvSpPr>
        <p:spPr bwMode="auto">
          <a:xfrm>
            <a:off x="3707904" y="1527998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Final </a:t>
            </a:r>
            <a:r>
              <a:rPr lang="en-US" altLang="en-US" sz="1800" b="1" dirty="0"/>
              <a:t>project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2756-184D-42BF-BCA9-EDD8047C21CF}" type="datetime3">
              <a:rPr lang="en-IN" b="1" smtClean="0">
                <a:solidFill>
                  <a:schemeClr val="tx1"/>
                </a:solidFill>
              </a:rPr>
              <a:t>8 December 2014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30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1 </a:t>
            </a:r>
            <a:r>
              <a:rPr lang="en-US" dirty="0" smtClean="0"/>
              <a:t>– Results : Unigram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89638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Cost Benefit Graph for Support Vector Machine(Food Category)</a:t>
            </a: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808A-E975-4CAF-9C7F-26F70639741E}" type="datetime3">
              <a:rPr lang="en-IN" smtClean="0"/>
              <a:t>8 December 2014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5713"/>
            <a:ext cx="8568952" cy="46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1 </a:t>
            </a:r>
            <a:r>
              <a:rPr lang="en-US" dirty="0" smtClean="0"/>
              <a:t>– Results : Unigram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808A-E975-4CAF-9C7F-26F70639741E}" type="datetime3">
              <a:rPr lang="en-IN" smtClean="0"/>
              <a:t>8 December 2014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11560" y="896381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Cost Benefit Graph for Support Vector Machine(Adult Entertainment Category)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1279"/>
            <a:ext cx="8363272" cy="496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Task </a:t>
            </a:r>
            <a:r>
              <a:rPr lang="en-US" b="1" u="sng" dirty="0" smtClean="0"/>
              <a:t>1 </a:t>
            </a:r>
            <a:r>
              <a:rPr lang="en-US" b="1" u="sng" dirty="0" smtClean="0"/>
              <a:t>– Results :  </a:t>
            </a:r>
            <a:r>
              <a:rPr lang="en-US" b="1" u="sng" dirty="0" err="1" smtClean="0"/>
              <a:t>BI</a:t>
            </a:r>
            <a:r>
              <a:rPr lang="en-US" b="1" u="sng" dirty="0" err="1" smtClean="0"/>
              <a:t>gram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IN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18310"/>
              </p:ext>
            </p:extLst>
          </p:nvPr>
        </p:nvGraphicFramePr>
        <p:xfrm>
          <a:off x="395536" y="2060848"/>
          <a:ext cx="3970784" cy="39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92"/>
                <a:gridCol w="1985392"/>
              </a:tblGrid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70.0568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Recall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 </a:t>
                      </a:r>
                      <a:r>
                        <a:rPr lang="en-US" dirty="0" smtClean="0"/>
                        <a:t>Positive Rate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 </a:t>
                      </a:r>
                      <a:r>
                        <a:rPr lang="en-US" dirty="0" smtClean="0"/>
                        <a:t>Positive Rate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709304"/>
              </p:ext>
            </p:extLst>
          </p:nvPr>
        </p:nvGraphicFramePr>
        <p:xfrm>
          <a:off x="4782852" y="2060848"/>
          <a:ext cx="3970784" cy="39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92"/>
                <a:gridCol w="1985392"/>
              </a:tblGrid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61.2581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Recall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 </a:t>
                      </a:r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Rate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 </a:t>
                      </a:r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Rate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137477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Multi Nominal Naïve Bayes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151327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SVM</a:t>
            </a:r>
            <a:endParaRPr lang="en-IN" b="1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B6BF-77F3-4732-A1A0-696577F6B954}" type="datetime3">
              <a:rPr lang="en-IN" smtClean="0"/>
              <a:t>8 December 2014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050326" y="707168"/>
            <a:ext cx="690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Instances:    </a:t>
            </a:r>
            <a:r>
              <a:rPr lang="en-US" b="1" dirty="0" smtClean="0"/>
              <a:t>7217</a:t>
            </a:r>
            <a:r>
              <a:rPr lang="en-US" b="1" dirty="0" smtClean="0"/>
              <a:t>         </a:t>
            </a:r>
            <a:r>
              <a:rPr lang="en-US" b="1" dirty="0" smtClean="0"/>
              <a:t>Attributes</a:t>
            </a:r>
            <a:r>
              <a:rPr lang="en-US" b="1" dirty="0"/>
              <a:t>:   </a:t>
            </a:r>
            <a:r>
              <a:rPr lang="en-US" b="1" dirty="0" smtClean="0"/>
              <a:t>252</a:t>
            </a:r>
            <a:endParaRPr lang="en-IN" b="1" dirty="0"/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70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Task </a:t>
            </a:r>
            <a:r>
              <a:rPr lang="en-US" b="1" u="sng" dirty="0" smtClean="0"/>
              <a:t>1 </a:t>
            </a:r>
            <a:r>
              <a:rPr lang="en-US" b="1" u="sng" dirty="0" smtClean="0"/>
              <a:t>– Results :  </a:t>
            </a:r>
            <a:r>
              <a:rPr lang="en-US" b="1" u="sng" dirty="0" smtClean="0"/>
              <a:t>Trigram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IN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478615"/>
              </p:ext>
            </p:extLst>
          </p:nvPr>
        </p:nvGraphicFramePr>
        <p:xfrm>
          <a:off x="395536" y="2060848"/>
          <a:ext cx="3970784" cy="39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92"/>
                <a:gridCol w="1985392"/>
              </a:tblGrid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57.711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Recall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 </a:t>
                      </a:r>
                      <a:r>
                        <a:rPr lang="en-US" dirty="0" smtClean="0"/>
                        <a:t>Positive Rate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 </a:t>
                      </a:r>
                      <a:r>
                        <a:rPr lang="en-US" dirty="0" smtClean="0"/>
                        <a:t>Positive Rate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3075"/>
              </p:ext>
            </p:extLst>
          </p:nvPr>
        </p:nvGraphicFramePr>
        <p:xfrm>
          <a:off x="4782852" y="2060848"/>
          <a:ext cx="3970784" cy="39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92"/>
                <a:gridCol w="1985392"/>
              </a:tblGrid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54.8012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Recall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 </a:t>
                      </a:r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Rate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 </a:t>
                      </a:r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Rate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137477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Multi Nominal Naïve Bayes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151327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SVM</a:t>
            </a:r>
            <a:endParaRPr lang="en-IN" b="1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B6BF-77F3-4732-A1A0-696577F6B954}" type="datetime3">
              <a:rPr lang="en-IN" smtClean="0"/>
              <a:t>8 December 2014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050326" y="707168"/>
            <a:ext cx="690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Instances:    </a:t>
            </a:r>
            <a:r>
              <a:rPr lang="en-US" b="1" dirty="0" smtClean="0"/>
              <a:t>7217</a:t>
            </a:r>
            <a:r>
              <a:rPr lang="en-US" b="1" dirty="0" smtClean="0"/>
              <a:t>         </a:t>
            </a:r>
            <a:r>
              <a:rPr lang="en-US" b="1" dirty="0" smtClean="0"/>
              <a:t>Attributes</a:t>
            </a:r>
            <a:r>
              <a:rPr lang="en-US" b="1" dirty="0"/>
              <a:t>:   </a:t>
            </a:r>
            <a:r>
              <a:rPr lang="en-US" b="1" dirty="0" smtClean="0"/>
              <a:t>252</a:t>
            </a:r>
            <a:endParaRPr lang="en-IN" b="1" dirty="0"/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90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Task 2 - Predicting the rating from user review</a:t>
            </a:r>
            <a:br>
              <a:rPr lang="en-US" b="1" u="sng" dirty="0" smtClean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Implementation Method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2% of review text(approx. 27000 records) used for Text 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Classification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Text Classification  by 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Multinomial Naïve Bayes </a:t>
            </a:r>
            <a:endParaRPr lang="en-US" altLang="en-US" sz="18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Five fold Cross Validation implemented.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Final Class label will contain High and Low rating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Rating &lt; 3 in review data considered as low rating.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Rating &gt; =3 in review data considered as high rating.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SVM (Support Vector Machine) is also used to predict level of rating 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SVM and Multinomial Naïve Bayes results compared with each other.</a:t>
            </a:r>
          </a:p>
          <a:p>
            <a:pPr lvl="1">
              <a:lnSpc>
                <a:spcPct val="150000"/>
              </a:lnSpc>
            </a:pPr>
            <a:endParaRPr lang="en-US" altLang="en-US" sz="18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0A3A-55FF-4FC2-95A9-7FFDD244FA61}" type="datetime3">
              <a:rPr lang="en-IN" smtClean="0"/>
              <a:t>8 December 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1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Task 2 – Data Cleansing and Transformation</a:t>
            </a:r>
            <a:br>
              <a:rPr lang="en-US" b="1" u="sng" dirty="0" smtClean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Conversion of review text data from </a:t>
            </a:r>
            <a:r>
              <a:rPr lang="en-US" altLang="en-US" sz="2000" dirty="0" smtClean="0">
                <a:solidFill>
                  <a:schemeClr val="tx1"/>
                </a:solidFill>
              </a:rPr>
              <a:t>JSON</a:t>
            </a:r>
            <a:r>
              <a:rPr lang="en-US" altLang="en-US" sz="2000" dirty="0" smtClean="0"/>
              <a:t> to csv using python parser</a:t>
            </a: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Extracted/ Isolated the review text, voting and rating  columns from the data</a:t>
            </a:r>
          </a:p>
          <a:p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Voting considered includes cool, funny and useful.</a:t>
            </a:r>
          </a:p>
          <a:p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Rating having values 1 and 2 are replaced with “Low Rating”</a:t>
            </a:r>
          </a:p>
          <a:p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Rating having values 3, 4 and 5 are made “High Rating”</a:t>
            </a:r>
          </a:p>
          <a:p>
            <a:pPr marL="0" indent="0">
              <a:buNone/>
            </a:pPr>
            <a:endParaRPr lang="en-US" altLang="en-US" sz="18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endParaRPr lang="en-US" altLang="en-US" sz="18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800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Preprocessing: using </a:t>
            </a:r>
            <a:r>
              <a:rPr lang="en-US" altLang="en-US" sz="18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Weka</a:t>
            </a:r>
            <a:r>
              <a:rPr lang="en-US" altLang="en-US" sz="1800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Used “</a:t>
            </a:r>
            <a:r>
              <a:rPr lang="en-IN" alt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StringToWord</a:t>
            </a:r>
            <a:r>
              <a:rPr lang="en-I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Vector” class of </a:t>
            </a:r>
            <a:r>
              <a:rPr lang="en-IN" alt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weka</a:t>
            </a:r>
            <a:r>
              <a:rPr lang="en-I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to create feature space.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Information gain used to select attributes/ features from attribute selection filter.</a:t>
            </a: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4A3-FC81-4396-9003-6FC6AC98DA9B}" type="datetime3">
              <a:rPr lang="en-IN" smtClean="0"/>
              <a:t>8 December 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4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Task 2 – Results :  Unigram</a:t>
            </a:r>
            <a:br>
              <a:rPr lang="en-US" b="1" u="sng" dirty="0" smtClean="0"/>
            </a:br>
            <a:endParaRPr lang="en-IN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652020"/>
              </p:ext>
            </p:extLst>
          </p:nvPr>
        </p:nvGraphicFramePr>
        <p:xfrm>
          <a:off x="395536" y="2060848"/>
          <a:ext cx="3970784" cy="39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92"/>
                <a:gridCol w="1985392"/>
              </a:tblGrid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62.6957 %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0.609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Recall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0.627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 Positives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0.480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 Positives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0.627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620537"/>
              </p:ext>
            </p:extLst>
          </p:nvPr>
        </p:nvGraphicFramePr>
        <p:xfrm>
          <a:off x="4782852" y="2060848"/>
          <a:ext cx="3970784" cy="39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92"/>
                <a:gridCol w="1985392"/>
              </a:tblGrid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64.9763 %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0.670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Recall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650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 Positives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0.571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 Positives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0.650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137477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Multi </a:t>
            </a:r>
            <a:r>
              <a:rPr lang="en-US" b="1" u="sng" dirty="0" err="1" smtClean="0"/>
              <a:t>Nomial</a:t>
            </a:r>
            <a:r>
              <a:rPr lang="en-US" b="1" u="sng" dirty="0" smtClean="0"/>
              <a:t> </a:t>
            </a:r>
            <a:r>
              <a:rPr lang="en-US" b="1" u="sng" dirty="0" smtClean="0"/>
              <a:t>Naïve Bayes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151327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SVM</a:t>
            </a:r>
            <a:endParaRPr lang="en-IN" b="1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B6BF-77F3-4732-A1A0-696577F6B954}" type="datetime3">
              <a:rPr lang="en-IN" smtClean="0"/>
              <a:t>8 December 2014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050326" y="707168"/>
            <a:ext cx="690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Instances:    </a:t>
            </a:r>
            <a:r>
              <a:rPr lang="en-US" b="1" dirty="0" smtClean="0"/>
              <a:t>27844         Attributes</a:t>
            </a:r>
            <a:r>
              <a:rPr lang="en-US" b="1" dirty="0"/>
              <a:t>:   142</a:t>
            </a:r>
            <a:endParaRPr lang="en-IN" b="1" dirty="0"/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1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 – Results : Unigram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09447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 Error Graph for </a:t>
            </a:r>
            <a:r>
              <a:rPr lang="en-US" dirty="0" err="1" smtClean="0"/>
              <a:t>MultiNomial</a:t>
            </a:r>
            <a:r>
              <a:rPr lang="en-US" dirty="0" smtClean="0"/>
              <a:t> </a:t>
            </a:r>
            <a:r>
              <a:rPr lang="en-US" dirty="0" smtClean="0"/>
              <a:t>Naïve Bayes</a:t>
            </a: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808A-E975-4CAF-9C7F-26F70639741E}" type="datetime3">
              <a:rPr lang="en-IN" smtClean="0"/>
              <a:t>8 December 2014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3120"/>
            <a:ext cx="7704856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 – Results : Unigram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846138"/>
            <a:ext cx="757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Cost/Benefit Analysis For (High Rating) </a:t>
            </a:r>
            <a:r>
              <a:rPr lang="en-US" dirty="0" err="1" smtClean="0"/>
              <a:t>MultiNominal</a:t>
            </a:r>
            <a:r>
              <a:rPr lang="en-US" dirty="0" smtClean="0"/>
              <a:t> </a:t>
            </a:r>
            <a:r>
              <a:rPr lang="en-US" dirty="0" smtClean="0"/>
              <a:t>Naïve Bayes</a:t>
            </a: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808A-E975-4CAF-9C7F-26F70639741E}" type="datetime3">
              <a:rPr lang="en-IN" smtClean="0"/>
              <a:t>8 December 2014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15470"/>
            <a:ext cx="8568952" cy="51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 – Results : Unigram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808A-E975-4CAF-9C7F-26F70639741E}" type="datetime3">
              <a:rPr lang="en-IN" smtClean="0"/>
              <a:t>8 December 2014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971600" y="846138"/>
            <a:ext cx="757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Cost/Benefit Analysis For (Low Rating) </a:t>
            </a:r>
            <a:r>
              <a:rPr lang="en-US" dirty="0" err="1" smtClean="0"/>
              <a:t>MultiNominal</a:t>
            </a:r>
            <a:r>
              <a:rPr lang="en-US" dirty="0" smtClean="0"/>
              <a:t> </a:t>
            </a:r>
            <a:r>
              <a:rPr lang="en-US" dirty="0" smtClean="0"/>
              <a:t>Naïve Bayes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6913"/>
            <a:ext cx="82296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Task 1 : Classification of Business Categories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Implementation Method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 smtClean="0"/>
              <a:t>Business are classified based on tips text 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 smtClean="0"/>
              <a:t>403,210</a:t>
            </a:r>
            <a:r>
              <a:rPr lang="en-IN" sz="1800" dirty="0"/>
              <a:t> </a:t>
            </a:r>
            <a:r>
              <a:rPr lang="en-IN" sz="1800" dirty="0" smtClean="0"/>
              <a:t>tips grouped for approx. 29903 </a:t>
            </a:r>
            <a:r>
              <a:rPr lang="en-IN" sz="1800" b="1" dirty="0" smtClean="0"/>
              <a:t>distinct</a:t>
            </a:r>
            <a:r>
              <a:rPr lang="en-IN" sz="1800" dirty="0" smtClean="0"/>
              <a:t> business id(s).</a:t>
            </a:r>
            <a:endParaRPr lang="en-US" altLang="en-US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smtClean="0"/>
              <a:t>15 Business categories considered.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Text Classification  by Multinomial Naïve Bayes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Five fold Cross Validation implemented.</a:t>
            </a:r>
          </a:p>
          <a:p>
            <a:pPr lvl="1"/>
            <a:endParaRPr lang="en-US" altLang="en-US" sz="1800" dirty="0" smtClean="0"/>
          </a:p>
          <a:p>
            <a:pPr marL="0" indent="0">
              <a:buNone/>
            </a:pPr>
            <a:r>
              <a:rPr lang="en-US" altLang="en-US" sz="1800" dirty="0"/>
              <a:t>	</a:t>
            </a:r>
          </a:p>
          <a:p>
            <a:pPr marL="0" indent="0"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F4F-6FFF-46DE-8780-42DBBE50C343}" type="datetime3">
              <a:rPr lang="en-IN" smtClean="0"/>
              <a:t>8 December 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5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 – Results : Unigram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808A-E975-4CAF-9C7F-26F70639741E}" type="datetime3">
              <a:rPr lang="en-IN" smtClean="0"/>
              <a:t>8 December 2014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83568" y="834349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 Error Graph for </a:t>
            </a:r>
            <a:r>
              <a:rPr lang="en-US" dirty="0" err="1" smtClean="0"/>
              <a:t>MultiNomial</a:t>
            </a:r>
            <a:r>
              <a:rPr lang="en-US" dirty="0" smtClean="0"/>
              <a:t> </a:t>
            </a:r>
            <a:r>
              <a:rPr lang="en-US" dirty="0" smtClean="0"/>
              <a:t>Naïve Bayes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53728"/>
            <a:ext cx="8147248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 – Results : Unigram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808A-E975-4CAF-9C7F-26F70639741E}" type="datetime3">
              <a:rPr lang="en-IN" smtClean="0"/>
              <a:t>8 December 2014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080140" y="836689"/>
            <a:ext cx="757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Cost/Benefit Analysis For (High Rating) </a:t>
            </a:r>
            <a:r>
              <a:rPr lang="en-US" dirty="0" err="1" smtClean="0"/>
              <a:t>MultiNomial</a:t>
            </a:r>
            <a:r>
              <a:rPr lang="en-US" dirty="0" smtClean="0"/>
              <a:t> </a:t>
            </a:r>
            <a:r>
              <a:rPr lang="en-US" dirty="0" smtClean="0"/>
              <a:t>Naïve Bayes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35074"/>
            <a:ext cx="8280920" cy="490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 – Results : Unigram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808A-E975-4CAF-9C7F-26F70639741E}" type="datetime3">
              <a:rPr lang="en-IN" smtClean="0"/>
              <a:t>8 December 2014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971600" y="846138"/>
            <a:ext cx="757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Cost/Benefit Analysis For (Low Rating) </a:t>
            </a:r>
            <a:r>
              <a:rPr lang="en-US" dirty="0" err="1" smtClean="0"/>
              <a:t>MultiNomial</a:t>
            </a:r>
            <a:r>
              <a:rPr lang="en-US" dirty="0" smtClean="0"/>
              <a:t> </a:t>
            </a:r>
            <a:r>
              <a:rPr lang="en-US" dirty="0" smtClean="0"/>
              <a:t>Naïve Bayes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2" y="1216289"/>
            <a:ext cx="8237138" cy="49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2 – Results :  Bigram</a:t>
            </a:r>
            <a:br>
              <a:rPr lang="en-US" dirty="0" smtClean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448364"/>
              </p:ext>
            </p:extLst>
          </p:nvPr>
        </p:nvGraphicFramePr>
        <p:xfrm>
          <a:off x="395536" y="2060848"/>
          <a:ext cx="3970784" cy="39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92"/>
                <a:gridCol w="1985392"/>
              </a:tblGrid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61.8482 %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582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Recall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618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 Positives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549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 Positives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618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766152"/>
              </p:ext>
            </p:extLst>
          </p:nvPr>
        </p:nvGraphicFramePr>
        <p:xfrm>
          <a:off x="4782852" y="2060848"/>
          <a:ext cx="3970784" cy="39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92"/>
                <a:gridCol w="1985392"/>
              </a:tblGrid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63.4679 %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Recall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0.635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 Positives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0.602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 Positives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0.635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137477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Multi </a:t>
            </a:r>
            <a:r>
              <a:rPr lang="en-US" b="1" u="sng" dirty="0" err="1" smtClean="0"/>
              <a:t>Nomial</a:t>
            </a:r>
            <a:r>
              <a:rPr lang="en-US" b="1" u="sng" dirty="0" smtClean="0"/>
              <a:t> </a:t>
            </a:r>
            <a:r>
              <a:rPr lang="en-US" b="1" u="sng" dirty="0" smtClean="0"/>
              <a:t>Naïve Bayes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151327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SVM</a:t>
            </a:r>
            <a:endParaRPr lang="en-IN" b="1" u="sn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134C-0BFC-4B8F-80D7-663EE2C99E2F}" type="datetime3">
              <a:rPr lang="en-IN" smtClean="0"/>
              <a:t>8 December 2014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50326" y="707168"/>
            <a:ext cx="690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Instances:    </a:t>
            </a:r>
            <a:r>
              <a:rPr lang="en-US" b="1" dirty="0" smtClean="0"/>
              <a:t>27844</a:t>
            </a:r>
            <a:r>
              <a:rPr lang="en-IN" b="1" dirty="0" smtClean="0"/>
              <a:t>           </a:t>
            </a:r>
            <a:r>
              <a:rPr lang="en-US" b="1" dirty="0" smtClean="0"/>
              <a:t>Attributes</a:t>
            </a:r>
            <a:r>
              <a:rPr lang="en-US" b="1" dirty="0"/>
              <a:t>:   43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648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2 – Results :  Trigram</a:t>
            </a:r>
            <a:br>
              <a:rPr lang="en-US" dirty="0" smtClean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503259"/>
              </p:ext>
            </p:extLst>
          </p:nvPr>
        </p:nvGraphicFramePr>
        <p:xfrm>
          <a:off x="395536" y="2060848"/>
          <a:ext cx="3970784" cy="39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92"/>
                <a:gridCol w="1985392"/>
              </a:tblGrid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63.001  %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0.596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Recall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0.630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 Positives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0.593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 Positives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0.630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25710"/>
              </p:ext>
            </p:extLst>
          </p:nvPr>
        </p:nvGraphicFramePr>
        <p:xfrm>
          <a:off x="4782852" y="2060848"/>
          <a:ext cx="3970784" cy="39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92"/>
                <a:gridCol w="1985392"/>
              </a:tblGrid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63.3925 %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Recall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0.634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 Positives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0.605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 Positives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0.634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137477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Multi </a:t>
            </a:r>
            <a:r>
              <a:rPr lang="en-US" b="1" u="sng" dirty="0" err="1" smtClean="0"/>
              <a:t>Nomial</a:t>
            </a:r>
            <a:r>
              <a:rPr lang="en-US" b="1" u="sng" dirty="0" smtClean="0"/>
              <a:t> </a:t>
            </a:r>
            <a:r>
              <a:rPr lang="en-US" b="1" u="sng" dirty="0" smtClean="0"/>
              <a:t>Naïve Bayes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151327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SVM</a:t>
            </a:r>
            <a:endParaRPr lang="en-IN" b="1" u="sn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78B8-226D-4659-85BD-7AAEC2C58015}" type="datetime3">
              <a:rPr lang="en-IN" smtClean="0"/>
              <a:t>8 December 2014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50326" y="707168"/>
            <a:ext cx="690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Instances:    </a:t>
            </a:r>
            <a:r>
              <a:rPr lang="en-US" b="1" dirty="0" smtClean="0"/>
              <a:t>27844           Attributes</a:t>
            </a:r>
            <a:r>
              <a:rPr lang="en-US" b="1" dirty="0"/>
              <a:t>:   54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563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42" y="692696"/>
            <a:ext cx="8424936" cy="5663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78</a:t>
            </a:r>
            <a:r>
              <a:rPr lang="en-US" sz="2400" dirty="0" smtClean="0"/>
              <a:t>% </a:t>
            </a:r>
            <a:r>
              <a:rPr lang="en-US" sz="2400" dirty="0"/>
              <a:t>accuracy in predicting the categories, given a tip text </a:t>
            </a:r>
            <a:r>
              <a:rPr lang="en-IN" sz="2400" dirty="0"/>
              <a:t>for a selected set of 15 distinct </a:t>
            </a:r>
            <a:r>
              <a:rPr lang="en-IN" sz="2400" dirty="0" smtClean="0"/>
              <a:t>categories for unigram.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63% accuracy in predicting low/ high performance  ratings for a business, given the review </a:t>
            </a:r>
            <a:r>
              <a:rPr lang="en-US" sz="2400" dirty="0" smtClean="0"/>
              <a:t>results for unigram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lvl="1" indent="0">
              <a:buNone/>
            </a:pPr>
            <a:r>
              <a:rPr lang="en-US" sz="3200" b="1" dirty="0"/>
              <a:t>Future Work: 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K- </a:t>
            </a:r>
            <a:r>
              <a:rPr lang="en-US" dirty="0"/>
              <a:t>means </a:t>
            </a:r>
            <a:r>
              <a:rPr lang="en-US" dirty="0" smtClean="0"/>
              <a:t>clustering </a:t>
            </a:r>
            <a:r>
              <a:rPr lang="en-US" dirty="0"/>
              <a:t>for task 1.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dirty="0"/>
              <a:t>K- </a:t>
            </a:r>
            <a:r>
              <a:rPr lang="en-US" dirty="0" smtClean="0"/>
              <a:t>means clustering </a:t>
            </a:r>
            <a:r>
              <a:rPr lang="en-US" dirty="0"/>
              <a:t>for task 2</a:t>
            </a:r>
            <a:r>
              <a:rPr lang="en-US" dirty="0" smtClean="0"/>
              <a:t>.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Task-1 Classifying with all categories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Limitations: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Memory constraints to run all the instances for task 1 and 2</a:t>
            </a:r>
            <a:r>
              <a:rPr lang="en-US" dirty="0" smtClean="0"/>
              <a:t>.</a:t>
            </a:r>
            <a:endParaRPr lang="en-US" b="1" dirty="0" smtClean="0"/>
          </a:p>
          <a:p>
            <a:pPr marL="742950" lvl="2" indent="-342900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DCBC-7A4F-49FE-BA87-05349C65210B}" type="datetime3">
              <a:rPr lang="en-IN" smtClean="0"/>
              <a:t>8 December 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6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DCBC-7A4F-49FE-BA87-05349C65210B}" type="datetime3">
              <a:rPr lang="en-IN" smtClean="0"/>
              <a:t>8 December 2014</a:t>
            </a:fld>
            <a:endParaRPr lang="en-IN"/>
          </a:p>
        </p:txBody>
      </p:sp>
      <p:sp>
        <p:nvSpPr>
          <p:cNvPr id="12" name="Title 8"/>
          <p:cNvSpPr txBox="1">
            <a:spLocks/>
          </p:cNvSpPr>
          <p:nvPr/>
        </p:nvSpPr>
        <p:spPr>
          <a:xfrm>
            <a:off x="1216025" y="660400"/>
            <a:ext cx="69405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7088" y="1235075"/>
            <a:ext cx="8002587" cy="59086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Ashraf M. </a:t>
            </a:r>
            <a:r>
              <a:rPr lang="en-US" dirty="0" err="1"/>
              <a:t>Kibriya</a:t>
            </a:r>
            <a:r>
              <a:rPr lang="en-US" dirty="0"/>
              <a:t>, </a:t>
            </a:r>
            <a:r>
              <a:rPr lang="en-US" dirty="0" err="1"/>
              <a:t>Eibe</a:t>
            </a:r>
            <a:r>
              <a:rPr lang="en-US" dirty="0"/>
              <a:t> Frank, Bernhard </a:t>
            </a:r>
            <a:r>
              <a:rPr lang="en-US" dirty="0" err="1"/>
              <a:t>Pfahringer</a:t>
            </a:r>
            <a:r>
              <a:rPr lang="en-US" dirty="0"/>
              <a:t>, and Geoffrey Holmes: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     Multinomial Naive Bayes for Text Categorization Revisited.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Joachims</a:t>
            </a:r>
            <a:r>
              <a:rPr lang="en-US" dirty="0"/>
              <a:t>, T:  Text categorization with support vector machines: Leaning with many relevant  features. In Proceedings of the Tenth European  Conference on Machine Learning, Springer-</a:t>
            </a:r>
            <a:r>
              <a:rPr lang="en-US" dirty="0" err="1"/>
              <a:t>Verlag</a:t>
            </a:r>
            <a:r>
              <a:rPr lang="en-US" dirty="0"/>
              <a:t> (1998) 137-142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T. Mitchell. Machine Learning. McGraw-Hill, 1997.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Zhang, T., </a:t>
            </a:r>
            <a:r>
              <a:rPr lang="en-US" dirty="0" err="1"/>
              <a:t>Oles</a:t>
            </a:r>
            <a:r>
              <a:rPr lang="en-US" dirty="0"/>
              <a:t>, F.J.: Text categorization based on regularized linear classification methods.  Information  Retrieval 4 (2001) 5-31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>
                <a:hlinkClick r:id="rId2"/>
              </a:rPr>
              <a:t>http://www.ics.uci.edu/~vpsaini/files/technical_report.pdf</a:t>
            </a:r>
            <a:endParaRPr lang="en-US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>
                <a:hlinkClick r:id="rId3"/>
              </a:rPr>
              <a:t>http://weka.wikispaces.com/Text+categorization+with+WEKA</a:t>
            </a:r>
            <a:endParaRPr lang="en-US" dirty="0"/>
          </a:p>
          <a:p>
            <a:pPr marL="285750" indent="-285750" eaLnBrk="1" hangingPunct="1"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 marL="285750" indent="-285750" eaLnBrk="1" hangingPunct="1"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 marL="285750" indent="-285750" eaLnBrk="1" hangingPunct="1"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 marL="285750" indent="-285750" eaLnBrk="1" hangingPunct="1">
              <a:buFont typeface="Wingdings" panose="05000000000000000000" pitchFamily="2" charset="2"/>
              <a:buChar char="Ø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DCBC-7A4F-49FE-BA87-05349C65210B}" type="datetime3">
              <a:rPr lang="en-IN" smtClean="0"/>
              <a:t>8 December 2014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987824" y="2780928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728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Task 1 - Implementation</a:t>
            </a:r>
            <a:br>
              <a:rPr lang="en-US" b="1" u="sng" dirty="0" smtClean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en-US" sz="2000" b="1" u="sng" dirty="0" smtClean="0"/>
              <a:t>File Conversion</a:t>
            </a:r>
            <a:r>
              <a:rPr lang="en-US" altLang="en-US" sz="20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 smtClean="0"/>
              <a:t>Conversion of tip text data from </a:t>
            </a:r>
            <a:r>
              <a:rPr lang="en-US" altLang="en-US" sz="1800" dirty="0" smtClean="0">
                <a:solidFill>
                  <a:schemeClr val="tx1"/>
                </a:solidFill>
              </a:rPr>
              <a:t>JSON</a:t>
            </a:r>
            <a:r>
              <a:rPr lang="en-US" altLang="en-US" sz="1800" dirty="0" smtClean="0"/>
              <a:t> to csv done using python parser</a:t>
            </a: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 smtClean="0"/>
              <a:t>Conversion of business data from </a:t>
            </a:r>
            <a:r>
              <a:rPr lang="en-US" altLang="en-US" sz="1800" dirty="0" smtClean="0">
                <a:solidFill>
                  <a:schemeClr val="tx1"/>
                </a:solidFill>
              </a:rPr>
              <a:t>JSON</a:t>
            </a:r>
            <a:r>
              <a:rPr lang="en-US" altLang="en-US" sz="1800" dirty="0" smtClean="0"/>
              <a:t> to csv done using python parser</a:t>
            </a:r>
            <a:r>
              <a:rPr lang="en-US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endParaRPr lang="en-US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en-US" sz="1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Data Integration/ Aggregation: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Different Tips for one business id integrated using “</a:t>
            </a:r>
            <a:r>
              <a:rPr lang="en-US" alt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Talend</a:t>
            </a: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” aggregator </a:t>
            </a:r>
          </a:p>
          <a:p>
            <a:pPr marL="457200" lvl="1" indent="0"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Categories mapped to business id merged with tips using “</a:t>
            </a:r>
            <a:r>
              <a:rPr lang="en-US" alt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Talend</a:t>
            </a: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” mapping  </a:t>
            </a:r>
          </a:p>
          <a:p>
            <a:pPr marL="457200" lvl="1" indent="0"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function</a:t>
            </a:r>
          </a:p>
          <a:p>
            <a:endParaRPr lang="en-US" altLang="en-US" sz="18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en-US" sz="1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Preprocessing </a:t>
            </a:r>
            <a:r>
              <a:rPr lang="en-US" altLang="en-US" sz="1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using </a:t>
            </a:r>
            <a:r>
              <a:rPr lang="en-US" altLang="en-US" sz="18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Weka</a:t>
            </a:r>
            <a:r>
              <a:rPr lang="en-US" altLang="en-US" sz="1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Used “</a:t>
            </a:r>
            <a:r>
              <a:rPr lang="en-IN" alt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StringToWord</a:t>
            </a:r>
            <a:r>
              <a:rPr lang="en-I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Vector” class of </a:t>
            </a:r>
            <a:r>
              <a:rPr lang="en-IN" alt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weka</a:t>
            </a:r>
            <a:r>
              <a:rPr lang="en-I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to create feature space.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Information gain used to select attributes/ features from attribute selection filter.</a:t>
            </a: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1D4C-F22C-41D5-9A1C-5DF4BA5CB647}" type="datetime3">
              <a:rPr lang="en-IN" smtClean="0"/>
              <a:t>8 December 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Talend</a:t>
            </a:r>
            <a:r>
              <a:rPr lang="en-US" b="1" u="sng" dirty="0" smtClean="0"/>
              <a:t> Mapper</a:t>
            </a:r>
            <a:endParaRPr lang="en-IN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229600" cy="49685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AE92-54F2-409C-A6D0-6452CFF2BD58}" type="datetime3">
              <a:rPr lang="en-IN" smtClean="0"/>
              <a:t>8 December 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3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Task </a:t>
            </a:r>
            <a:r>
              <a:rPr lang="en-US" b="1" u="sng" dirty="0" smtClean="0"/>
              <a:t>1 </a:t>
            </a:r>
            <a:r>
              <a:rPr lang="en-US" b="1" u="sng" dirty="0" smtClean="0"/>
              <a:t>– Results :  Unigram</a:t>
            </a:r>
            <a:br>
              <a:rPr lang="en-US" b="1" u="sng" dirty="0" smtClean="0"/>
            </a:br>
            <a:endParaRPr lang="en-IN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526753"/>
              </p:ext>
            </p:extLst>
          </p:nvPr>
        </p:nvGraphicFramePr>
        <p:xfrm>
          <a:off x="395536" y="2060848"/>
          <a:ext cx="3970784" cy="39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92"/>
                <a:gridCol w="1985392"/>
              </a:tblGrid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78.3982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0.823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Recall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 </a:t>
                      </a:r>
                      <a:r>
                        <a:rPr lang="en-US" dirty="0" smtClean="0"/>
                        <a:t>Positive Rate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 </a:t>
                      </a:r>
                      <a:r>
                        <a:rPr lang="en-US" dirty="0" smtClean="0"/>
                        <a:t>Positive Rate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357670"/>
              </p:ext>
            </p:extLst>
          </p:nvPr>
        </p:nvGraphicFramePr>
        <p:xfrm>
          <a:off x="4782852" y="2060848"/>
          <a:ext cx="3970784" cy="39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92"/>
                <a:gridCol w="1985392"/>
              </a:tblGrid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76.7632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0.779 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Recall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 </a:t>
                      </a:r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Rate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 </a:t>
                      </a:r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Rate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137477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Multi Nominal Naïve Bayes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151327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SVM</a:t>
            </a:r>
            <a:endParaRPr lang="en-IN" b="1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B6BF-77F3-4732-A1A0-696577F6B954}" type="datetime3">
              <a:rPr lang="en-IN" smtClean="0"/>
              <a:t>8 December 2014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050326" y="707168"/>
            <a:ext cx="690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Instances:    </a:t>
            </a:r>
            <a:r>
              <a:rPr lang="en-US" b="1" dirty="0" smtClean="0"/>
              <a:t>7217</a:t>
            </a:r>
            <a:r>
              <a:rPr lang="en-US" b="1" dirty="0" smtClean="0"/>
              <a:t>         </a:t>
            </a:r>
            <a:r>
              <a:rPr lang="en-US" b="1" dirty="0" smtClean="0"/>
              <a:t>Attributes</a:t>
            </a:r>
            <a:r>
              <a:rPr lang="en-US" b="1" dirty="0"/>
              <a:t>:   </a:t>
            </a:r>
            <a:r>
              <a:rPr lang="en-US" b="1" dirty="0" smtClean="0"/>
              <a:t>1122</a:t>
            </a:r>
            <a:endParaRPr lang="en-IN" b="1" dirty="0"/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007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1 </a:t>
            </a:r>
            <a:r>
              <a:rPr lang="en-US" dirty="0" smtClean="0"/>
              <a:t>– Results : Unigram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89638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 Error Graph for </a:t>
            </a:r>
            <a:r>
              <a:rPr lang="en-US" dirty="0" err="1" smtClean="0"/>
              <a:t>MultiNomial</a:t>
            </a:r>
            <a:r>
              <a:rPr lang="en-US" dirty="0" smtClean="0"/>
              <a:t> </a:t>
            </a:r>
            <a:r>
              <a:rPr lang="en-US" dirty="0" smtClean="0"/>
              <a:t>Naïve Bayes</a:t>
            </a: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808A-E975-4CAF-9C7F-26F70639741E}" type="datetime3">
              <a:rPr lang="en-IN" smtClean="0"/>
              <a:t>8 December 2014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2" y="1331195"/>
            <a:ext cx="8579296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1 </a:t>
            </a:r>
            <a:r>
              <a:rPr lang="en-US" dirty="0" smtClean="0"/>
              <a:t>– Results : Unigram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89638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Cost Benefit Graph for </a:t>
            </a:r>
            <a:r>
              <a:rPr lang="en-US" dirty="0" err="1" smtClean="0"/>
              <a:t>MultiNomial</a:t>
            </a:r>
            <a:r>
              <a:rPr lang="en-US" dirty="0" smtClean="0"/>
              <a:t> </a:t>
            </a:r>
            <a:r>
              <a:rPr lang="en-US" dirty="0" smtClean="0"/>
              <a:t>Naïve </a:t>
            </a:r>
            <a:r>
              <a:rPr lang="en-US" dirty="0" smtClean="0"/>
              <a:t>Bayes(Food Category)</a:t>
            </a: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808A-E975-4CAF-9C7F-26F70639741E}" type="datetime3">
              <a:rPr lang="en-IN" smtClean="0"/>
              <a:t>8 December 2014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4734"/>
            <a:ext cx="8229600" cy="48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1 </a:t>
            </a:r>
            <a:r>
              <a:rPr lang="en-US" dirty="0" smtClean="0"/>
              <a:t>– Results : Unigram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808A-E975-4CAF-9C7F-26F70639741E}" type="datetime3">
              <a:rPr lang="en-IN" smtClean="0"/>
              <a:t>8 December 2014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11560" y="896381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Cost Benefit Graph for </a:t>
            </a:r>
            <a:r>
              <a:rPr lang="en-US" dirty="0" err="1" smtClean="0"/>
              <a:t>MultiNomial</a:t>
            </a:r>
            <a:r>
              <a:rPr lang="en-US" dirty="0" smtClean="0"/>
              <a:t> </a:t>
            </a:r>
            <a:r>
              <a:rPr lang="en-US" dirty="0" smtClean="0"/>
              <a:t>Naïve </a:t>
            </a:r>
            <a:r>
              <a:rPr lang="en-US" dirty="0" smtClean="0"/>
              <a:t>Bayes(Adult Entertainment Category)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31195"/>
            <a:ext cx="8568952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1 </a:t>
            </a:r>
            <a:r>
              <a:rPr lang="en-US" dirty="0" smtClean="0"/>
              <a:t>– Results : Unigram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89638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 Error Graph for Support Vector Machine</a:t>
            </a: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808A-E975-4CAF-9C7F-26F70639741E}" type="datetime3">
              <a:rPr lang="en-IN" smtClean="0"/>
              <a:t>8 December 2014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95970"/>
            <a:ext cx="807524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1079</Words>
  <Application>Microsoft Office PowerPoint</Application>
  <PresentationFormat>On-screen Show (4:3)</PresentationFormat>
  <Paragraphs>302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PowerPoint Presentation</vt:lpstr>
      <vt:lpstr>Task 1 : Classification of Business Categories</vt:lpstr>
      <vt:lpstr>Task 1 - Implementation </vt:lpstr>
      <vt:lpstr>Talend Mapper</vt:lpstr>
      <vt:lpstr>Task 1 – Results :  Unigram </vt:lpstr>
      <vt:lpstr>Task 1 – Results : Unigram (cont…) </vt:lpstr>
      <vt:lpstr>Task 1 – Results : Unigram (cont…) </vt:lpstr>
      <vt:lpstr>Task 1 – Results : Unigram (cont…) </vt:lpstr>
      <vt:lpstr>Task 1 – Results : Unigram (cont…) </vt:lpstr>
      <vt:lpstr>Task 1 – Results : Unigram (cont…) </vt:lpstr>
      <vt:lpstr>Task 1 – Results : Unigram (cont…) </vt:lpstr>
      <vt:lpstr>Task 1 – Results :  BIgram </vt:lpstr>
      <vt:lpstr>Task 1 – Results :  Trigram </vt:lpstr>
      <vt:lpstr>Task 2 - Predicting the rating from user review </vt:lpstr>
      <vt:lpstr>Task 2 – Data Cleansing and Transformation </vt:lpstr>
      <vt:lpstr>Task 2 – Results :  Unigram </vt:lpstr>
      <vt:lpstr>Task 2 – Results : Unigram (cont…) </vt:lpstr>
      <vt:lpstr>Task 2 – Results : Unigram (cont…) </vt:lpstr>
      <vt:lpstr>Task 2 – Results : Unigram (cont…) </vt:lpstr>
      <vt:lpstr>Task 2 – Results : Unigram (cont…) </vt:lpstr>
      <vt:lpstr>Task 2 – Results : Unigram (cont…) </vt:lpstr>
      <vt:lpstr>Task 2 – Results : Unigram (cont…) </vt:lpstr>
      <vt:lpstr>Task 2 – Results :  Bigram </vt:lpstr>
      <vt:lpstr>Task 2 – Results :  Trigram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Vijay</dc:creator>
  <cp:lastModifiedBy>Niranjan Pachaiyappan</cp:lastModifiedBy>
  <cp:revision>72</cp:revision>
  <dcterms:created xsi:type="dcterms:W3CDTF">2014-12-08T00:26:23Z</dcterms:created>
  <dcterms:modified xsi:type="dcterms:W3CDTF">2014-12-08T08:32:38Z</dcterms:modified>
</cp:coreProperties>
</file>