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1" r:id="rId3"/>
    <p:sldId id="276" r:id="rId4"/>
    <p:sldId id="265" r:id="rId5"/>
    <p:sldId id="263" r:id="rId6"/>
    <p:sldId id="293" r:id="rId7"/>
    <p:sldId id="302" r:id="rId8"/>
    <p:sldId id="294" r:id="rId9"/>
    <p:sldId id="299" r:id="rId10"/>
    <p:sldId id="295" r:id="rId11"/>
    <p:sldId id="300" r:id="rId12"/>
    <p:sldId id="296" r:id="rId13"/>
    <p:sldId id="301" r:id="rId14"/>
    <p:sldId id="303" r:id="rId15"/>
    <p:sldId id="297" r:id="rId16"/>
    <p:sldId id="304" r:id="rId17"/>
    <p:sldId id="298" r:id="rId18"/>
    <p:sldId id="305" r:id="rId19"/>
    <p:sldId id="264"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p:cViewPr>
        <p:scale>
          <a:sx n="100" d="100"/>
          <a:sy n="100" d="100"/>
        </p:scale>
        <p:origin x="749" y="-5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01257-6CFC-4050-B0D6-878A060D98FC}" type="doc">
      <dgm:prSet loTypeId="urn:microsoft.com/office/officeart/2005/8/layout/bProcess2" loCatId="process" qsTypeId="urn:microsoft.com/office/officeart/2005/8/quickstyle/3d3" qsCatId="3D" csTypeId="urn:microsoft.com/office/officeart/2005/8/colors/accent0_2" csCatId="mainScheme" phldr="1"/>
      <dgm:spPr/>
      <dgm:t>
        <a:bodyPr/>
        <a:lstStyle/>
        <a:p>
          <a:endParaRPr lang="en-US"/>
        </a:p>
      </dgm:t>
    </dgm:pt>
    <dgm:pt modelId="{7E014D32-FF22-422D-8B66-04AAEED3959A}">
      <dgm:prSet phldrT="[Text]" custT="1"/>
      <dgm:spPr/>
      <dgm:t>
        <a:bodyPr/>
        <a:lstStyle/>
        <a:p>
          <a:endParaRPr lang="en-US" sz="1800" dirty="0"/>
        </a:p>
        <a:p>
          <a:r>
            <a:rPr lang="en-US" sz="1800" dirty="0"/>
            <a:t>Twitter</a:t>
          </a:r>
        </a:p>
      </dgm:t>
    </dgm:pt>
    <dgm:pt modelId="{9CEAA98D-A61A-4B0E-BA55-41185F991755}" type="parTrans" cxnId="{08B9A2DC-83FB-47C8-B7BB-464EC3AF9A7F}">
      <dgm:prSet/>
      <dgm:spPr/>
      <dgm:t>
        <a:bodyPr/>
        <a:lstStyle/>
        <a:p>
          <a:endParaRPr lang="en-US"/>
        </a:p>
      </dgm:t>
    </dgm:pt>
    <dgm:pt modelId="{ED0ACDEC-E4AE-4C6B-94EB-FB7501C2EA48}" type="sibTrans" cxnId="{08B9A2DC-83FB-47C8-B7BB-464EC3AF9A7F}">
      <dgm:prSet/>
      <dgm:spPr/>
      <dgm:t>
        <a:bodyPr/>
        <a:lstStyle/>
        <a:p>
          <a:endParaRPr lang="en-US"/>
        </a:p>
      </dgm:t>
    </dgm:pt>
    <dgm:pt modelId="{78996002-DDE3-42F8-B345-4AF5559E28D5}">
      <dgm:prSet phldrT="[Text]" custT="1"/>
      <dgm:spPr/>
      <dgm:t>
        <a:bodyPr/>
        <a:lstStyle/>
        <a:p>
          <a:endParaRPr lang="en-US" sz="1800" dirty="0"/>
        </a:p>
        <a:p>
          <a:r>
            <a:rPr lang="en-US" sz="1800" dirty="0"/>
            <a:t>Twitter WPF Client (Sentiment Score)</a:t>
          </a:r>
        </a:p>
      </dgm:t>
    </dgm:pt>
    <dgm:pt modelId="{1CD183B9-A392-4E36-B32C-9CD618460236}" type="parTrans" cxnId="{630AB128-85AB-4450-9951-0E862DD58F1D}">
      <dgm:prSet/>
      <dgm:spPr/>
      <dgm:t>
        <a:bodyPr/>
        <a:lstStyle/>
        <a:p>
          <a:endParaRPr lang="en-US"/>
        </a:p>
      </dgm:t>
    </dgm:pt>
    <dgm:pt modelId="{DBF351A3-C4E6-4326-888C-817E881E712C}" type="sibTrans" cxnId="{630AB128-85AB-4450-9951-0E862DD58F1D}">
      <dgm:prSet/>
      <dgm:spPr/>
      <dgm:t>
        <a:bodyPr/>
        <a:lstStyle/>
        <a:p>
          <a:endParaRPr lang="en-US"/>
        </a:p>
      </dgm:t>
    </dgm:pt>
    <dgm:pt modelId="{227F0B8B-EB45-42C3-B7F4-1ABBF327C083}">
      <dgm:prSet phldrT="[Text]" custT="1"/>
      <dgm:spPr/>
      <dgm:t>
        <a:bodyPr/>
        <a:lstStyle/>
        <a:p>
          <a:endParaRPr lang="en-US" sz="1800" dirty="0"/>
        </a:p>
        <a:p>
          <a:r>
            <a:rPr lang="en-US" sz="1800" dirty="0"/>
            <a:t>Event Hub</a:t>
          </a:r>
        </a:p>
      </dgm:t>
    </dgm:pt>
    <dgm:pt modelId="{5F5BF977-8232-402F-952D-72EE3C77B336}" type="parTrans" cxnId="{557038B2-8E7F-4350-8654-683DE6B09CBB}">
      <dgm:prSet/>
      <dgm:spPr/>
      <dgm:t>
        <a:bodyPr/>
        <a:lstStyle/>
        <a:p>
          <a:endParaRPr lang="en-US"/>
        </a:p>
      </dgm:t>
    </dgm:pt>
    <dgm:pt modelId="{8FFDAC81-A7F9-4451-B6CB-990B1C0CCE79}" type="sibTrans" cxnId="{557038B2-8E7F-4350-8654-683DE6B09CBB}">
      <dgm:prSet/>
      <dgm:spPr/>
      <dgm:t>
        <a:bodyPr/>
        <a:lstStyle/>
        <a:p>
          <a:endParaRPr lang="en-US"/>
        </a:p>
      </dgm:t>
    </dgm:pt>
    <dgm:pt modelId="{6FCC713E-3688-49F4-A9F3-070C0A2A09DF}">
      <dgm:prSet phldrT="[Text]" custT="1"/>
      <dgm:spPr/>
      <dgm:t>
        <a:bodyPr/>
        <a:lstStyle/>
        <a:p>
          <a:endParaRPr lang="en-US" sz="1600" dirty="0"/>
        </a:p>
        <a:p>
          <a:r>
            <a:rPr lang="en-US" sz="1600" dirty="0"/>
            <a:t>Stream Analytics</a:t>
          </a:r>
        </a:p>
      </dgm:t>
    </dgm:pt>
    <dgm:pt modelId="{7AC79F9C-34BA-44FB-9EB6-EC4CDAB8D576}" type="parTrans" cxnId="{03351A48-0FE7-4F2E-9D3E-3FC5547885EA}">
      <dgm:prSet/>
      <dgm:spPr/>
      <dgm:t>
        <a:bodyPr/>
        <a:lstStyle/>
        <a:p>
          <a:endParaRPr lang="en-US"/>
        </a:p>
      </dgm:t>
    </dgm:pt>
    <dgm:pt modelId="{BFA44D1A-37CC-4DCC-90F7-1A694875E784}" type="sibTrans" cxnId="{03351A48-0FE7-4F2E-9D3E-3FC5547885EA}">
      <dgm:prSet/>
      <dgm:spPr/>
      <dgm:t>
        <a:bodyPr/>
        <a:lstStyle/>
        <a:p>
          <a:endParaRPr lang="en-US"/>
        </a:p>
      </dgm:t>
    </dgm:pt>
    <dgm:pt modelId="{F0AF61F1-D634-4085-BAEF-DC7BAFE62230}">
      <dgm:prSet phldrT="[Text]" custT="1"/>
      <dgm:spPr/>
      <dgm:t>
        <a:bodyPr/>
        <a:lstStyle/>
        <a:p>
          <a:endParaRPr lang="en-US" sz="1800" dirty="0"/>
        </a:p>
        <a:p>
          <a:r>
            <a:rPr lang="en-US" sz="1800" dirty="0"/>
            <a:t>Blob Storage</a:t>
          </a:r>
        </a:p>
      </dgm:t>
    </dgm:pt>
    <dgm:pt modelId="{E60EB362-50BA-401A-82D8-27E3A0D19A95}" type="parTrans" cxnId="{CD87A6A2-72A2-42CB-B1ED-E97DDF2A8FC6}">
      <dgm:prSet/>
      <dgm:spPr/>
      <dgm:t>
        <a:bodyPr/>
        <a:lstStyle/>
        <a:p>
          <a:endParaRPr lang="en-US"/>
        </a:p>
      </dgm:t>
    </dgm:pt>
    <dgm:pt modelId="{223FE708-9230-4FD9-B77E-7C54F2202662}" type="sibTrans" cxnId="{CD87A6A2-72A2-42CB-B1ED-E97DDF2A8FC6}">
      <dgm:prSet/>
      <dgm:spPr/>
      <dgm:t>
        <a:bodyPr/>
        <a:lstStyle/>
        <a:p>
          <a:endParaRPr lang="en-US"/>
        </a:p>
      </dgm:t>
    </dgm:pt>
    <dgm:pt modelId="{5E8098D5-9C1A-4DEC-AC8A-458F349FCA3F}">
      <dgm:prSet phldrT="[Text]" custT="1"/>
      <dgm:spPr/>
      <dgm:t>
        <a:bodyPr/>
        <a:lstStyle/>
        <a:p>
          <a:endParaRPr lang="en-US" sz="1800" dirty="0"/>
        </a:p>
        <a:p>
          <a:r>
            <a:rPr lang="en-US" sz="1800" dirty="0"/>
            <a:t>Power BI Dashboards</a:t>
          </a:r>
        </a:p>
      </dgm:t>
    </dgm:pt>
    <dgm:pt modelId="{55921649-B953-45F5-BE3F-1417879F536A}" type="parTrans" cxnId="{72D835C9-49D5-41F8-9976-05E5F4875BB5}">
      <dgm:prSet/>
      <dgm:spPr/>
      <dgm:t>
        <a:bodyPr/>
        <a:lstStyle/>
        <a:p>
          <a:endParaRPr lang="en-US"/>
        </a:p>
      </dgm:t>
    </dgm:pt>
    <dgm:pt modelId="{0B9674AD-ED90-4605-861C-48BF7B2D15C5}" type="sibTrans" cxnId="{72D835C9-49D5-41F8-9976-05E5F4875BB5}">
      <dgm:prSet/>
      <dgm:spPr/>
      <dgm:t>
        <a:bodyPr/>
        <a:lstStyle/>
        <a:p>
          <a:endParaRPr lang="en-US"/>
        </a:p>
      </dgm:t>
    </dgm:pt>
    <dgm:pt modelId="{ECDF852B-31AE-4069-BB36-6E7D7419E6C0}" type="pres">
      <dgm:prSet presAssocID="{79D01257-6CFC-4050-B0D6-878A060D98FC}" presName="diagram" presStyleCnt="0">
        <dgm:presLayoutVars>
          <dgm:dir/>
          <dgm:resizeHandles/>
        </dgm:presLayoutVars>
      </dgm:prSet>
      <dgm:spPr/>
    </dgm:pt>
    <dgm:pt modelId="{6498FE77-3C7C-457A-BDEC-23919272C5BD}" type="pres">
      <dgm:prSet presAssocID="{7E014D32-FF22-422D-8B66-04AAEED3959A}" presName="firstNode" presStyleLbl="node1" presStyleIdx="0" presStyleCnt="6" custScaleX="149174" custScaleY="110816" custLinFactNeighborX="-380" custLinFactNeighborY="11442">
        <dgm:presLayoutVars>
          <dgm:bulletEnabled val="1"/>
        </dgm:presLayoutVars>
      </dgm:prSet>
      <dgm:spPr/>
    </dgm:pt>
    <dgm:pt modelId="{C0E85D9C-C7E2-416D-9AA0-41DD4F9CC9A0}" type="pres">
      <dgm:prSet presAssocID="{ED0ACDEC-E4AE-4C6B-94EB-FB7501C2EA48}" presName="sibTrans" presStyleLbl="sibTrans2D1" presStyleIdx="0" presStyleCnt="5"/>
      <dgm:spPr/>
    </dgm:pt>
    <dgm:pt modelId="{7F4BE84D-8EAE-4BDB-960B-EF643F6E46BF}" type="pres">
      <dgm:prSet presAssocID="{78996002-DDE3-42F8-B345-4AF5559E28D5}" presName="middleNode" presStyleCnt="0"/>
      <dgm:spPr/>
    </dgm:pt>
    <dgm:pt modelId="{CB9E6A87-E876-40B7-93FA-CA2ADC7D8649}" type="pres">
      <dgm:prSet presAssocID="{78996002-DDE3-42F8-B345-4AF5559E28D5}" presName="padding" presStyleLbl="node1" presStyleIdx="0" presStyleCnt="6"/>
      <dgm:spPr/>
    </dgm:pt>
    <dgm:pt modelId="{CF802C3D-5180-41FA-849B-1BEF005793F4}" type="pres">
      <dgm:prSet presAssocID="{78996002-DDE3-42F8-B345-4AF5559E28D5}" presName="shape" presStyleLbl="node1" presStyleIdx="1" presStyleCnt="6" custScaleX="333925" custScaleY="282477" custLinFactNeighborX="-1422" custLinFactNeighborY="36609">
        <dgm:presLayoutVars>
          <dgm:bulletEnabled val="1"/>
        </dgm:presLayoutVars>
      </dgm:prSet>
      <dgm:spPr/>
    </dgm:pt>
    <dgm:pt modelId="{70765520-2C05-403B-AEF3-BD84D78B453C}" type="pres">
      <dgm:prSet presAssocID="{DBF351A3-C4E6-4326-888C-817E881E712C}" presName="sibTrans" presStyleLbl="sibTrans2D1" presStyleIdx="1" presStyleCnt="5"/>
      <dgm:spPr/>
    </dgm:pt>
    <dgm:pt modelId="{4048FCF6-3DB7-4B0A-A669-3050EB435C32}" type="pres">
      <dgm:prSet presAssocID="{227F0B8B-EB45-42C3-B7F4-1ABBF327C083}" presName="middleNode" presStyleCnt="0"/>
      <dgm:spPr/>
    </dgm:pt>
    <dgm:pt modelId="{81B8771A-CCEA-426A-9D91-D48DA6230B54}" type="pres">
      <dgm:prSet presAssocID="{227F0B8B-EB45-42C3-B7F4-1ABBF327C083}" presName="padding" presStyleLbl="node1" presStyleIdx="1" presStyleCnt="6"/>
      <dgm:spPr/>
    </dgm:pt>
    <dgm:pt modelId="{50A1EA9E-8AD6-4C42-9A81-F9D1D0007CEB}" type="pres">
      <dgm:prSet presAssocID="{227F0B8B-EB45-42C3-B7F4-1ABBF327C083}" presName="shape" presStyleLbl="node1" presStyleIdx="2" presStyleCnt="6" custScaleX="249010" custScaleY="185222" custLinFactNeighborX="3547" custLinFactNeighborY="38778">
        <dgm:presLayoutVars>
          <dgm:bulletEnabled val="1"/>
        </dgm:presLayoutVars>
      </dgm:prSet>
      <dgm:spPr/>
    </dgm:pt>
    <dgm:pt modelId="{2A20CE96-7449-4D11-A37A-4023DE6D5D63}" type="pres">
      <dgm:prSet presAssocID="{8FFDAC81-A7F9-4451-B6CB-990B1C0CCE79}" presName="sibTrans" presStyleLbl="sibTrans2D1" presStyleIdx="2" presStyleCnt="5" custScaleX="133235"/>
      <dgm:spPr/>
    </dgm:pt>
    <dgm:pt modelId="{C57D2C9F-1472-41B3-B621-01508E2910D0}" type="pres">
      <dgm:prSet presAssocID="{6FCC713E-3688-49F4-A9F3-070C0A2A09DF}" presName="middleNode" presStyleCnt="0"/>
      <dgm:spPr/>
    </dgm:pt>
    <dgm:pt modelId="{E4236540-EF38-4A08-AA84-C1538A6FAE2F}" type="pres">
      <dgm:prSet presAssocID="{6FCC713E-3688-49F4-A9F3-070C0A2A09DF}" presName="padding" presStyleLbl="node1" presStyleIdx="2" presStyleCnt="6"/>
      <dgm:spPr/>
    </dgm:pt>
    <dgm:pt modelId="{000A0D47-5D0E-4ECD-A352-70CD0CB641F0}" type="pres">
      <dgm:prSet presAssocID="{6FCC713E-3688-49F4-A9F3-070C0A2A09DF}" presName="shape" presStyleLbl="node1" presStyleIdx="3" presStyleCnt="6" custScaleX="249010" custScaleY="185222" custLinFactNeighborX="4531" custLinFactNeighborY="-42486">
        <dgm:presLayoutVars>
          <dgm:bulletEnabled val="1"/>
        </dgm:presLayoutVars>
      </dgm:prSet>
      <dgm:spPr/>
    </dgm:pt>
    <dgm:pt modelId="{0B261948-0E07-4A2B-8AAC-6F9E37A3FEF0}" type="pres">
      <dgm:prSet presAssocID="{BFA44D1A-37CC-4DCC-90F7-1A694875E784}" presName="sibTrans" presStyleLbl="sibTrans2D1" presStyleIdx="3" presStyleCnt="5" custScaleX="103054" custLinFactNeighborX="1561" custLinFactNeighborY="8652"/>
      <dgm:spPr/>
    </dgm:pt>
    <dgm:pt modelId="{B4BA2EF4-D32A-4D29-B7B9-B89D9163CD82}" type="pres">
      <dgm:prSet presAssocID="{F0AF61F1-D634-4085-BAEF-DC7BAFE62230}" presName="middleNode" presStyleCnt="0"/>
      <dgm:spPr/>
    </dgm:pt>
    <dgm:pt modelId="{C414DBFD-3EA8-4717-A29D-B9DE93227068}" type="pres">
      <dgm:prSet presAssocID="{F0AF61F1-D634-4085-BAEF-DC7BAFE62230}" presName="padding" presStyleLbl="node1" presStyleIdx="3" presStyleCnt="6"/>
      <dgm:spPr/>
    </dgm:pt>
    <dgm:pt modelId="{1F9E3122-20EF-4EDB-94FF-1F7D7A2C4AAA}" type="pres">
      <dgm:prSet presAssocID="{F0AF61F1-D634-4085-BAEF-DC7BAFE62230}" presName="shape" presStyleLbl="node1" presStyleIdx="4" presStyleCnt="6" custScaleX="249010" custScaleY="185222" custLinFactNeighborX="-183" custLinFactNeighborY="-29052">
        <dgm:presLayoutVars>
          <dgm:bulletEnabled val="1"/>
        </dgm:presLayoutVars>
      </dgm:prSet>
      <dgm:spPr/>
    </dgm:pt>
    <dgm:pt modelId="{121F3914-0D0A-44CE-8E71-FC082CC6B027}" type="pres">
      <dgm:prSet presAssocID="{223FE708-9230-4FD9-B77E-7C54F2202662}" presName="sibTrans" presStyleLbl="sibTrans2D1" presStyleIdx="4" presStyleCnt="5"/>
      <dgm:spPr/>
    </dgm:pt>
    <dgm:pt modelId="{171685D5-3337-4C61-B486-0AA446FAE5AE}" type="pres">
      <dgm:prSet presAssocID="{5E8098D5-9C1A-4DEC-AC8A-458F349FCA3F}" presName="lastNode" presStyleLbl="node1" presStyleIdx="5" presStyleCnt="6" custScaleX="232945" custScaleY="185222" custLinFactNeighborX="-122" custLinFactNeighborY="13462">
        <dgm:presLayoutVars>
          <dgm:bulletEnabled val="1"/>
        </dgm:presLayoutVars>
      </dgm:prSet>
      <dgm:spPr/>
    </dgm:pt>
  </dgm:ptLst>
  <dgm:cxnLst>
    <dgm:cxn modelId="{D45F2614-F2B4-4ACE-9C09-27B021CD653B}" type="presOf" srcId="{BFA44D1A-37CC-4DCC-90F7-1A694875E784}" destId="{0B261948-0E07-4A2B-8AAC-6F9E37A3FEF0}" srcOrd="0" destOrd="0" presId="urn:microsoft.com/office/officeart/2005/8/layout/bProcess2"/>
    <dgm:cxn modelId="{630AB128-85AB-4450-9951-0E862DD58F1D}" srcId="{79D01257-6CFC-4050-B0D6-878A060D98FC}" destId="{78996002-DDE3-42F8-B345-4AF5559E28D5}" srcOrd="1" destOrd="0" parTransId="{1CD183B9-A392-4E36-B32C-9CD618460236}" sibTransId="{DBF351A3-C4E6-4326-888C-817E881E712C}"/>
    <dgm:cxn modelId="{B8FE7F29-2E49-4933-B68E-DA3658E3DFFE}" type="presOf" srcId="{F0AF61F1-D634-4085-BAEF-DC7BAFE62230}" destId="{1F9E3122-20EF-4EDB-94FF-1F7D7A2C4AAA}" srcOrd="0" destOrd="0" presId="urn:microsoft.com/office/officeart/2005/8/layout/bProcess2"/>
    <dgm:cxn modelId="{EA500747-A904-4045-A03A-D52FDFAD1D77}" type="presOf" srcId="{6FCC713E-3688-49F4-A9F3-070C0A2A09DF}" destId="{000A0D47-5D0E-4ECD-A352-70CD0CB641F0}" srcOrd="0" destOrd="0" presId="urn:microsoft.com/office/officeart/2005/8/layout/bProcess2"/>
    <dgm:cxn modelId="{03351A48-0FE7-4F2E-9D3E-3FC5547885EA}" srcId="{79D01257-6CFC-4050-B0D6-878A060D98FC}" destId="{6FCC713E-3688-49F4-A9F3-070C0A2A09DF}" srcOrd="3" destOrd="0" parTransId="{7AC79F9C-34BA-44FB-9EB6-EC4CDAB8D576}" sibTransId="{BFA44D1A-37CC-4DCC-90F7-1A694875E784}"/>
    <dgm:cxn modelId="{03B9D555-F39F-4697-9500-E66902B438DD}" type="presOf" srcId="{ED0ACDEC-E4AE-4C6B-94EB-FB7501C2EA48}" destId="{C0E85D9C-C7E2-416D-9AA0-41DD4F9CC9A0}" srcOrd="0" destOrd="0" presId="urn:microsoft.com/office/officeart/2005/8/layout/bProcess2"/>
    <dgm:cxn modelId="{A0DBD977-03DE-41DD-83C5-D84A12E7A9F1}" type="presOf" srcId="{5E8098D5-9C1A-4DEC-AC8A-458F349FCA3F}" destId="{171685D5-3337-4C61-B486-0AA446FAE5AE}" srcOrd="0" destOrd="0" presId="urn:microsoft.com/office/officeart/2005/8/layout/bProcess2"/>
    <dgm:cxn modelId="{1E981D80-73C5-41CA-966F-B3088F635E31}" type="presOf" srcId="{7E014D32-FF22-422D-8B66-04AAEED3959A}" destId="{6498FE77-3C7C-457A-BDEC-23919272C5BD}" srcOrd="0" destOrd="0" presId="urn:microsoft.com/office/officeart/2005/8/layout/bProcess2"/>
    <dgm:cxn modelId="{2AFCAC88-C5F3-45AE-BAB8-9AB8A537E894}" type="presOf" srcId="{78996002-DDE3-42F8-B345-4AF5559E28D5}" destId="{CF802C3D-5180-41FA-849B-1BEF005793F4}" srcOrd="0" destOrd="0" presId="urn:microsoft.com/office/officeart/2005/8/layout/bProcess2"/>
    <dgm:cxn modelId="{8B740389-2A31-4DC7-8E1C-2D1C03054233}" type="presOf" srcId="{8FFDAC81-A7F9-4451-B6CB-990B1C0CCE79}" destId="{2A20CE96-7449-4D11-A37A-4023DE6D5D63}" srcOrd="0" destOrd="0" presId="urn:microsoft.com/office/officeart/2005/8/layout/bProcess2"/>
    <dgm:cxn modelId="{D5309C8A-EC89-48CC-B7BA-22F480EA858F}" type="presOf" srcId="{79D01257-6CFC-4050-B0D6-878A060D98FC}" destId="{ECDF852B-31AE-4069-BB36-6E7D7419E6C0}" srcOrd="0" destOrd="0" presId="urn:microsoft.com/office/officeart/2005/8/layout/bProcess2"/>
    <dgm:cxn modelId="{80413A9F-FBEE-443E-A88F-189DA307E0B5}" type="presOf" srcId="{223FE708-9230-4FD9-B77E-7C54F2202662}" destId="{121F3914-0D0A-44CE-8E71-FC082CC6B027}" srcOrd="0" destOrd="0" presId="urn:microsoft.com/office/officeart/2005/8/layout/bProcess2"/>
    <dgm:cxn modelId="{CD87A6A2-72A2-42CB-B1ED-E97DDF2A8FC6}" srcId="{79D01257-6CFC-4050-B0D6-878A060D98FC}" destId="{F0AF61F1-D634-4085-BAEF-DC7BAFE62230}" srcOrd="4" destOrd="0" parTransId="{E60EB362-50BA-401A-82D8-27E3A0D19A95}" sibTransId="{223FE708-9230-4FD9-B77E-7C54F2202662}"/>
    <dgm:cxn modelId="{557038B2-8E7F-4350-8654-683DE6B09CBB}" srcId="{79D01257-6CFC-4050-B0D6-878A060D98FC}" destId="{227F0B8B-EB45-42C3-B7F4-1ABBF327C083}" srcOrd="2" destOrd="0" parTransId="{5F5BF977-8232-402F-952D-72EE3C77B336}" sibTransId="{8FFDAC81-A7F9-4451-B6CB-990B1C0CCE79}"/>
    <dgm:cxn modelId="{72D835C9-49D5-41F8-9976-05E5F4875BB5}" srcId="{79D01257-6CFC-4050-B0D6-878A060D98FC}" destId="{5E8098D5-9C1A-4DEC-AC8A-458F349FCA3F}" srcOrd="5" destOrd="0" parTransId="{55921649-B953-45F5-BE3F-1417879F536A}" sibTransId="{0B9674AD-ED90-4605-861C-48BF7B2D15C5}"/>
    <dgm:cxn modelId="{5A6BD2CA-5B43-4742-8A22-84BD27762EA3}" type="presOf" srcId="{227F0B8B-EB45-42C3-B7F4-1ABBF327C083}" destId="{50A1EA9E-8AD6-4C42-9A81-F9D1D0007CEB}" srcOrd="0" destOrd="0" presId="urn:microsoft.com/office/officeart/2005/8/layout/bProcess2"/>
    <dgm:cxn modelId="{A85455D8-9BF0-4F01-9027-880AD605FAE9}" type="presOf" srcId="{DBF351A3-C4E6-4326-888C-817E881E712C}" destId="{70765520-2C05-403B-AEF3-BD84D78B453C}" srcOrd="0" destOrd="0" presId="urn:microsoft.com/office/officeart/2005/8/layout/bProcess2"/>
    <dgm:cxn modelId="{08B9A2DC-83FB-47C8-B7BB-464EC3AF9A7F}" srcId="{79D01257-6CFC-4050-B0D6-878A060D98FC}" destId="{7E014D32-FF22-422D-8B66-04AAEED3959A}" srcOrd="0" destOrd="0" parTransId="{9CEAA98D-A61A-4B0E-BA55-41185F991755}" sibTransId="{ED0ACDEC-E4AE-4C6B-94EB-FB7501C2EA48}"/>
    <dgm:cxn modelId="{DDA674FC-DDAB-4210-9C0F-D921002E6E38}" type="presParOf" srcId="{ECDF852B-31AE-4069-BB36-6E7D7419E6C0}" destId="{6498FE77-3C7C-457A-BDEC-23919272C5BD}" srcOrd="0" destOrd="0" presId="urn:microsoft.com/office/officeart/2005/8/layout/bProcess2"/>
    <dgm:cxn modelId="{07B4FF9F-77E7-47AC-9245-7C006B12A69A}" type="presParOf" srcId="{ECDF852B-31AE-4069-BB36-6E7D7419E6C0}" destId="{C0E85D9C-C7E2-416D-9AA0-41DD4F9CC9A0}" srcOrd="1" destOrd="0" presId="urn:microsoft.com/office/officeart/2005/8/layout/bProcess2"/>
    <dgm:cxn modelId="{C3E9570D-062F-44DE-B6DB-45CCD14A8889}" type="presParOf" srcId="{ECDF852B-31AE-4069-BB36-6E7D7419E6C0}" destId="{7F4BE84D-8EAE-4BDB-960B-EF643F6E46BF}" srcOrd="2" destOrd="0" presId="urn:microsoft.com/office/officeart/2005/8/layout/bProcess2"/>
    <dgm:cxn modelId="{07D201B6-32E6-4AC4-84C9-A28EADEAB637}" type="presParOf" srcId="{7F4BE84D-8EAE-4BDB-960B-EF643F6E46BF}" destId="{CB9E6A87-E876-40B7-93FA-CA2ADC7D8649}" srcOrd="0" destOrd="0" presId="urn:microsoft.com/office/officeart/2005/8/layout/bProcess2"/>
    <dgm:cxn modelId="{AA15D4F9-8EC9-4498-AA8E-B0A83BB8F301}" type="presParOf" srcId="{7F4BE84D-8EAE-4BDB-960B-EF643F6E46BF}" destId="{CF802C3D-5180-41FA-849B-1BEF005793F4}" srcOrd="1" destOrd="0" presId="urn:microsoft.com/office/officeart/2005/8/layout/bProcess2"/>
    <dgm:cxn modelId="{C7A8B9B5-3858-46D1-8866-72982C001A7C}" type="presParOf" srcId="{ECDF852B-31AE-4069-BB36-6E7D7419E6C0}" destId="{70765520-2C05-403B-AEF3-BD84D78B453C}" srcOrd="3" destOrd="0" presId="urn:microsoft.com/office/officeart/2005/8/layout/bProcess2"/>
    <dgm:cxn modelId="{AD7ABAF5-E12D-4126-9BA9-B73F3148840C}" type="presParOf" srcId="{ECDF852B-31AE-4069-BB36-6E7D7419E6C0}" destId="{4048FCF6-3DB7-4B0A-A669-3050EB435C32}" srcOrd="4" destOrd="0" presId="urn:microsoft.com/office/officeart/2005/8/layout/bProcess2"/>
    <dgm:cxn modelId="{0513A203-F04B-4303-9BA2-D9B619FE4E79}" type="presParOf" srcId="{4048FCF6-3DB7-4B0A-A669-3050EB435C32}" destId="{81B8771A-CCEA-426A-9D91-D48DA6230B54}" srcOrd="0" destOrd="0" presId="urn:microsoft.com/office/officeart/2005/8/layout/bProcess2"/>
    <dgm:cxn modelId="{B19AB42F-2191-4825-BD41-03B450CE9E82}" type="presParOf" srcId="{4048FCF6-3DB7-4B0A-A669-3050EB435C32}" destId="{50A1EA9E-8AD6-4C42-9A81-F9D1D0007CEB}" srcOrd="1" destOrd="0" presId="urn:microsoft.com/office/officeart/2005/8/layout/bProcess2"/>
    <dgm:cxn modelId="{DDE8DF4E-500E-4215-83A7-1A2C8CECCC4D}" type="presParOf" srcId="{ECDF852B-31AE-4069-BB36-6E7D7419E6C0}" destId="{2A20CE96-7449-4D11-A37A-4023DE6D5D63}" srcOrd="5" destOrd="0" presId="urn:microsoft.com/office/officeart/2005/8/layout/bProcess2"/>
    <dgm:cxn modelId="{C0A2D4DA-C909-41D0-A47B-EB8E9462FC8E}" type="presParOf" srcId="{ECDF852B-31AE-4069-BB36-6E7D7419E6C0}" destId="{C57D2C9F-1472-41B3-B621-01508E2910D0}" srcOrd="6" destOrd="0" presId="urn:microsoft.com/office/officeart/2005/8/layout/bProcess2"/>
    <dgm:cxn modelId="{D806875B-78B3-4F80-814B-9D7384004B75}" type="presParOf" srcId="{C57D2C9F-1472-41B3-B621-01508E2910D0}" destId="{E4236540-EF38-4A08-AA84-C1538A6FAE2F}" srcOrd="0" destOrd="0" presId="urn:microsoft.com/office/officeart/2005/8/layout/bProcess2"/>
    <dgm:cxn modelId="{A0C597BF-06C4-4052-A015-18A1CA6406AA}" type="presParOf" srcId="{C57D2C9F-1472-41B3-B621-01508E2910D0}" destId="{000A0D47-5D0E-4ECD-A352-70CD0CB641F0}" srcOrd="1" destOrd="0" presId="urn:microsoft.com/office/officeart/2005/8/layout/bProcess2"/>
    <dgm:cxn modelId="{D49D5300-B2C8-45FB-BFB3-1082A0E00E9C}" type="presParOf" srcId="{ECDF852B-31AE-4069-BB36-6E7D7419E6C0}" destId="{0B261948-0E07-4A2B-8AAC-6F9E37A3FEF0}" srcOrd="7" destOrd="0" presId="urn:microsoft.com/office/officeart/2005/8/layout/bProcess2"/>
    <dgm:cxn modelId="{2E00F319-BD9E-47B8-9966-4057644891F9}" type="presParOf" srcId="{ECDF852B-31AE-4069-BB36-6E7D7419E6C0}" destId="{B4BA2EF4-D32A-4D29-B7B9-B89D9163CD82}" srcOrd="8" destOrd="0" presId="urn:microsoft.com/office/officeart/2005/8/layout/bProcess2"/>
    <dgm:cxn modelId="{0C5E07DA-244E-4FB9-B32F-E8B89E5A4511}" type="presParOf" srcId="{B4BA2EF4-D32A-4D29-B7B9-B89D9163CD82}" destId="{C414DBFD-3EA8-4717-A29D-B9DE93227068}" srcOrd="0" destOrd="0" presId="urn:microsoft.com/office/officeart/2005/8/layout/bProcess2"/>
    <dgm:cxn modelId="{BB7B8BA1-46C4-448C-B8FF-17601AD4EE44}" type="presParOf" srcId="{B4BA2EF4-D32A-4D29-B7B9-B89D9163CD82}" destId="{1F9E3122-20EF-4EDB-94FF-1F7D7A2C4AAA}" srcOrd="1" destOrd="0" presId="urn:microsoft.com/office/officeart/2005/8/layout/bProcess2"/>
    <dgm:cxn modelId="{3753E346-629E-4ECE-9B5E-B8680DB7E9B6}" type="presParOf" srcId="{ECDF852B-31AE-4069-BB36-6E7D7419E6C0}" destId="{121F3914-0D0A-44CE-8E71-FC082CC6B027}" srcOrd="9" destOrd="0" presId="urn:microsoft.com/office/officeart/2005/8/layout/bProcess2"/>
    <dgm:cxn modelId="{84ECFCFE-0041-45D3-8000-4F749D499B65}" type="presParOf" srcId="{ECDF852B-31AE-4069-BB36-6E7D7419E6C0}" destId="{171685D5-3337-4C61-B486-0AA446FAE5AE}" srcOrd="1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8FE77-3C7C-457A-BDEC-23919272C5BD}">
      <dsp:nvSpPr>
        <dsp:cNvPr id="0" name=""/>
        <dsp:cNvSpPr/>
      </dsp:nvSpPr>
      <dsp:spPr>
        <a:xfrm>
          <a:off x="645742" y="110954"/>
          <a:ext cx="1419661" cy="1054615"/>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Twitter</a:t>
          </a:r>
        </a:p>
      </dsp:txBody>
      <dsp:txXfrm>
        <a:off x="853647" y="265399"/>
        <a:ext cx="1003851" cy="745725"/>
      </dsp:txXfrm>
    </dsp:sp>
    <dsp:sp modelId="{C0E85D9C-C7E2-416D-9AA0-41DD4F9CC9A0}">
      <dsp:nvSpPr>
        <dsp:cNvPr id="0" name=""/>
        <dsp:cNvSpPr/>
      </dsp:nvSpPr>
      <dsp:spPr>
        <a:xfrm rot="10809890">
          <a:off x="1186835" y="1279713"/>
          <a:ext cx="333088" cy="241990"/>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F802C3D-5180-41FA-849B-1BEF005793F4}">
      <dsp:nvSpPr>
        <dsp:cNvPr id="0" name=""/>
        <dsp:cNvSpPr/>
      </dsp:nvSpPr>
      <dsp:spPr>
        <a:xfrm>
          <a:off x="290332" y="1622150"/>
          <a:ext cx="2119660" cy="1793083"/>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Twitter WPF Client (Sentiment Score)</a:t>
          </a:r>
        </a:p>
      </dsp:txBody>
      <dsp:txXfrm>
        <a:off x="600749" y="1884741"/>
        <a:ext cx="1498826" cy="1267901"/>
      </dsp:txXfrm>
    </dsp:sp>
    <dsp:sp modelId="{70765520-2C05-403B-AEF3-BD84D78B453C}">
      <dsp:nvSpPr>
        <dsp:cNvPr id="0" name=""/>
        <dsp:cNvSpPr/>
      </dsp:nvSpPr>
      <dsp:spPr>
        <a:xfrm rot="5867284">
          <a:off x="2503648" y="2578237"/>
          <a:ext cx="333088" cy="241990"/>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0A1EA9E-8AD6-4C42-9A81-F9D1D0007CEB}">
      <dsp:nvSpPr>
        <dsp:cNvPr id="0" name=""/>
        <dsp:cNvSpPr/>
      </dsp:nvSpPr>
      <dsp:spPr>
        <a:xfrm>
          <a:off x="2917376" y="2253265"/>
          <a:ext cx="1580644" cy="117573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Event Hub</a:t>
          </a:r>
        </a:p>
      </dsp:txBody>
      <dsp:txXfrm>
        <a:off x="3148856" y="2425448"/>
        <a:ext cx="1117684" cy="831370"/>
      </dsp:txXfrm>
    </dsp:sp>
    <dsp:sp modelId="{2A20CE96-7449-4D11-A37A-4023DE6D5D63}">
      <dsp:nvSpPr>
        <dsp:cNvPr id="0" name=""/>
        <dsp:cNvSpPr/>
      </dsp:nvSpPr>
      <dsp:spPr>
        <a:xfrm rot="10606">
          <a:off x="3544298" y="1660743"/>
          <a:ext cx="333088" cy="322416"/>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00A0D47-5D0E-4ECD-A352-70CD0CB641F0}">
      <dsp:nvSpPr>
        <dsp:cNvPr id="0" name=""/>
        <dsp:cNvSpPr/>
      </dsp:nvSpPr>
      <dsp:spPr>
        <a:xfrm>
          <a:off x="2923622" y="228599"/>
          <a:ext cx="1580644" cy="117573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Stream Analytics</a:t>
          </a:r>
        </a:p>
      </dsp:txBody>
      <dsp:txXfrm>
        <a:off x="3155102" y="400782"/>
        <a:ext cx="1117684" cy="831370"/>
      </dsp:txXfrm>
    </dsp:sp>
    <dsp:sp modelId="{0B261948-0E07-4A2B-8AAC-6F9E37A3FEF0}">
      <dsp:nvSpPr>
        <dsp:cNvPr id="0" name=""/>
        <dsp:cNvSpPr/>
      </dsp:nvSpPr>
      <dsp:spPr>
        <a:xfrm rot="5524974">
          <a:off x="4730365" y="763482"/>
          <a:ext cx="333088" cy="249381"/>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F9E3122-20EF-4EDB-94FF-1F7D7A2C4AAA}">
      <dsp:nvSpPr>
        <dsp:cNvPr id="0" name=""/>
        <dsp:cNvSpPr/>
      </dsp:nvSpPr>
      <dsp:spPr>
        <a:xfrm>
          <a:off x="5268309" y="313874"/>
          <a:ext cx="1580644" cy="117573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Blob Storage</a:t>
          </a:r>
        </a:p>
      </dsp:txBody>
      <dsp:txXfrm>
        <a:off x="5499789" y="486057"/>
        <a:ext cx="1117684" cy="831370"/>
      </dsp:txXfrm>
    </dsp:sp>
    <dsp:sp modelId="{121F3914-0D0A-44CE-8E71-FC082CC6B027}">
      <dsp:nvSpPr>
        <dsp:cNvPr id="0" name=""/>
        <dsp:cNvSpPr/>
      </dsp:nvSpPr>
      <dsp:spPr>
        <a:xfrm rot="10799999">
          <a:off x="5892087" y="1635247"/>
          <a:ext cx="333088" cy="241990"/>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71685D5-3337-4C61-B486-0AA446FAE5AE}">
      <dsp:nvSpPr>
        <dsp:cNvPr id="0" name=""/>
        <dsp:cNvSpPr/>
      </dsp:nvSpPr>
      <dsp:spPr>
        <a:xfrm>
          <a:off x="4950185" y="2009176"/>
          <a:ext cx="2216894" cy="1762723"/>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Power BI Dashboards</a:t>
          </a:r>
        </a:p>
      </dsp:txBody>
      <dsp:txXfrm>
        <a:off x="5274842" y="2267321"/>
        <a:ext cx="1567580" cy="124643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45E80-CE9C-43FE-8346-6D5C46CD0C35}" type="datetimeFigureOut">
              <a:rPr lang="en-US" smtClean="0"/>
              <a:t>5/2/2017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7337-1137-42F7-84DC-4561BFCFF68D}" type="slidenum">
              <a:rPr lang="en-US" smtClean="0"/>
              <a:t>‹#›</a:t>
            </a:fld>
            <a:endParaRPr lang="en-US"/>
          </a:p>
        </p:txBody>
      </p:sp>
    </p:spTree>
    <p:extLst>
      <p:ext uri="{BB962C8B-B14F-4D97-AF65-F5344CB8AC3E}">
        <p14:creationId xmlns:p14="http://schemas.microsoft.com/office/powerpoint/2010/main" val="30658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5847" name="Rectangle 7"/>
          <p:cNvSpPr>
            <a:spLocks noGrp="1" noChangeArrowheads="1"/>
          </p:cNvSpPr>
          <p:nvPr>
            <p:ph type="ctrTitle" sz="quarter"/>
          </p:nvPr>
        </p:nvSpPr>
        <p:spPr>
          <a:xfrm>
            <a:off x="685800" y="1447800"/>
            <a:ext cx="7772400" cy="1143000"/>
          </a:xfrm>
        </p:spPr>
        <p:txBody>
          <a:bodyPr/>
          <a:lstStyle>
            <a:lvl1pPr>
              <a:defRPr i="0">
                <a:latin typeface="Arial" pitchFamily="34" charset="0"/>
                <a:cs typeface="Arial" pitchFamily="34" charset="0"/>
              </a:defRPr>
            </a:lvl1pPr>
          </a:lstStyle>
          <a:p>
            <a:r>
              <a:rPr lang="en-US"/>
              <a:t>Click to edit Master title style</a:t>
            </a:r>
            <a:endParaRPr lang="en-US" dirty="0"/>
          </a:p>
        </p:txBody>
      </p:sp>
      <p:sp>
        <p:nvSpPr>
          <p:cNvPr id="35848"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atin typeface="Arial" pitchFamily="34" charset="0"/>
                <a:cs typeface="Arial" pitchFamily="34" charset="0"/>
              </a:defRPr>
            </a:lvl1pPr>
          </a:lstStyle>
          <a:p>
            <a:r>
              <a:rPr lang="en-US"/>
              <a:t>Click to edit Master subtitle style</a:t>
            </a:r>
            <a:endParaRPr lang="en-US" dirty="0"/>
          </a:p>
        </p:txBody>
      </p:sp>
      <p:sp>
        <p:nvSpPr>
          <p:cNvPr id="9" name="Rectangle 9"/>
          <p:cNvSpPr>
            <a:spLocks noGrp="1" noChangeArrowheads="1"/>
          </p:cNvSpPr>
          <p:nvPr>
            <p:ph type="dt" sz="quarter" idx="10"/>
          </p:nvPr>
        </p:nvSpPr>
        <p:spPr/>
        <p:txBody>
          <a:bodyPr/>
          <a:lstStyle>
            <a:lvl1pPr>
              <a:defRPr smtClean="0"/>
            </a:lvl1pPr>
          </a:lstStyle>
          <a:p>
            <a:fld id="{2A334986-2F98-4527-A8BB-BEC8027D52B8}" type="datetime1">
              <a:rPr lang="en-US" smtClean="0"/>
              <a:t>5/2/2017</a:t>
            </a:fld>
            <a:endParaRPr lang="en-US"/>
          </a:p>
        </p:txBody>
      </p:sp>
      <p:sp>
        <p:nvSpPr>
          <p:cNvPr id="10" name="Rectangle 10"/>
          <p:cNvSpPr>
            <a:spLocks noGrp="1" noChangeArrowheads="1"/>
          </p:cNvSpPr>
          <p:nvPr>
            <p:ph type="ftr" sz="quarter" idx="11"/>
          </p:nvPr>
        </p:nvSpPr>
        <p:spPr/>
        <p:txBody>
          <a:bodyPr/>
          <a:lstStyle>
            <a:lvl1pPr>
              <a:defRPr/>
            </a:lvl1pPr>
          </a:lstStyle>
          <a:p>
            <a:r>
              <a:rPr lang="en-US"/>
              <a:t>CIS 5850 | Group 2 | Mentor: Dr. Nanda Ganesan</a:t>
            </a:r>
          </a:p>
        </p:txBody>
      </p:sp>
      <p:sp>
        <p:nvSpPr>
          <p:cNvPr id="11" name="Rectangle 11"/>
          <p:cNvSpPr>
            <a:spLocks noGrp="1" noChangeArrowheads="1"/>
          </p:cNvSpPr>
          <p:nvPr>
            <p:ph type="sldNum" sz="quarter" idx="12"/>
          </p:nvPr>
        </p:nvSpPr>
        <p:spPr/>
        <p:txBody>
          <a:bodyPr/>
          <a:lstStyle>
            <a:lvl1pPr>
              <a:defRPr smtClean="0"/>
            </a:lvl1pPr>
          </a:lstStyle>
          <a:p>
            <a:fld id="{5ED3A9F6-2E7E-4F46-8763-50114F4493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D2D577B1-E06A-4CFF-8866-1E5210B7BE95}" type="datetime1">
              <a:rPr lang="en-US" smtClean="0"/>
              <a:t>5/2/2017</a:t>
            </a:fld>
            <a:endParaRPr lang="en-US"/>
          </a:p>
        </p:txBody>
      </p:sp>
      <p:sp>
        <p:nvSpPr>
          <p:cNvPr id="5"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0B0AE572-6B44-4E1E-968E-637C69267F2C}" type="datetime1">
              <a:rPr lang="en-US" smtClean="0"/>
              <a:t>5/2/2017</a:t>
            </a:fld>
            <a:endParaRPr lang="en-US"/>
          </a:p>
        </p:txBody>
      </p:sp>
      <p:sp>
        <p:nvSpPr>
          <p:cNvPr id="5"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fld id="{AC9BC13B-8D46-40EC-98E2-A2EA434F7BF3}" type="datetime1">
              <a:rPr lang="en-US" smtClean="0"/>
              <a:t>5/2/2017</a:t>
            </a:fld>
            <a:endParaRPr lang="en-US"/>
          </a:p>
        </p:txBody>
      </p:sp>
      <p:sp>
        <p:nvSpPr>
          <p:cNvPr id="5"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fld id="{F30D9F6A-FED7-48BF-A109-2B256913E66A}" type="datetime1">
              <a:rPr lang="en-US" smtClean="0"/>
              <a:t>5/2/2017</a:t>
            </a:fld>
            <a:endParaRPr lang="en-US"/>
          </a:p>
        </p:txBody>
      </p:sp>
      <p:sp>
        <p:nvSpPr>
          <p:cNvPr id="5"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6"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0574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fld id="{B0E780AE-193A-4902-BFFF-7BBCB0AB2215}" type="datetime1">
              <a:rPr lang="en-US" smtClean="0"/>
              <a:t>5/2/2017</a:t>
            </a:fld>
            <a:endParaRPr lang="en-US"/>
          </a:p>
        </p:txBody>
      </p:sp>
      <p:sp>
        <p:nvSpPr>
          <p:cNvPr id="6"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fld id="{94E36055-CDF4-47C5-B315-889302DF3F5B}" type="datetime1">
              <a:rPr lang="en-US" smtClean="0"/>
              <a:t>5/2/2017</a:t>
            </a:fld>
            <a:endParaRPr lang="en-US"/>
          </a:p>
        </p:txBody>
      </p:sp>
      <p:sp>
        <p:nvSpPr>
          <p:cNvPr id="8"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9"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fld id="{25EEFEF0-2805-4B84-8E22-CF7B98016F20}" type="datetime1">
              <a:rPr lang="en-US" smtClean="0"/>
              <a:t>5/2/2017</a:t>
            </a:fld>
            <a:endParaRPr lang="en-US"/>
          </a:p>
        </p:txBody>
      </p:sp>
      <p:sp>
        <p:nvSpPr>
          <p:cNvPr id="4"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5"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10187B42-E535-478B-87F4-6DEAC99F3214}" type="datetime1">
              <a:rPr lang="en-US" smtClean="0"/>
              <a:t>5/2/2017</a:t>
            </a:fld>
            <a:endParaRPr lang="en-US"/>
          </a:p>
        </p:txBody>
      </p:sp>
      <p:sp>
        <p:nvSpPr>
          <p:cNvPr id="3"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4"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4032B1CC-6165-49FF-BD03-411E4D151BA2}" type="datetime1">
              <a:rPr lang="en-US" smtClean="0"/>
              <a:t>5/2/2017</a:t>
            </a:fld>
            <a:endParaRPr lang="en-US"/>
          </a:p>
        </p:txBody>
      </p:sp>
      <p:sp>
        <p:nvSpPr>
          <p:cNvPr id="6"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93F13562-E7E3-4435-87A0-30F7FD2C6D86}" type="datetime1">
              <a:rPr lang="en-US" smtClean="0"/>
              <a:t>5/2/2017</a:t>
            </a:fld>
            <a:endParaRPr lang="en-US"/>
          </a:p>
        </p:txBody>
      </p:sp>
      <p:sp>
        <p:nvSpPr>
          <p:cNvPr id="6" name="Rectangle 10"/>
          <p:cNvSpPr>
            <a:spLocks noGrp="1" noChangeArrowheads="1"/>
          </p:cNvSpPr>
          <p:nvPr>
            <p:ph type="ftr" sz="quarter" idx="11"/>
          </p:nvPr>
        </p:nvSpPr>
        <p:spPr>
          <a:ln/>
        </p:spPr>
        <p:txBody>
          <a:bodyPr/>
          <a:lstStyle>
            <a:lvl1pPr>
              <a:defRPr/>
            </a:lvl1pPr>
          </a:lstStyle>
          <a:p>
            <a:r>
              <a:rPr lang="en-US"/>
              <a:t>CIS 5850 | Group 2 | Mentor: Dr. Nanda Ganesan</a:t>
            </a:r>
          </a:p>
        </p:txBody>
      </p:sp>
      <p:sp>
        <p:nvSpPr>
          <p:cNvPr id="7" name="Rectangle 11"/>
          <p:cNvSpPr>
            <a:spLocks noGrp="1" noChangeArrowheads="1"/>
          </p:cNvSpPr>
          <p:nvPr>
            <p:ph type="sldNum" sz="quarter" idx="12"/>
          </p:nvPr>
        </p:nvSpPr>
        <p:spPr>
          <a:ln/>
        </p:spPr>
        <p:txBody>
          <a:bodyPr/>
          <a:lstStyle>
            <a:lvl1pPr>
              <a:defRPr/>
            </a:lvl1pPr>
          </a:lstStyle>
          <a:p>
            <a:fld id="{5ED3A9F6-2E7E-4F46-8763-50114F4493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027" name="Rectangle 7"/>
          <p:cNvSpPr>
            <a:spLocks noGrp="1" noChangeArrowheads="1"/>
          </p:cNvSpPr>
          <p:nvPr>
            <p:ph type="title"/>
          </p:nvPr>
        </p:nvSpPr>
        <p:spPr bwMode="auto">
          <a:xfrm>
            <a:off x="685800" y="381000"/>
            <a:ext cx="77724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28" name="Rectangle 8"/>
          <p:cNvSpPr>
            <a:spLocks noGrp="1" noChangeArrowheads="1"/>
          </p:cNvSpPr>
          <p:nvPr>
            <p:ph type="body" idx="1"/>
          </p:nvPr>
        </p:nvSpPr>
        <p:spPr bwMode="auto">
          <a:xfrm>
            <a:off x="685800" y="20574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825" name="Rectangle 9"/>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fontAlgn="auto">
              <a:lnSpc>
                <a:spcPct val="100000"/>
              </a:lnSpc>
              <a:spcBef>
                <a:spcPct val="0"/>
              </a:spcBef>
              <a:spcAft>
                <a:spcPts val="0"/>
              </a:spcAft>
              <a:buClrTx/>
              <a:buFontTx/>
              <a:buNone/>
              <a:defRPr sz="1050" smtClean="0">
                <a:latin typeface="Arial" charset="0"/>
                <a:cs typeface="+mn-cs"/>
              </a:defRPr>
            </a:lvl1pPr>
          </a:lstStyle>
          <a:p>
            <a:fld id="{D6D5E8FA-6234-44BD-BCA1-6700A2A31BDF}" type="datetime1">
              <a:rPr lang="en-US" smtClean="0"/>
              <a:t>5/2/2017</a:t>
            </a:fld>
            <a:endParaRPr lang="en-US"/>
          </a:p>
        </p:txBody>
      </p:sp>
      <p:sp>
        <p:nvSpPr>
          <p:cNvPr id="34826" name="Rectangle 10"/>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fontAlgn="auto">
              <a:lnSpc>
                <a:spcPct val="100000"/>
              </a:lnSpc>
              <a:spcBef>
                <a:spcPct val="0"/>
              </a:spcBef>
              <a:spcAft>
                <a:spcPts val="0"/>
              </a:spcAft>
              <a:buClrTx/>
              <a:buFontTx/>
              <a:buNone/>
              <a:defRPr sz="1050">
                <a:latin typeface="Arial" charset="0"/>
                <a:cs typeface="+mn-cs"/>
              </a:defRPr>
            </a:lvl1pPr>
          </a:lstStyle>
          <a:p>
            <a:r>
              <a:rPr lang="en-US"/>
              <a:t>CIS 5850 | Group 2 | Mentor: Dr. Nanda Ganesan</a:t>
            </a:r>
          </a:p>
        </p:txBody>
      </p:sp>
      <p:sp>
        <p:nvSpPr>
          <p:cNvPr id="34827" name="Rectangle 11"/>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fontAlgn="auto">
              <a:lnSpc>
                <a:spcPct val="100000"/>
              </a:lnSpc>
              <a:spcBef>
                <a:spcPct val="0"/>
              </a:spcBef>
              <a:spcAft>
                <a:spcPts val="0"/>
              </a:spcAft>
              <a:buClrTx/>
              <a:buFontTx/>
              <a:buNone/>
              <a:defRPr sz="1050" smtClean="0">
                <a:latin typeface="Arial" charset="0"/>
                <a:cs typeface="+mn-cs"/>
              </a:defRPr>
            </a:lvl1pPr>
          </a:lstStyle>
          <a:p>
            <a:fld id="{5ED3A9F6-2E7E-4F46-8763-50114F449382}" type="slidenum">
              <a:rPr lang="en-US" smtClean="0"/>
              <a:pPr/>
              <a:t>‹#›</a:t>
            </a:fld>
            <a:endParaRPr lang="en-US"/>
          </a:p>
        </p:txBody>
      </p:sp>
      <p:cxnSp>
        <p:nvCxnSpPr>
          <p:cNvPr id="13" name="Straight Connector 12"/>
          <p:cNvCxnSpPr/>
          <p:nvPr/>
        </p:nvCxnSpPr>
        <p:spPr bwMode="auto">
          <a:xfrm>
            <a:off x="762000" y="1828800"/>
            <a:ext cx="7696200" cy="0"/>
          </a:xfrm>
          <a:prstGeom prst="line">
            <a:avLst/>
          </a:prstGeom>
          <a:ln>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fontAlgn="base" hangingPunct="1">
        <a:spcBef>
          <a:spcPct val="0"/>
        </a:spcBef>
        <a:spcAft>
          <a:spcPct val="0"/>
        </a:spcAft>
        <a:defRPr sz="3300" i="0">
          <a:solidFill>
            <a:schemeClr val="tx2"/>
          </a:solidFill>
          <a:latin typeface="Arial" pitchFamily="34" charset="0"/>
          <a:ea typeface="+mj-ea"/>
          <a:cs typeface="Arial" pitchFamily="34" charset="0"/>
        </a:defRPr>
      </a:lvl1pPr>
      <a:lvl2pPr algn="r" rtl="0" eaLnBrk="1" fontAlgn="base" hangingPunct="1">
        <a:spcBef>
          <a:spcPct val="0"/>
        </a:spcBef>
        <a:spcAft>
          <a:spcPct val="0"/>
        </a:spcAft>
        <a:defRPr sz="3300" i="1">
          <a:solidFill>
            <a:schemeClr val="tx2"/>
          </a:solidFill>
          <a:latin typeface="Book Antiqua" pitchFamily="18" charset="0"/>
        </a:defRPr>
      </a:lvl2pPr>
      <a:lvl3pPr algn="r" rtl="0" eaLnBrk="1" fontAlgn="base" hangingPunct="1">
        <a:spcBef>
          <a:spcPct val="0"/>
        </a:spcBef>
        <a:spcAft>
          <a:spcPct val="0"/>
        </a:spcAft>
        <a:defRPr sz="3300" i="1">
          <a:solidFill>
            <a:schemeClr val="tx2"/>
          </a:solidFill>
          <a:latin typeface="Book Antiqua" pitchFamily="18" charset="0"/>
        </a:defRPr>
      </a:lvl3pPr>
      <a:lvl4pPr algn="r" rtl="0" eaLnBrk="1" fontAlgn="base" hangingPunct="1">
        <a:spcBef>
          <a:spcPct val="0"/>
        </a:spcBef>
        <a:spcAft>
          <a:spcPct val="0"/>
        </a:spcAft>
        <a:defRPr sz="3300" i="1">
          <a:solidFill>
            <a:schemeClr val="tx2"/>
          </a:solidFill>
          <a:latin typeface="Book Antiqua" pitchFamily="18" charset="0"/>
        </a:defRPr>
      </a:lvl4pPr>
      <a:lvl5pPr algn="r" rtl="0" eaLnBrk="1" fontAlgn="base" hangingPunct="1">
        <a:spcBef>
          <a:spcPct val="0"/>
        </a:spcBef>
        <a:spcAft>
          <a:spcPct val="0"/>
        </a:spcAft>
        <a:defRPr sz="3300" i="1">
          <a:solidFill>
            <a:schemeClr val="tx2"/>
          </a:solidFill>
          <a:latin typeface="Book Antiqua" pitchFamily="18" charset="0"/>
        </a:defRPr>
      </a:lvl5pPr>
      <a:lvl6pPr marL="342900" algn="r" rtl="0" eaLnBrk="1" fontAlgn="base" hangingPunct="1">
        <a:spcBef>
          <a:spcPct val="0"/>
        </a:spcBef>
        <a:spcAft>
          <a:spcPct val="0"/>
        </a:spcAft>
        <a:defRPr sz="3300" i="1">
          <a:solidFill>
            <a:schemeClr val="tx2"/>
          </a:solidFill>
          <a:latin typeface="Book Antiqua" pitchFamily="18" charset="0"/>
        </a:defRPr>
      </a:lvl6pPr>
      <a:lvl7pPr marL="685800" algn="r" rtl="0" eaLnBrk="1" fontAlgn="base" hangingPunct="1">
        <a:spcBef>
          <a:spcPct val="0"/>
        </a:spcBef>
        <a:spcAft>
          <a:spcPct val="0"/>
        </a:spcAft>
        <a:defRPr sz="3300" i="1">
          <a:solidFill>
            <a:schemeClr val="tx2"/>
          </a:solidFill>
          <a:latin typeface="Book Antiqua" pitchFamily="18" charset="0"/>
        </a:defRPr>
      </a:lvl7pPr>
      <a:lvl8pPr marL="1028700" algn="r" rtl="0" eaLnBrk="1" fontAlgn="base" hangingPunct="1">
        <a:spcBef>
          <a:spcPct val="0"/>
        </a:spcBef>
        <a:spcAft>
          <a:spcPct val="0"/>
        </a:spcAft>
        <a:defRPr sz="3300" i="1">
          <a:solidFill>
            <a:schemeClr val="tx2"/>
          </a:solidFill>
          <a:latin typeface="Book Antiqua" pitchFamily="18" charset="0"/>
        </a:defRPr>
      </a:lvl8pPr>
      <a:lvl9pPr marL="1371600" algn="r" rtl="0" eaLnBrk="1" fontAlgn="base" hangingPunct="1">
        <a:spcBef>
          <a:spcPct val="0"/>
        </a:spcBef>
        <a:spcAft>
          <a:spcPct val="0"/>
        </a:spcAft>
        <a:defRPr sz="3300" i="1">
          <a:solidFill>
            <a:schemeClr val="tx2"/>
          </a:solidFill>
          <a:latin typeface="Book Antiqua" pitchFamily="18" charset="0"/>
        </a:defRPr>
      </a:lvl9pPr>
    </p:titleStyle>
    <p:bodyStyle>
      <a:lvl1pPr marL="257175" indent="-257175" algn="l" rtl="0" eaLnBrk="1" fontAlgn="base" hangingPunct="1">
        <a:spcBef>
          <a:spcPct val="20000"/>
        </a:spcBef>
        <a:spcAft>
          <a:spcPct val="0"/>
        </a:spcAft>
        <a:buClr>
          <a:schemeClr val="tx2"/>
        </a:buClr>
        <a:buChar char="•"/>
        <a:defRPr sz="24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Clr>
          <a:schemeClr val="tx2"/>
        </a:buClr>
        <a:buChar char="–"/>
        <a:defRPr sz="21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lr>
          <a:schemeClr val="tx2"/>
        </a:buClr>
        <a:buChar char="•"/>
        <a:defRPr sz="1800">
          <a:solidFill>
            <a:schemeClr val="tx1"/>
          </a:solidFill>
          <a:latin typeface="Arial" pitchFamily="34" charset="0"/>
          <a:cs typeface="Arial" pitchFamily="34" charset="0"/>
        </a:defRPr>
      </a:lvl3pPr>
      <a:lvl4pPr marL="1200150" indent="-171450" algn="l" rtl="0" eaLnBrk="1" fontAlgn="base" hangingPunct="1">
        <a:spcBef>
          <a:spcPct val="20000"/>
        </a:spcBef>
        <a:spcAft>
          <a:spcPct val="0"/>
        </a:spcAft>
        <a:buClr>
          <a:schemeClr val="tx2"/>
        </a:buClr>
        <a:buChar char="–"/>
        <a:defRPr sz="1500">
          <a:solidFill>
            <a:schemeClr val="tx1"/>
          </a:solidFill>
          <a:latin typeface="Arial" pitchFamily="34" charset="0"/>
          <a:cs typeface="Arial" pitchFamily="34"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Arial" pitchFamily="34" charset="0"/>
          <a:cs typeface="Arial" pitchFamily="34"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tream-analytics/stream-analytics-introduction" TargetMode="External"/><Relationship Id="rId2" Type="http://schemas.openxmlformats.org/officeDocument/2006/relationships/hyperlink" Target="https://docs.microsoft.com/en-us/azure/event-hubs/event-hubs-what-is-event-hubs" TargetMode="External"/><Relationship Id="rId1" Type="http://schemas.openxmlformats.org/officeDocument/2006/relationships/slideLayout" Target="../slideLayouts/slideLayout2.xml"/><Relationship Id="rId5" Type="http://schemas.openxmlformats.org/officeDocument/2006/relationships/hyperlink" Target="http://help.sentiment140.com/" TargetMode="External"/><Relationship Id="rId4" Type="http://schemas.openxmlformats.org/officeDocument/2006/relationships/hyperlink" Target="https://docs.microsoft.com/en-us/azure/stream-analytics/stream-analytics-power-bi-dashbo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58206" y="679966"/>
            <a:ext cx="7772400" cy="1143000"/>
          </a:xfrm>
        </p:spPr>
        <p:txBody>
          <a:bodyPr/>
          <a:lstStyle/>
          <a:p>
            <a:pPr algn="ctr"/>
            <a:r>
              <a:rPr lang="en-US" dirty="0">
                <a:latin typeface="Times New Roman" panose="02020603050405020304" pitchFamily="18" charset="0"/>
                <a:cs typeface="Times New Roman" panose="02020603050405020304" pitchFamily="18" charset="0"/>
              </a:rPr>
              <a:t>Analytics using Cloud Services</a:t>
            </a:r>
          </a:p>
        </p:txBody>
      </p:sp>
      <p:sp>
        <p:nvSpPr>
          <p:cNvPr id="3" name="Subtitle 2"/>
          <p:cNvSpPr>
            <a:spLocks noGrp="1"/>
          </p:cNvSpPr>
          <p:nvPr>
            <p:ph type="subTitle" sz="quarter" idx="1"/>
          </p:nvPr>
        </p:nvSpPr>
        <p:spPr>
          <a:xfrm>
            <a:off x="2896606" y="3810000"/>
            <a:ext cx="2895600" cy="2133600"/>
          </a:xfrm>
        </p:spPr>
        <p:txBody>
          <a:bodyPr/>
          <a:lstStyle/>
          <a:p>
            <a:pPr algn="l"/>
            <a:r>
              <a:rPr lang="en-US" sz="2000" dirty="0">
                <a:latin typeface="Times New Roman" panose="02020603050405020304" pitchFamily="18" charset="0"/>
                <a:cs typeface="Times New Roman" panose="02020603050405020304" pitchFamily="18" charset="0"/>
              </a:rPr>
              <a:t>Project by:</a:t>
            </a:r>
          </a:p>
          <a:p>
            <a:r>
              <a:rPr lang="en-US" dirty="0">
                <a:latin typeface="Times New Roman" panose="02020603050405020304" pitchFamily="18" charset="0"/>
                <a:cs typeface="Times New Roman" panose="02020603050405020304" pitchFamily="18" charset="0"/>
              </a:rPr>
              <a:t>Roshik Ganesan</a:t>
            </a:r>
          </a:p>
          <a:p>
            <a:r>
              <a:rPr lang="en-US" dirty="0">
                <a:latin typeface="Times New Roman" panose="02020603050405020304" pitchFamily="18" charset="0"/>
                <a:cs typeface="Times New Roman" panose="02020603050405020304" pitchFamily="18" charset="0"/>
              </a:rPr>
              <a:t>Vignesh Srinivas</a:t>
            </a:r>
          </a:p>
          <a:p>
            <a:r>
              <a:rPr lang="en-US" dirty="0">
                <a:latin typeface="Times New Roman" panose="02020603050405020304" pitchFamily="18" charset="0"/>
                <a:cs typeface="Times New Roman" panose="02020603050405020304" pitchFamily="18" charset="0"/>
              </a:rPr>
              <a:t>Kaustubh Padhya</a:t>
            </a:r>
          </a:p>
        </p:txBody>
      </p:sp>
      <p:sp>
        <p:nvSpPr>
          <p:cNvPr id="4" name="TextBox 3"/>
          <p:cNvSpPr txBox="1"/>
          <p:nvPr/>
        </p:nvSpPr>
        <p:spPr>
          <a:xfrm>
            <a:off x="2179358" y="1981200"/>
            <a:ext cx="4330096"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Twitter Sentiment Stream Analytics in Azure</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Stream Analytics</a:t>
            </a:r>
          </a:p>
        </p:txBody>
      </p:sp>
      <p:sp>
        <p:nvSpPr>
          <p:cNvPr id="3" name="Content Placeholder 2"/>
          <p:cNvSpPr>
            <a:spLocks noGrp="1"/>
          </p:cNvSpPr>
          <p:nvPr>
            <p:ph idx="1"/>
          </p:nvPr>
        </p:nvSpPr>
        <p:spPr>
          <a:xfrm>
            <a:off x="718038" y="2209800"/>
            <a:ext cx="7848600" cy="3086100"/>
          </a:xfrm>
        </p:spPr>
        <p:txBody>
          <a:bodyPr/>
          <a:lstStyle/>
          <a:p>
            <a:r>
              <a:rPr lang="en-US" sz="2300" dirty="0">
                <a:latin typeface="Times New Roman" panose="02020603050405020304" pitchFamily="18" charset="0"/>
                <a:cs typeface="Times New Roman" panose="02020603050405020304" pitchFamily="18" charset="0"/>
              </a:rPr>
              <a:t>Easily develop and run massively parallel real‐time analytics on multiple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or non‐</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streams of data using simple SQL like language.</a:t>
            </a:r>
          </a:p>
          <a:p>
            <a:r>
              <a:rPr lang="en-US" sz="2300" dirty="0">
                <a:latin typeface="Times New Roman" panose="02020603050405020304" pitchFamily="18" charset="0"/>
                <a:cs typeface="Times New Roman" panose="02020603050405020304" pitchFamily="18" charset="0"/>
              </a:rPr>
              <a:t>Get started in seconds because there is no infrastructure to worry about, and No Servers, Virtual Machines, or Clusters to manage.</a:t>
            </a:r>
          </a:p>
          <a:p>
            <a:r>
              <a:rPr lang="en-US" sz="2300" dirty="0">
                <a:latin typeface="Times New Roman" panose="02020603050405020304" pitchFamily="18" charset="0"/>
                <a:cs typeface="Times New Roman" panose="02020603050405020304" pitchFamily="18" charset="0"/>
              </a:rPr>
              <a:t>Scale‐out the processing power from one to hundreds of streaming units for any job. </a:t>
            </a:r>
          </a:p>
          <a:p>
            <a:r>
              <a:rPr lang="en-US" sz="2300" dirty="0">
                <a:latin typeface="Times New Roman" panose="02020603050405020304" pitchFamily="18" charset="0"/>
                <a:cs typeface="Times New Roman" panose="02020603050405020304" pitchFamily="18" charset="0"/>
              </a:rPr>
              <a:t>Create powerful real‐time analytics using very simple declarative SQL like language.</a:t>
            </a:r>
          </a:p>
          <a:p>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48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Stream Analytics Overview</a:t>
            </a:r>
          </a:p>
        </p:txBody>
      </p:sp>
      <p:pic>
        <p:nvPicPr>
          <p:cNvPr id="4" name="Content Placeholder 3"/>
          <p:cNvPicPr>
            <a:picLocks noGrp="1" noChangeAspect="1"/>
          </p:cNvPicPr>
          <p:nvPr>
            <p:ph idx="1"/>
          </p:nvPr>
        </p:nvPicPr>
        <p:blipFill>
          <a:blip r:embed="rId2"/>
          <a:stretch>
            <a:fillRect/>
          </a:stretch>
        </p:blipFill>
        <p:spPr>
          <a:xfrm>
            <a:off x="304800" y="2438400"/>
            <a:ext cx="8233158" cy="3969726"/>
          </a:xfrm>
          <a:prstGeom prst="rect">
            <a:avLst/>
          </a:prstGeom>
          <a:ln w="88900" cap="sq" cmpd="thickThin">
            <a:solidFill>
              <a:srgbClr val="000000"/>
            </a:solidFill>
            <a:prstDash val="solid"/>
            <a:miter lim="800000"/>
          </a:ln>
          <a:effectLst>
            <a:innerShdw blurRad="76200">
              <a:srgbClr val="000000"/>
            </a:innerShdw>
          </a:effectLst>
        </p:spPr>
      </p:pic>
      <p:sp>
        <p:nvSpPr>
          <p:cNvPr id="6" name="Footer Placeholder 5"/>
          <p:cNvSpPr>
            <a:spLocks noGrp="1"/>
          </p:cNvSpPr>
          <p:nvPr>
            <p:ph type="ftr" sz="quarter" idx="11"/>
          </p:nvPr>
        </p:nvSpPr>
        <p:spPr/>
        <p:txBody>
          <a:bodyPr/>
          <a:lstStyle/>
          <a:p>
            <a:r>
              <a:rPr lang="en-US"/>
              <a:t>CIS 5850 | Group 2 | Mentor: Dr. Nanda Ganesan</a:t>
            </a:r>
          </a:p>
        </p:txBody>
      </p:sp>
      <p:sp>
        <p:nvSpPr>
          <p:cNvPr id="7" name="Slide Number Placeholder 6"/>
          <p:cNvSpPr>
            <a:spLocks noGrp="1"/>
          </p:cNvSpPr>
          <p:nvPr>
            <p:ph type="sldNum" sz="quarter" idx="12"/>
          </p:nvPr>
        </p:nvSpPr>
        <p:spPr/>
        <p:txBody>
          <a:bodyPr/>
          <a:lstStyle/>
          <a:p>
            <a:fld id="{5ED3A9F6-2E7E-4F46-8763-50114F449382}" type="slidenum">
              <a:rPr lang="en-US" smtClean="0"/>
              <a:pPr/>
              <a:t>11</a:t>
            </a:fld>
            <a:endParaRPr lang="en-US"/>
          </a:p>
        </p:txBody>
      </p:sp>
      <p:sp>
        <p:nvSpPr>
          <p:cNvPr id="3" name="Rectangle: Rounded Corners 2"/>
          <p:cNvSpPr/>
          <p:nvPr/>
        </p:nvSpPr>
        <p:spPr bwMode="auto">
          <a:xfrm>
            <a:off x="1066800" y="1981200"/>
            <a:ext cx="1752600" cy="381000"/>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2075" tIns="46038" rIns="92075" bIns="46038" numCol="1" rtlCol="0" anchor="t" anchorCtr="0" compatLnSpc="1">
            <a:prstTxWarp prst="textNoShape">
              <a:avLst/>
            </a:prstTxWarp>
          </a:bodyPr>
          <a:lstStyle/>
          <a:p>
            <a:pPr marL="457200" marR="0" defTabSz="914400" rtl="0" eaLnBrk="0" fontAlgn="base" latinLnBrk="0" hangingPunct="0">
              <a:lnSpc>
                <a:spcPct val="90000"/>
              </a:lnSpc>
              <a:spcBef>
                <a:spcPct val="20000"/>
              </a:spcBef>
              <a:spcAft>
                <a:spcPct val="0"/>
              </a:spcAft>
              <a:buClr>
                <a:schemeClr val="tx2"/>
              </a:buClr>
              <a:buSzTx/>
              <a:tabLst/>
            </a:pPr>
            <a:r>
              <a:rPr kumimoji="0" lang="en-US" sz="2000" u="none" strike="noStrike" normalizeH="0" baseline="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INPUT</a:t>
            </a:r>
          </a:p>
        </p:txBody>
      </p:sp>
      <p:sp>
        <p:nvSpPr>
          <p:cNvPr id="8" name="Rectangle: Rounded Corners 7"/>
          <p:cNvSpPr/>
          <p:nvPr/>
        </p:nvSpPr>
        <p:spPr bwMode="auto">
          <a:xfrm>
            <a:off x="3449829" y="1957754"/>
            <a:ext cx="1943100" cy="381000"/>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2075" tIns="46038" rIns="92075" bIns="46038" numCol="1" rtlCol="0" anchor="t" anchorCtr="0" compatLnSpc="1">
            <a:prstTxWarp prst="textNoShape">
              <a:avLst/>
            </a:prstTxWarp>
          </a:bodyPr>
          <a:lstStyle/>
          <a:p>
            <a:pPr marL="457200" marR="0" algn="l" defTabSz="914400" rtl="0" eaLnBrk="0" fontAlgn="base" latinLnBrk="0" hangingPunct="0">
              <a:lnSpc>
                <a:spcPct val="90000"/>
              </a:lnSpc>
              <a:spcBef>
                <a:spcPct val="20000"/>
              </a:spcBef>
              <a:spcAft>
                <a:spcPct val="0"/>
              </a:spcAft>
              <a:buClr>
                <a:schemeClr val="tx2"/>
              </a:buClr>
              <a:buSzTx/>
              <a:tabLst/>
            </a:pPr>
            <a:r>
              <a:rPr kumimoji="0" lang="en-US" sz="20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QUERY</a:t>
            </a:r>
          </a:p>
        </p:txBody>
      </p:sp>
      <p:sp>
        <p:nvSpPr>
          <p:cNvPr id="9" name="Rectangle: Rounded Corners 8"/>
          <p:cNvSpPr/>
          <p:nvPr/>
        </p:nvSpPr>
        <p:spPr bwMode="auto">
          <a:xfrm>
            <a:off x="5943600" y="1957754"/>
            <a:ext cx="2057400" cy="381000"/>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2075" tIns="46038" rIns="92075" bIns="46038" numCol="1" rtlCol="0" anchor="t" anchorCtr="0" compatLnSpc="1">
            <a:prstTxWarp prst="textNoShape">
              <a:avLst/>
            </a:prstTxWarp>
          </a:bodyPr>
          <a:lstStyle/>
          <a:p>
            <a:pPr marL="457200" marR="0" algn="l" defTabSz="914400" rtl="0" eaLnBrk="0" fontAlgn="base" latinLnBrk="0" hangingPunct="0">
              <a:lnSpc>
                <a:spcPct val="90000"/>
              </a:lnSpc>
              <a:spcBef>
                <a:spcPct val="20000"/>
              </a:spcBef>
              <a:spcAft>
                <a:spcPct val="0"/>
              </a:spcAft>
              <a:buClr>
                <a:schemeClr val="tx2"/>
              </a:buClr>
              <a:buSzTx/>
              <a:tabLst/>
            </a:pPr>
            <a:r>
              <a:rPr lang="en-US" sz="2000" dirty="0">
                <a:solidFill>
                  <a:schemeClr val="bg1"/>
                </a:solidFill>
                <a:latin typeface="Times New Roman" panose="02020603050405020304" pitchFamily="18" charset="0"/>
                <a:cs typeface="Times New Roman" panose="02020603050405020304" pitchFamily="18" charset="0"/>
              </a:rPr>
              <a:t>OUTPUT</a:t>
            </a:r>
            <a:endParaRPr kumimoji="0" lang="en-US" sz="20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11" name="Arrow: Right 10"/>
          <p:cNvSpPr/>
          <p:nvPr/>
        </p:nvSpPr>
        <p:spPr bwMode="auto">
          <a:xfrm>
            <a:off x="2912871" y="2095500"/>
            <a:ext cx="457200" cy="152400"/>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bodyPr>
          <a:lstStyle/>
          <a:p>
            <a:pPr marL="742950" marR="0" indent="-285750" algn="l" defTabSz="914400" rtl="0" eaLnBrk="0" fontAlgn="base" latinLnBrk="0" hangingPunct="0">
              <a:lnSpc>
                <a:spcPct val="90000"/>
              </a:lnSpc>
              <a:spcBef>
                <a:spcPct val="20000"/>
              </a:spcBef>
              <a:spcAft>
                <a:spcPct val="0"/>
              </a:spcAft>
              <a:buClr>
                <a:schemeClr val="tx2"/>
              </a:buClr>
              <a:buSzTx/>
              <a:buFontTx/>
              <a:buChar char="–"/>
              <a:tabLst/>
            </a:pPr>
            <a:endParaRPr kumimoji="0" lang="en-US" sz="2800" b="0" i="0" u="none" strike="noStrike" cap="none" normalizeH="0" baseline="0">
              <a:ln>
                <a:noFill/>
              </a:ln>
              <a:solidFill>
                <a:schemeClr val="tx1"/>
              </a:solidFill>
              <a:effectLst/>
              <a:latin typeface="Book Antiqua" pitchFamily="18" charset="0"/>
            </a:endParaRPr>
          </a:p>
        </p:txBody>
      </p:sp>
      <p:sp>
        <p:nvSpPr>
          <p:cNvPr id="12" name="Arrow: Right 11"/>
          <p:cNvSpPr/>
          <p:nvPr/>
        </p:nvSpPr>
        <p:spPr bwMode="auto">
          <a:xfrm>
            <a:off x="5439664" y="2072054"/>
            <a:ext cx="457200" cy="175846"/>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bodyPr>
          <a:lstStyle/>
          <a:p>
            <a:pPr marL="742950" marR="0" indent="-285750" algn="l" defTabSz="914400" rtl="0" eaLnBrk="0" fontAlgn="base" latinLnBrk="0" hangingPunct="0">
              <a:lnSpc>
                <a:spcPct val="90000"/>
              </a:lnSpc>
              <a:spcBef>
                <a:spcPct val="20000"/>
              </a:spcBef>
              <a:spcAft>
                <a:spcPct val="0"/>
              </a:spcAft>
              <a:buClr>
                <a:schemeClr val="tx2"/>
              </a:buClr>
              <a:buSzTx/>
              <a:buFontTx/>
              <a:buChar char="–"/>
              <a:tabLst/>
            </a:pPr>
            <a:endParaRPr kumimoji="0" lang="en-US" sz="2800" b="0" i="0" u="none" strike="noStrike" cap="none" normalizeH="0" baseline="0">
              <a:ln>
                <a:noFill/>
              </a:ln>
              <a:solidFill>
                <a:schemeClr val="tx1"/>
              </a:solidFill>
              <a:effectLst/>
              <a:latin typeface="Book Antiqua" pitchFamily="18" charset="0"/>
            </a:endParaRPr>
          </a:p>
        </p:txBody>
      </p:sp>
    </p:spTree>
    <p:extLst>
      <p:ext uri="{BB962C8B-B14F-4D97-AF65-F5344CB8AC3E}">
        <p14:creationId xmlns:p14="http://schemas.microsoft.com/office/powerpoint/2010/main" val="171215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48600" cy="1143000"/>
          </a:xfrm>
        </p:spPr>
        <p:txBody>
          <a:bodyPr/>
          <a:lstStyle/>
          <a:p>
            <a:r>
              <a:rPr lang="en-US" dirty="0">
                <a:latin typeface="Times New Roman" panose="02020603050405020304" pitchFamily="18" charset="0"/>
                <a:cs typeface="Times New Roman" panose="02020603050405020304" pitchFamily="18" charset="0"/>
              </a:rPr>
              <a:t>Blob Storage</a:t>
            </a:r>
          </a:p>
        </p:txBody>
      </p:sp>
      <p:sp>
        <p:nvSpPr>
          <p:cNvPr id="3" name="Content Placeholder 2"/>
          <p:cNvSpPr>
            <a:spLocks noGrp="1"/>
          </p:cNvSpPr>
          <p:nvPr>
            <p:ph idx="1"/>
          </p:nvPr>
        </p:nvSpPr>
        <p:spPr>
          <a:xfrm>
            <a:off x="609600" y="1905000"/>
            <a:ext cx="7772400" cy="3562350"/>
          </a:xfrm>
        </p:spPr>
        <p:txBody>
          <a:bodyPr/>
          <a:lstStyle/>
          <a:p>
            <a:r>
              <a:rPr lang="en-US" sz="2300" dirty="0">
                <a:latin typeface="Times New Roman" panose="02020603050405020304" pitchFamily="18" charset="0"/>
                <a:cs typeface="Times New Roman" panose="02020603050405020304" pitchFamily="18" charset="0"/>
              </a:rPr>
              <a:t>Blob storage can handle all of your unstructured data, scaling up or down as your needs change. You no longer have to manage it, and you only pay for what you use, and save money over on‐premises storage options.</a:t>
            </a:r>
          </a:p>
          <a:p>
            <a:r>
              <a:rPr lang="en-US" sz="2300" dirty="0">
                <a:latin typeface="Times New Roman" panose="02020603050405020304" pitchFamily="18" charset="0"/>
                <a:cs typeface="Times New Roman" panose="02020603050405020304" pitchFamily="18" charset="0"/>
              </a:rPr>
              <a:t>This is the final storage space in Azure where the unstructured data is stored after being pulled using the stream analytics job.</a:t>
            </a:r>
          </a:p>
          <a:p>
            <a:r>
              <a:rPr lang="en-US" sz="2300" dirty="0">
                <a:latin typeface="Times New Roman" panose="02020603050405020304" pitchFamily="18" charset="0"/>
                <a:cs typeface="Times New Roman" panose="02020603050405020304" pitchFamily="18" charset="0"/>
              </a:rPr>
              <a:t>Benefits:</a:t>
            </a:r>
          </a:p>
          <a:p>
            <a:pPr marL="642938" lvl="1"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Strong consistency</a:t>
            </a:r>
          </a:p>
          <a:p>
            <a:pPr marL="642938" lvl="1"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Object mutability</a:t>
            </a:r>
          </a:p>
          <a:p>
            <a:pPr marL="642938" lvl="1"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Multiple blob types</a:t>
            </a:r>
          </a:p>
          <a:p>
            <a:pPr marL="642938" lvl="1"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One infrastructure, worldwide access</a:t>
            </a:r>
          </a:p>
        </p:txBody>
      </p:sp>
      <p:sp>
        <p:nvSpPr>
          <p:cNvPr id="5" name="Footer Placeholder 4"/>
          <p:cNvSpPr>
            <a:spLocks noGrp="1"/>
          </p:cNvSpPr>
          <p:nvPr>
            <p:ph type="ftr" sz="quarter" idx="11"/>
          </p:nvPr>
        </p:nvSpPr>
        <p:spPr>
          <a:xfrm>
            <a:off x="3095812" y="6324600"/>
            <a:ext cx="2923988" cy="457200"/>
          </a:xfrm>
        </p:spPr>
        <p:txBody>
          <a:bodyPr/>
          <a:lstStyle/>
          <a:p>
            <a:r>
              <a:rPr lang="en-US" dirty="0">
                <a:latin typeface="Times New Roman" panose="02020603050405020304" pitchFamily="18" charset="0"/>
                <a:cs typeface="Times New Roman" panose="02020603050405020304" pitchFamily="18" charset="0"/>
              </a:rPr>
              <a:t>CIS 5850 | Group 2 | Mentor: Dr. Nanda </a:t>
            </a:r>
            <a:r>
              <a:rPr lang="en-US" dirty="0" err="1">
                <a:latin typeface="Times New Roman" panose="02020603050405020304" pitchFamily="18" charset="0"/>
                <a:cs typeface="Times New Roman" panose="02020603050405020304" pitchFamily="18" charset="0"/>
              </a:rPr>
              <a:t>Ganesan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534524" y="6324600"/>
            <a:ext cx="1923676" cy="457200"/>
          </a:xfrm>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02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92" y="914400"/>
            <a:ext cx="7772400" cy="668215"/>
          </a:xfrm>
        </p:spPr>
        <p:txBody>
          <a:bodyPr/>
          <a:lstStyle/>
          <a:p>
            <a:r>
              <a:rPr lang="en-US" dirty="0">
                <a:latin typeface="Times New Roman" panose="02020603050405020304" pitchFamily="18" charset="0"/>
                <a:cs typeface="Times New Roman" panose="02020603050405020304" pitchFamily="18" charset="0"/>
              </a:rPr>
              <a:t>Blob Storage Overview</a:t>
            </a:r>
          </a:p>
        </p:txBody>
      </p:sp>
      <p:pic>
        <p:nvPicPr>
          <p:cNvPr id="4" name="Content Placeholder 3"/>
          <p:cNvPicPr>
            <a:picLocks noGrp="1" noChangeAspect="1"/>
          </p:cNvPicPr>
          <p:nvPr>
            <p:ph idx="1"/>
          </p:nvPr>
        </p:nvPicPr>
        <p:blipFill>
          <a:blip r:embed="rId2"/>
          <a:stretch>
            <a:fillRect/>
          </a:stretch>
        </p:blipFill>
        <p:spPr>
          <a:xfrm>
            <a:off x="762000" y="2133600"/>
            <a:ext cx="7696200" cy="3810000"/>
          </a:xfrm>
          <a:prstGeom prst="rect">
            <a:avLst/>
          </a:prstGeom>
          <a:ln w="88900" cap="sq" cmpd="thickThin">
            <a:solidFill>
              <a:srgbClr val="000000"/>
            </a:solidFill>
            <a:prstDash val="solid"/>
            <a:miter lim="800000"/>
          </a:ln>
          <a:effectLst>
            <a:innerShdw blurRad="76200">
              <a:srgbClr val="000000"/>
            </a:innerShdw>
          </a:effectLst>
        </p:spPr>
      </p:pic>
      <p:sp>
        <p:nvSpPr>
          <p:cNvPr id="7" name="Footer Placeholder 6"/>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8" name="Slide Number Placeholder 7"/>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3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92" y="914400"/>
            <a:ext cx="7772400" cy="668215"/>
          </a:xfrm>
        </p:spPr>
        <p:txBody>
          <a:bodyPr/>
          <a:lstStyle/>
          <a:p>
            <a:r>
              <a:rPr lang="en-US" dirty="0">
                <a:latin typeface="Times New Roman" panose="02020603050405020304" pitchFamily="18" charset="0"/>
                <a:cs typeface="Times New Roman" panose="02020603050405020304" pitchFamily="18" charset="0"/>
              </a:rPr>
              <a:t>Blob Storage Overview</a:t>
            </a:r>
          </a:p>
        </p:txBody>
      </p:sp>
      <p:sp>
        <p:nvSpPr>
          <p:cNvPr id="7" name="Footer Placeholder 6"/>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8" name="Slide Number Placeholder 7"/>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438742" y="1981200"/>
            <a:ext cx="8284100" cy="4267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2529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Power BI Dashboards</a:t>
            </a:r>
          </a:p>
        </p:txBody>
      </p:sp>
      <p:sp>
        <p:nvSpPr>
          <p:cNvPr id="3" name="Content Placeholder 2"/>
          <p:cNvSpPr>
            <a:spLocks noGrp="1"/>
          </p:cNvSpPr>
          <p:nvPr>
            <p:ph idx="1"/>
          </p:nvPr>
        </p:nvSpPr>
        <p:spPr/>
        <p:txBody>
          <a:bodyPr/>
          <a:lstStyle/>
          <a:p>
            <a:r>
              <a:rPr lang="en-US" sz="2300" dirty="0">
                <a:latin typeface="Times New Roman" panose="02020603050405020304" pitchFamily="18" charset="0"/>
                <a:cs typeface="Times New Roman" panose="02020603050405020304" pitchFamily="18" charset="0"/>
              </a:rPr>
              <a:t>Quickly build real‐time dashboards with Power BI for a live command and control view. Real‐time dashboards help transform live data into actionable and insightful visuals.</a:t>
            </a:r>
          </a:p>
          <a:p>
            <a:r>
              <a:rPr lang="en-US" sz="2300" dirty="0">
                <a:latin typeface="Times New Roman" panose="02020603050405020304" pitchFamily="18" charset="0"/>
                <a:cs typeface="Times New Roman" panose="02020603050405020304" pitchFamily="18" charset="0"/>
              </a:rPr>
              <a:t>Using Power BI desktop app a connection is established between the Power BI and the Azure Blob Storage.</a:t>
            </a:r>
          </a:p>
          <a:p>
            <a:r>
              <a:rPr lang="en-US" sz="2300" dirty="0">
                <a:latin typeface="Times New Roman" panose="02020603050405020304" pitchFamily="18" charset="0"/>
                <a:cs typeface="Times New Roman" panose="02020603050405020304" pitchFamily="18" charset="0"/>
              </a:rPr>
              <a:t>The Power BI dashboard is built using the Power BI Cloud Platform (app.powerbi.com).</a:t>
            </a:r>
          </a:p>
          <a:p>
            <a:r>
              <a:rPr lang="en-US" sz="2300" dirty="0">
                <a:latin typeface="Times New Roman" panose="02020603050405020304" pitchFamily="18" charset="0"/>
                <a:cs typeface="Times New Roman" panose="02020603050405020304" pitchFamily="18" charset="0"/>
              </a:rPr>
              <a:t>Automatic refresh window for every 30 minutes is configured.</a:t>
            </a:r>
          </a:p>
          <a:p>
            <a:pPr marL="0" indent="0">
              <a:buNone/>
            </a:pPr>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77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Power BI Dashboard Overview</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5" name="Slide Number Placeholder 4"/>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196859" y="1916724"/>
            <a:ext cx="8750282" cy="4413738"/>
          </a:xfrm>
          <a:prstGeom prst="rect">
            <a:avLst/>
          </a:prstGeom>
        </p:spPr>
      </p:pic>
    </p:spTree>
    <p:extLst>
      <p:ext uri="{BB962C8B-B14F-4D97-AF65-F5344CB8AC3E}">
        <p14:creationId xmlns:p14="http://schemas.microsoft.com/office/powerpoint/2010/main" val="329629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pPr algn="just"/>
            <a:r>
              <a:rPr lang="en-US" sz="2300" dirty="0">
                <a:latin typeface="Times New Roman" panose="02020603050405020304" pitchFamily="18" charset="0"/>
                <a:cs typeface="Times New Roman" panose="02020603050405020304" pitchFamily="18" charset="0"/>
              </a:rPr>
              <a:t>Using Microsoft Cloud Services like Azure Stream Analytics and Power BI the current twitter sentiment analysis of the Popular Sports leagues around the world is conducted. </a:t>
            </a:r>
          </a:p>
          <a:p>
            <a:pPr algn="just"/>
            <a:r>
              <a:rPr lang="en-US" sz="2300" dirty="0">
                <a:latin typeface="Times New Roman" panose="02020603050405020304" pitchFamily="18" charset="0"/>
                <a:cs typeface="Times New Roman" panose="02020603050405020304" pitchFamily="18" charset="0"/>
              </a:rPr>
              <a:t>The sentiments and popularity of various leagues are analyzed based on the current tweets in the Twitter platform.</a:t>
            </a:r>
          </a:p>
          <a:p>
            <a:pPr algn="just"/>
            <a:r>
              <a:rPr lang="en-US" sz="2300" dirty="0">
                <a:latin typeface="Times New Roman" panose="02020603050405020304" pitchFamily="18" charset="0"/>
                <a:cs typeface="Times New Roman" panose="02020603050405020304" pitchFamily="18" charset="0"/>
              </a:rPr>
              <a:t>Hash-Tags Used: </a:t>
            </a:r>
          </a:p>
          <a:p>
            <a:pPr lvl="1" algn="just"/>
            <a:r>
              <a:rPr lang="en-US" sz="2000" dirty="0">
                <a:latin typeface="Times New Roman" panose="02020603050405020304" pitchFamily="18" charset="0"/>
                <a:cs typeface="Times New Roman" panose="02020603050405020304" pitchFamily="18" charset="0"/>
              </a:rPr>
              <a:t>IPL, EPL, UEFA, </a:t>
            </a:r>
            <a:r>
              <a:rPr lang="en-US" sz="2000" dirty="0" err="1">
                <a:latin typeface="Times New Roman" panose="02020603050405020304" pitchFamily="18" charset="0"/>
                <a:cs typeface="Times New Roman" panose="02020603050405020304" pitchFamily="18" charset="0"/>
              </a:rPr>
              <a:t>LaLiga</a:t>
            </a:r>
            <a:r>
              <a:rPr lang="en-US" sz="2000" dirty="0">
                <a:latin typeface="Times New Roman" panose="02020603050405020304" pitchFamily="18" charset="0"/>
                <a:cs typeface="Times New Roman" panose="02020603050405020304" pitchFamily="18" charset="0"/>
              </a:rPr>
              <a:t>, NBA</a:t>
            </a:r>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16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a:xfrm>
            <a:off x="685800" y="2057400"/>
            <a:ext cx="7772400" cy="4114800"/>
          </a:xfrm>
        </p:spPr>
        <p:txBody>
          <a:bodyPr/>
          <a:lstStyle/>
          <a:p>
            <a:r>
              <a:rPr lang="en-US" sz="2300" dirty="0">
                <a:latin typeface="Times New Roman" panose="02020603050405020304" pitchFamily="18" charset="0"/>
                <a:cs typeface="Times New Roman" panose="02020603050405020304" pitchFamily="18" charset="0"/>
              </a:rPr>
              <a:t>Azure Blob storage has been used to store the streaming data as it is a part of free tier subscription. </a:t>
            </a:r>
          </a:p>
          <a:p>
            <a:r>
              <a:rPr lang="en-US" sz="2300" dirty="0">
                <a:latin typeface="Times New Roman" panose="02020603050405020304" pitchFamily="18" charset="0"/>
                <a:cs typeface="Times New Roman" panose="02020603050405020304" pitchFamily="18" charset="0"/>
              </a:rPr>
              <a:t>Given the flexibility of using a SQL server database or SQL data warehouse a better analytics could have been done with structured data. </a:t>
            </a:r>
          </a:p>
          <a:p>
            <a:r>
              <a:rPr lang="en-US" sz="2300" dirty="0">
                <a:latin typeface="Times New Roman" panose="02020603050405020304" pitchFamily="18" charset="0"/>
                <a:cs typeface="Times New Roman" panose="02020603050405020304" pitchFamily="18" charset="0"/>
              </a:rPr>
              <a:t>Using Power BI pro edition Real-Time dashboard refresh could be achieved avoiding the 30 minutes refresh window.</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5" name="Slide Number Placeholder 4"/>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18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Web References</a:t>
            </a:r>
          </a:p>
        </p:txBody>
      </p:sp>
      <p:sp>
        <p:nvSpPr>
          <p:cNvPr id="3" name="Content Placeholder 2"/>
          <p:cNvSpPr>
            <a:spLocks noGrp="1"/>
          </p:cNvSpPr>
          <p:nvPr>
            <p:ph idx="1"/>
          </p:nvPr>
        </p:nvSpPr>
        <p:spPr/>
        <p:txBody>
          <a:bodyPr/>
          <a:lstStyle/>
          <a:p>
            <a:pPr marL="457200" indent="-457200">
              <a:buFont typeface="+mj-lt"/>
              <a:buAutoNum type="arabicPeriod"/>
            </a:pPr>
            <a:r>
              <a:rPr lang="en-US" sz="2300" dirty="0">
                <a:latin typeface="Times New Roman" panose="02020603050405020304" pitchFamily="18" charset="0"/>
                <a:cs typeface="Times New Roman" panose="02020603050405020304" pitchFamily="18" charset="0"/>
                <a:hlinkClick r:id="rId2"/>
              </a:rPr>
              <a:t>https://docs.microsoft.com/en-us/azure/event-hubs/event-hubs-what-is-event-hubs</a:t>
            </a:r>
            <a:endParaRPr lang="en-US" sz="23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300" dirty="0">
                <a:latin typeface="Times New Roman" panose="02020603050405020304" pitchFamily="18" charset="0"/>
                <a:cs typeface="Times New Roman" panose="02020603050405020304" pitchFamily="18" charset="0"/>
                <a:hlinkClick r:id="rId3"/>
              </a:rPr>
              <a:t>https://docs.microsoft.com/en-us/azure/stream-analytics/stream-analytics-introduction</a:t>
            </a:r>
            <a:endParaRPr lang="en-US" sz="23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300" dirty="0">
                <a:latin typeface="Times New Roman" panose="02020603050405020304" pitchFamily="18" charset="0"/>
                <a:cs typeface="Times New Roman" panose="02020603050405020304" pitchFamily="18" charset="0"/>
                <a:hlinkClick r:id="rId4"/>
              </a:rPr>
              <a:t>https://docs.microsoft.com/en-us/azure/stream-analytics/stream-analytics-power-bi-dashboard</a:t>
            </a:r>
            <a:endParaRPr lang="en-US" sz="23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300" dirty="0">
                <a:latin typeface="Times New Roman" panose="02020603050405020304" pitchFamily="18" charset="0"/>
                <a:cs typeface="Times New Roman" panose="02020603050405020304" pitchFamily="18" charset="0"/>
                <a:hlinkClick r:id="rId5"/>
              </a:rPr>
              <a:t>http://help.sentiment140.com/</a:t>
            </a:r>
            <a:endParaRPr lang="en-US" sz="23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990600" y="1676400"/>
            <a:ext cx="5829300" cy="3086100"/>
          </a:xfrm>
        </p:spPr>
        <p:txBody>
          <a:bodyPr/>
          <a:lstStyle/>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Objective</a:t>
            </a:r>
          </a:p>
          <a:p>
            <a:r>
              <a:rPr lang="en-US" sz="2300" dirty="0">
                <a:latin typeface="Times New Roman" panose="02020603050405020304" pitchFamily="18" charset="0"/>
                <a:cs typeface="Times New Roman" panose="02020603050405020304" pitchFamily="18" charset="0"/>
              </a:rPr>
              <a:t>Pre-requisites</a:t>
            </a:r>
          </a:p>
          <a:p>
            <a:r>
              <a:rPr lang="en-US" sz="2300" dirty="0">
                <a:latin typeface="Times New Roman" panose="02020603050405020304" pitchFamily="18" charset="0"/>
                <a:cs typeface="Times New Roman" panose="02020603050405020304" pitchFamily="18" charset="0"/>
              </a:rPr>
              <a:t>Process Flow</a:t>
            </a:r>
          </a:p>
          <a:p>
            <a:r>
              <a:rPr lang="en-US" sz="2300" dirty="0">
                <a:latin typeface="Times New Roman" panose="02020603050405020304" pitchFamily="18" charset="0"/>
                <a:cs typeface="Times New Roman" panose="02020603050405020304" pitchFamily="18" charset="0"/>
              </a:rPr>
              <a:t>Components</a:t>
            </a:r>
          </a:p>
          <a:p>
            <a:r>
              <a:rPr lang="en-US" sz="2300" dirty="0">
                <a:latin typeface="Times New Roman" panose="02020603050405020304" pitchFamily="18" charset="0"/>
                <a:cs typeface="Times New Roman" panose="02020603050405020304" pitchFamily="18" charset="0"/>
              </a:rPr>
              <a:t>Summary</a:t>
            </a:r>
          </a:p>
          <a:p>
            <a:r>
              <a:rPr lang="en-US" sz="2300" dirty="0">
                <a:latin typeface="Times New Roman" panose="02020603050405020304" pitchFamily="18" charset="0"/>
                <a:cs typeface="Times New Roman" panose="02020603050405020304" pitchFamily="18" charset="0"/>
              </a:rPr>
              <a:t>Limitations</a:t>
            </a:r>
          </a:p>
          <a:p>
            <a:r>
              <a:rPr lang="en-US" sz="2300" dirty="0">
                <a:latin typeface="Times New Roman" panose="02020603050405020304" pitchFamily="18" charset="0"/>
                <a:cs typeface="Times New Roman" panose="02020603050405020304" pitchFamily="18" charset="0"/>
              </a:rPr>
              <a:t>Web References</a:t>
            </a:r>
          </a:p>
          <a:p>
            <a:r>
              <a:rPr lang="en-US" sz="2300" dirty="0">
                <a:latin typeface="Times New Roman" panose="02020603050405020304" pitchFamily="18" charset="0"/>
                <a:cs typeface="Times New Roman" panose="02020603050405020304" pitchFamily="18" charset="0"/>
              </a:rPr>
              <a:t>Q &amp; A</a:t>
            </a:r>
          </a:p>
          <a:p>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CIS 5850 | Group 2 | Mentor: Dr. Nanda </a:t>
            </a:r>
            <a:r>
              <a:rPr lang="en-US" dirty="0" err="1">
                <a:latin typeface="Times New Roman" panose="02020603050405020304" pitchFamily="18" charset="0"/>
                <a:cs typeface="Times New Roman" panose="02020603050405020304" pitchFamily="18" charset="0"/>
              </a:rPr>
              <a:t>Ganesan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4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algn="ctr"/>
            <a:r>
              <a:rPr lang="en-US" dirty="0">
                <a:latin typeface="Times New Roman" panose="02020603050405020304" pitchFamily="18" charset="0"/>
                <a:cs typeface="Times New Roman" panose="02020603050405020304" pitchFamily="18" charset="0"/>
              </a:rPr>
              <a:t>Question and Answer Session</a:t>
            </a:r>
          </a:p>
        </p:txBody>
      </p:sp>
      <p:sp>
        <p:nvSpPr>
          <p:cNvPr id="3" name="Content Placeholder 2"/>
          <p:cNvSpPr>
            <a:spLocks noGrp="1"/>
          </p:cNvSpPr>
          <p:nvPr>
            <p:ph type="subTitle" sz="quarter" idx="1"/>
          </p:nvPr>
        </p:nvSpPr>
        <p:spPr/>
        <p:txBody>
          <a:bodyPr/>
          <a:lstStyle/>
          <a:p>
            <a:r>
              <a:rPr lang="en-US" sz="27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3767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algn="just"/>
            <a:r>
              <a:rPr lang="en-US" sz="2300" dirty="0">
                <a:latin typeface="Times New Roman" panose="02020603050405020304" pitchFamily="18" charset="0"/>
                <a:cs typeface="Times New Roman" panose="02020603050405020304" pitchFamily="18" charset="0"/>
              </a:rPr>
              <a:t>To showcase the ease and power of Analytics using Cloud by demonstrating real-time Twitter streaming sentiment analysis using Twitter API Client and MS Azure services like Event hubs, Stream Analytics, Power BI. </a:t>
            </a: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51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Pre-requisites</a:t>
            </a:r>
          </a:p>
        </p:txBody>
      </p:sp>
      <p:sp>
        <p:nvSpPr>
          <p:cNvPr id="3" name="Content Placeholder 2"/>
          <p:cNvSpPr>
            <a:spLocks noGrp="1"/>
          </p:cNvSpPr>
          <p:nvPr>
            <p:ph idx="1"/>
          </p:nvPr>
        </p:nvSpPr>
        <p:spPr/>
        <p:txBody>
          <a:bodyPr/>
          <a:lstStyle/>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MS Azure account (Free Trial subscription)</a:t>
            </a:r>
          </a:p>
          <a:p>
            <a:r>
              <a:rPr lang="en-US" sz="2300" dirty="0">
                <a:latin typeface="Times New Roman" panose="02020603050405020304" pitchFamily="18" charset="0"/>
                <a:cs typeface="Times New Roman" panose="02020603050405020304" pitchFamily="18" charset="0"/>
              </a:rPr>
              <a:t>Twitter Account and OAuth access token </a:t>
            </a:r>
          </a:p>
          <a:p>
            <a:r>
              <a:rPr lang="en-US" sz="2300" dirty="0">
                <a:latin typeface="Times New Roman" panose="02020603050405020304" pitchFamily="18" charset="0"/>
                <a:cs typeface="Times New Roman" panose="02020603050405020304" pitchFamily="18" charset="0"/>
              </a:rPr>
              <a:t>Twitter WPF client API</a:t>
            </a:r>
          </a:p>
          <a:p>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06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412556"/>
              </p:ext>
            </p:extLst>
          </p:nvPr>
        </p:nvGraphicFramePr>
        <p:xfrm>
          <a:off x="838200" y="2057400"/>
          <a:ext cx="7467600" cy="37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981200" y="2286000"/>
            <a:ext cx="410269" cy="364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8"/>
          <a:stretch>
            <a:fillRect/>
          </a:stretch>
        </p:blipFill>
        <p:spPr>
          <a:xfrm>
            <a:off x="4303686" y="4379163"/>
            <a:ext cx="448697" cy="371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9"/>
          <a:stretch>
            <a:fillRect/>
          </a:stretch>
        </p:blipFill>
        <p:spPr>
          <a:xfrm>
            <a:off x="4303686" y="2362728"/>
            <a:ext cx="496914" cy="439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10"/>
          <a:stretch>
            <a:fillRect/>
          </a:stretch>
        </p:blipFill>
        <p:spPr>
          <a:xfrm>
            <a:off x="6525358" y="2496663"/>
            <a:ext cx="742950" cy="307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11"/>
          <a:stretch>
            <a:fillRect/>
          </a:stretch>
        </p:blipFill>
        <p:spPr>
          <a:xfrm>
            <a:off x="6611083" y="4288824"/>
            <a:ext cx="571500" cy="552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Footer Placeholder 9"/>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11" name="Slide Number Placeholder 10"/>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64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Twitter WPF Client</a:t>
            </a:r>
          </a:p>
        </p:txBody>
      </p:sp>
      <p:sp>
        <p:nvSpPr>
          <p:cNvPr id="3" name="Content Placeholder 2"/>
          <p:cNvSpPr>
            <a:spLocks noGrp="1"/>
          </p:cNvSpPr>
          <p:nvPr>
            <p:ph idx="1"/>
          </p:nvPr>
        </p:nvSpPr>
        <p:spPr/>
        <p:txBody>
          <a:bodyPr/>
          <a:lstStyle/>
          <a:p>
            <a:r>
              <a:rPr lang="en-US" sz="2300" dirty="0">
                <a:latin typeface="Times New Roman" panose="02020603050405020304" pitchFamily="18" charset="0"/>
                <a:cs typeface="Times New Roman" panose="02020603050405020304" pitchFamily="18" charset="0"/>
              </a:rPr>
              <a:t>This application connects to twitter database to collect the tweet events based on specified Hash-Tags</a:t>
            </a:r>
          </a:p>
          <a:p>
            <a:r>
              <a:rPr lang="en-US" sz="2300" dirty="0">
                <a:latin typeface="Times New Roman" panose="02020603050405020304" pitchFamily="18" charset="0"/>
                <a:cs typeface="Times New Roman" panose="02020603050405020304" pitchFamily="18" charset="0"/>
              </a:rPr>
              <a:t>The Sentinment140 open source tool assigns sentiment to the tweets as follows.</a:t>
            </a:r>
          </a:p>
          <a:p>
            <a:pPr lvl="1">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0 – Negative</a:t>
            </a:r>
          </a:p>
          <a:p>
            <a:pPr lvl="1">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2 – Neutral</a:t>
            </a:r>
          </a:p>
          <a:p>
            <a:pPr lvl="1">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4 – Positive </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twitter access keys and </a:t>
            </a:r>
            <a:r>
              <a:rPr lang="en-US" sz="2300" dirty="0" err="1">
                <a:latin typeface="Times New Roman" panose="02020603050405020304" pitchFamily="18" charset="0"/>
                <a:cs typeface="Times New Roman" panose="02020603050405020304" pitchFamily="18" charset="0"/>
              </a:rPr>
              <a:t>EventHub</a:t>
            </a:r>
            <a:r>
              <a:rPr lang="en-US" sz="2300" dirty="0">
                <a:latin typeface="Times New Roman" panose="02020603050405020304" pitchFamily="18" charset="0"/>
                <a:cs typeface="Times New Roman" panose="02020603050405020304" pitchFamily="18" charset="0"/>
              </a:rPr>
              <a:t> connection string has to be fed to the application to retrieve data and store events in </a:t>
            </a:r>
            <a:r>
              <a:rPr lang="en-US" sz="2300" dirty="0" err="1">
                <a:latin typeface="Times New Roman" panose="02020603050405020304" pitchFamily="18" charset="0"/>
                <a:cs typeface="Times New Roman" panose="02020603050405020304" pitchFamily="18" charset="0"/>
              </a:rPr>
              <a:t>EventHub</a:t>
            </a:r>
            <a:r>
              <a:rPr lang="en-US" sz="23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74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WPF Client Overview</a:t>
            </a:r>
          </a:p>
        </p:txBody>
      </p:sp>
      <p:sp>
        <p:nvSpPr>
          <p:cNvPr id="4" name="Footer Placeholder 3"/>
          <p:cNvSpPr>
            <a:spLocks noGrp="1"/>
          </p:cNvSpPr>
          <p:nvPr>
            <p:ph type="ftr" sz="quarter" idx="11"/>
          </p:nvPr>
        </p:nvSpPr>
        <p:spPr/>
        <p:txBody>
          <a:bodyPr/>
          <a:lstStyle/>
          <a:p>
            <a:r>
              <a:rPr lang="en-US"/>
              <a:t>CIS 5850 | Group 2 | Mentor: Dr. Nanda Ganesan</a:t>
            </a:r>
          </a:p>
        </p:txBody>
      </p:sp>
      <p:sp>
        <p:nvSpPr>
          <p:cNvPr id="5" name="Slide Number Placeholder 4"/>
          <p:cNvSpPr>
            <a:spLocks noGrp="1"/>
          </p:cNvSpPr>
          <p:nvPr>
            <p:ph type="sldNum" sz="quarter" idx="12"/>
          </p:nvPr>
        </p:nvSpPr>
        <p:spPr/>
        <p:txBody>
          <a:bodyPr/>
          <a:lstStyle/>
          <a:p>
            <a:fld id="{5ED3A9F6-2E7E-4F46-8763-50114F449382}" type="slidenum">
              <a:rPr lang="en-US" smtClean="0"/>
              <a:pPr/>
              <a:t>7</a:t>
            </a:fld>
            <a:endParaRPr lang="en-US"/>
          </a:p>
        </p:txBody>
      </p:sp>
      <p:pic>
        <p:nvPicPr>
          <p:cNvPr id="8" name="Picture 7"/>
          <p:cNvPicPr>
            <a:picLocks noChangeAspect="1"/>
          </p:cNvPicPr>
          <p:nvPr/>
        </p:nvPicPr>
        <p:blipFill>
          <a:blip r:embed="rId2"/>
          <a:stretch>
            <a:fillRect/>
          </a:stretch>
        </p:blipFill>
        <p:spPr>
          <a:xfrm>
            <a:off x="990600" y="2057400"/>
            <a:ext cx="7467600" cy="43724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43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Event Hubs</a:t>
            </a:r>
          </a:p>
        </p:txBody>
      </p:sp>
      <p:sp>
        <p:nvSpPr>
          <p:cNvPr id="3" name="Content Placeholder 2"/>
          <p:cNvSpPr>
            <a:spLocks noGrp="1"/>
          </p:cNvSpPr>
          <p:nvPr>
            <p:ph idx="1"/>
          </p:nvPr>
        </p:nvSpPr>
        <p:spPr>
          <a:xfrm>
            <a:off x="609600" y="1981200"/>
            <a:ext cx="7772400" cy="4114800"/>
          </a:xfrm>
        </p:spPr>
        <p:txBody>
          <a:bodyPr/>
          <a:lstStyle/>
          <a:p>
            <a:pPr algn="just"/>
            <a:r>
              <a:rPr lang="en-US" sz="2300" dirty="0">
                <a:latin typeface="Times New Roman" panose="02020603050405020304" pitchFamily="18" charset="0"/>
                <a:cs typeface="Times New Roman" panose="02020603050405020304" pitchFamily="18" charset="0"/>
              </a:rPr>
              <a:t>Azure Event Hubs is a ingestion service that collects, transforms, and stores millions of events.</a:t>
            </a:r>
          </a:p>
          <a:p>
            <a:pPr algn="just"/>
            <a:r>
              <a:rPr lang="en-US" sz="2300" dirty="0">
                <a:latin typeface="Times New Roman" panose="02020603050405020304" pitchFamily="18" charset="0"/>
                <a:cs typeface="Times New Roman" panose="02020603050405020304" pitchFamily="18" charset="0"/>
              </a:rPr>
              <a:t>Event Hubs is a fully‐managed service that ingests events with elastic scale to accommodate variable load profiles and the spikes.</a:t>
            </a:r>
          </a:p>
          <a:p>
            <a:pPr algn="just"/>
            <a:r>
              <a:rPr lang="en-US" sz="2300" dirty="0">
                <a:latin typeface="Times New Roman" panose="02020603050405020304" pitchFamily="18" charset="0"/>
                <a:cs typeface="Times New Roman" panose="02020603050405020304" pitchFamily="18" charset="0"/>
              </a:rPr>
              <a:t>As a streaming platform, it gives you low latency and configurable time retention, which enables you to ingress massive amounts of data into the cloud and read the data from multiple applications using publish‐subscribe semantics.</a:t>
            </a:r>
          </a:p>
          <a:p>
            <a:pPr algn="just"/>
            <a:r>
              <a:rPr lang="en-US" sz="2300" dirty="0">
                <a:latin typeface="Times New Roman" panose="02020603050405020304" pitchFamily="18" charset="0"/>
                <a:cs typeface="Times New Roman" panose="02020603050405020304" pitchFamily="18" charset="0"/>
              </a:rPr>
              <a:t>Event Hubs Archive is the easiest way to load data into Azure.</a:t>
            </a:r>
          </a:p>
          <a:p>
            <a:pPr marL="0" indent="0" algn="just">
              <a:buNone/>
            </a:pPr>
            <a:endParaRPr 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6" name="Slide Number Placeholder 5"/>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2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3415"/>
            <a:ext cx="7772400" cy="1143000"/>
          </a:xfrm>
        </p:spPr>
        <p:txBody>
          <a:bodyPr/>
          <a:lstStyle/>
          <a:p>
            <a:r>
              <a:rPr lang="en-US" dirty="0">
                <a:latin typeface="Times New Roman" panose="02020603050405020304" pitchFamily="18" charset="0"/>
                <a:cs typeface="Times New Roman" panose="02020603050405020304" pitchFamily="18" charset="0"/>
              </a:rPr>
              <a:t>Event Hub Overview</a:t>
            </a:r>
          </a:p>
        </p:txBody>
      </p:sp>
      <p:pic>
        <p:nvPicPr>
          <p:cNvPr id="4" name="Content Placeholder 3"/>
          <p:cNvPicPr>
            <a:picLocks noGrp="1" noChangeAspect="1"/>
          </p:cNvPicPr>
          <p:nvPr>
            <p:ph idx="1"/>
          </p:nvPr>
        </p:nvPicPr>
        <p:blipFill>
          <a:blip r:embed="rId2"/>
          <a:stretch>
            <a:fillRect/>
          </a:stretch>
        </p:blipFill>
        <p:spPr>
          <a:xfrm>
            <a:off x="685801" y="2133600"/>
            <a:ext cx="8001000" cy="3979984"/>
          </a:xfrm>
          <a:prstGeom prst="rect">
            <a:avLst/>
          </a:prstGeom>
          <a:ln w="88900" cap="sq" cmpd="thickThin">
            <a:solidFill>
              <a:srgbClr val="000000"/>
            </a:solidFill>
            <a:prstDash val="solid"/>
            <a:miter lim="800000"/>
          </a:ln>
          <a:effectLst>
            <a:innerShdw blurRad="76200">
              <a:srgbClr val="000000"/>
            </a:innerShdw>
          </a:effectLst>
        </p:spPr>
      </p:pic>
      <p:sp>
        <p:nvSpPr>
          <p:cNvPr id="6" name="Footer Placeholder 5"/>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CIS 5850 | Group 2 | Mentor: Dr. Nanda Ganesan</a:t>
            </a:r>
          </a:p>
        </p:txBody>
      </p:sp>
      <p:sp>
        <p:nvSpPr>
          <p:cNvPr id="7" name="Slide Number Placeholder 6"/>
          <p:cNvSpPr>
            <a:spLocks noGrp="1"/>
          </p:cNvSpPr>
          <p:nvPr>
            <p:ph type="sldNum" sz="quarter" idx="12"/>
          </p:nvPr>
        </p:nvSpPr>
        <p:spPr/>
        <p:txBody>
          <a:bodyPr/>
          <a:lstStyle/>
          <a:p>
            <a:fld id="{5ED3A9F6-2E7E-4F46-8763-50114F449382}"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806511"/>
      </p:ext>
    </p:extLst>
  </p:cSld>
  <p:clrMapOvr>
    <a:masterClrMapping/>
  </p:clrMapOvr>
</p:sld>
</file>

<file path=ppt/theme/theme1.xml><?xml version="1.0" encoding="utf-8"?>
<a:theme xmlns:a="http://schemas.openxmlformats.org/drawingml/2006/main" name="Theme2">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90000"/>
          </a:lnSpc>
          <a:spcBef>
            <a:spcPct val="20000"/>
          </a:spcBef>
          <a:spcAft>
            <a:spcPct val="0"/>
          </a:spcAft>
          <a:buClr>
            <a:schemeClr val="tx2"/>
          </a:buClr>
          <a:buSzTx/>
          <a:buFontTx/>
          <a:buChar char="–"/>
          <a:tabLst/>
          <a:defRPr kumimoji="0" lang="en-US" sz="2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90000"/>
          </a:lnSpc>
          <a:spcBef>
            <a:spcPct val="20000"/>
          </a:spcBef>
          <a:spcAft>
            <a:spcPct val="0"/>
          </a:spcAft>
          <a:buClr>
            <a:schemeClr val="tx2"/>
          </a:buClr>
          <a:buSzTx/>
          <a:buFontTx/>
          <a:buChar char="–"/>
          <a:tabLst/>
          <a:defRPr kumimoji="0" lang="en-US" sz="2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mportance of MIS.potx" id="{C74357FF-3E82-42EA-9C7F-5E20F97BD00D}" vid="{82937B7B-2E83-44D9-8DA1-E671784DB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 Importance of MIS</Template>
  <TotalTime>605</TotalTime>
  <Words>973</Words>
  <Application>Microsoft Office PowerPoint</Application>
  <PresentationFormat>On-screen Show (4:3)</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 Antiqua</vt:lpstr>
      <vt:lpstr>Calibri</vt:lpstr>
      <vt:lpstr>Times New Roman</vt:lpstr>
      <vt:lpstr>Wingdings</vt:lpstr>
      <vt:lpstr>Theme2</vt:lpstr>
      <vt:lpstr>Analytics using Cloud Services</vt:lpstr>
      <vt:lpstr>Table of Contents</vt:lpstr>
      <vt:lpstr>Objective</vt:lpstr>
      <vt:lpstr>Pre-requisites</vt:lpstr>
      <vt:lpstr>Process Flow</vt:lpstr>
      <vt:lpstr>Twitter WPF Client</vt:lpstr>
      <vt:lpstr>Twitter WPF Client Overview</vt:lpstr>
      <vt:lpstr>Event Hubs</vt:lpstr>
      <vt:lpstr>Event Hub Overview</vt:lpstr>
      <vt:lpstr>Stream Analytics</vt:lpstr>
      <vt:lpstr>Stream Analytics Overview</vt:lpstr>
      <vt:lpstr>Blob Storage</vt:lpstr>
      <vt:lpstr>Blob Storage Overview</vt:lpstr>
      <vt:lpstr>Blob Storage Overview</vt:lpstr>
      <vt:lpstr>Power BI Dashboards</vt:lpstr>
      <vt:lpstr>Power BI Dashboard Overview</vt:lpstr>
      <vt:lpstr>Summary</vt:lpstr>
      <vt:lpstr>Limitations</vt:lpstr>
      <vt:lpstr>Web References</vt:lpstr>
      <vt:lpstr>Question and Answer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Importance of MIS</dc:title>
  <dc:creator>Nanda Ganesan</dc:creator>
  <cp:lastModifiedBy>Vigy</cp:lastModifiedBy>
  <cp:revision>50</cp:revision>
  <dcterms:created xsi:type="dcterms:W3CDTF">2014-09-26T19:05:43Z</dcterms:created>
  <dcterms:modified xsi:type="dcterms:W3CDTF">2017-05-03T01:52:37Z</dcterms:modified>
</cp:coreProperties>
</file>