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8"/>
  </p:notesMasterIdLst>
  <p:handoutMasterIdLst>
    <p:handoutMasterId r:id="rId29"/>
  </p:handoutMasterIdLst>
  <p:sldIdLst>
    <p:sldId id="267" r:id="rId5"/>
    <p:sldId id="278" r:id="rId6"/>
    <p:sldId id="292" r:id="rId7"/>
    <p:sldId id="287" r:id="rId8"/>
    <p:sldId id="283" r:id="rId9"/>
    <p:sldId id="284" r:id="rId10"/>
    <p:sldId id="285" r:id="rId11"/>
    <p:sldId id="286" r:id="rId12"/>
    <p:sldId id="288" r:id="rId13"/>
    <p:sldId id="289" r:id="rId14"/>
    <p:sldId id="290" r:id="rId15"/>
    <p:sldId id="297" r:id="rId16"/>
    <p:sldId id="291" r:id="rId17"/>
    <p:sldId id="294" r:id="rId18"/>
    <p:sldId id="295" r:id="rId19"/>
    <p:sldId id="298" r:id="rId20"/>
    <p:sldId id="296" r:id="rId21"/>
    <p:sldId id="304" r:id="rId22"/>
    <p:sldId id="299" r:id="rId23"/>
    <p:sldId id="300" r:id="rId24"/>
    <p:sldId id="301" r:id="rId25"/>
    <p:sldId id="302" r:id="rId26"/>
    <p:sldId id="303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87" d="100"/>
          <a:sy n="87" d="100"/>
        </p:scale>
        <p:origin x="528" y="6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5/9/2017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5/9/2017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C0482-D3EA-4286-A84C-73D0B3C4074B}" type="datetime1">
              <a:rPr lang="en-US" smtClean="0"/>
              <a:t>5/9/2017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963D-8F04-48C2-90D6-CC71699C3BDB}" type="datetime1">
              <a:rPr lang="en-US" smtClean="0"/>
              <a:t>5/9/2017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A3DD-9551-49A9-ACCF-424252E8C2D0}" type="datetime1">
              <a:rPr lang="en-US" smtClean="0"/>
              <a:t>5/9/2017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A3B0-60E1-4022-B671-5DB7FAEE4FD3}" type="datetime1">
              <a:rPr lang="en-US" smtClean="0"/>
              <a:t>5/9/2017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3AF9-28EF-498E-8D0D-5F83E83990A4}" type="datetime1">
              <a:rPr lang="en-US" smtClean="0"/>
              <a:t>5/9/2017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8958-4BE4-482E-B459-5720868AC373}" type="datetime1">
              <a:rPr lang="en-US" smtClean="0"/>
              <a:t>5/9/2017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9FD8-4166-4C96-993B-DCC13E669A44}" type="datetime1">
              <a:rPr lang="en-US" smtClean="0"/>
              <a:t>5/9/2017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FF8D-94D7-44FE-9453-E5AD603A7AE2}" type="datetime1">
              <a:rPr lang="en-US" smtClean="0"/>
              <a:t>5/9/2017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DC2E-0430-4912-8912-87BBCD883136}" type="datetime1">
              <a:rPr lang="en-US" smtClean="0"/>
              <a:t>5/9/2017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FA20-F0C3-49AA-A11A-926FEFDDA125}" type="datetime1">
              <a:rPr lang="en-US" smtClean="0"/>
              <a:t>5/9/2017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E204-D851-400D-80EC-BD5B97CB83D3}" type="datetime1">
              <a:rPr lang="en-US" smtClean="0"/>
              <a:t>5/9/2017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CIS 5560 | Group E | Mentor: Prof. Jongwook Woo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C34B342-D44F-4848-8C1C-060BDFCCD7DA}" type="datetime1">
              <a:rPr lang="en-US" smtClean="0"/>
              <a:t>5/9/2017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achine-learning/machine-learning-evaluate-model-performance" TargetMode="External"/><Relationship Id="rId2" Type="http://schemas.openxmlformats.org/officeDocument/2006/relationships/hyperlink" Target="http://stackoverflow.com/questions/33636944/preserve-index-string-correspondence-spark-string-indexe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lacounty.gov/Public-Health/LOS-ANGELES-COUNTY-RESTAURANTS-AND-MARKETS-VIOLATI/b9ey-v6n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012" y="1828800"/>
            <a:ext cx="9435241" cy="1625599"/>
          </a:xfrm>
        </p:spPr>
        <p:txBody>
          <a:bodyPr/>
          <a:lstStyle/>
          <a:p>
            <a:r>
              <a:rPr lang="en-US" dirty="0"/>
              <a:t>Machine Learning with</a:t>
            </a:r>
            <a:br>
              <a:rPr lang="en-US" dirty="0"/>
            </a:br>
            <a:r>
              <a:rPr lang="en-US" dirty="0"/>
              <a:t>LA County Restaurant Violations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8012" y="3505200"/>
            <a:ext cx="7154081" cy="991077"/>
          </a:xfrm>
        </p:spPr>
        <p:txBody>
          <a:bodyPr>
            <a:noAutofit/>
          </a:bodyPr>
          <a:lstStyle/>
          <a:p>
            <a:pPr algn="l"/>
            <a:r>
              <a:rPr lang="en-US" sz="1800" cap="none" dirty="0"/>
              <a:t>Project By </a:t>
            </a:r>
            <a:r>
              <a:rPr lang="en-US" sz="1800" cap="none" dirty="0">
                <a:solidFill>
                  <a:schemeClr val="tx1"/>
                </a:solidFill>
              </a:rPr>
              <a:t>Group E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n-US" sz="1600" cap="none" dirty="0" err="1"/>
              <a:t>Vignesh</a:t>
            </a:r>
            <a:r>
              <a:rPr lang="en-US" sz="1600" cap="none" dirty="0"/>
              <a:t> Srinivas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n-US" sz="1600" cap="none" dirty="0" err="1"/>
              <a:t>Natya</a:t>
            </a:r>
            <a:r>
              <a:rPr lang="en-US" sz="1600" cap="none" dirty="0"/>
              <a:t> Srinivasan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n-US" sz="1600" cap="none" dirty="0"/>
              <a:t>Abhishek Shah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08212" y="6172200"/>
            <a:ext cx="7414870" cy="304800"/>
          </a:xfrm>
        </p:spPr>
        <p:txBody>
          <a:bodyPr/>
          <a:lstStyle/>
          <a:p>
            <a:pPr algn="ctr"/>
            <a:r>
              <a:rPr lang="en-US" dirty="0"/>
              <a:t>CIS 5560 | Group E | Mentor: Prof. Jongwook Woo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Machine Learning – Regression (Azure 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Evaluation Metric : RMSE (Root Mean Squared Error)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Split – 70% for Train and 30% for Test.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Accurate Model – Boosted Decision Tree Regression. RMSE = 1.608</a:t>
            </a:r>
          </a:p>
          <a:p>
            <a:pPr marL="0" indent="0">
              <a:buNone/>
            </a:pPr>
            <a:r>
              <a:rPr lang="en-US" u="sng" dirty="0"/>
              <a:t>Boosted Decision Tree Regression</a:t>
            </a:r>
            <a:r>
              <a:rPr lang="en-US" dirty="0"/>
              <a:t>	 vs   </a:t>
            </a:r>
            <a:r>
              <a:rPr lang="en-US" u="sng" dirty="0"/>
              <a:t>Linear Regression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3937000"/>
            <a:ext cx="7315200" cy="20354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1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Machine Learning – Regression (Spark 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Evaluation Metric : RMSE (Root Mean Squared Error)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Split – 70% for Train and 30% for Test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Accurate Model – Decision Tree Regression. RMSE = 1.609</a:t>
            </a:r>
          </a:p>
          <a:p>
            <a:pPr algn="ctr">
              <a:buFont typeface="Wingdings" panose="05000000000000000000" pitchFamily="2" charset="2"/>
              <a:buChar char="§"/>
            </a:pPr>
            <a:endParaRPr lang="en-US" u="sng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4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Machine Learning – Regression (Spark 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§"/>
            </a:pPr>
            <a:endParaRPr lang="en-US" u="sng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1755450"/>
            <a:ext cx="5729191" cy="3959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069" y="1755450"/>
            <a:ext cx="5565763" cy="39595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1812" y="5257800"/>
            <a:ext cx="4191000" cy="4572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61003" y="5213838"/>
            <a:ext cx="4191000" cy="4572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9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Machine Learning – Regression (Spark 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608992"/>
            <a:ext cx="9751060" cy="4267200"/>
          </a:xfrm>
        </p:spPr>
        <p:txBody>
          <a:bodyPr>
            <a:normAutofit/>
          </a:bodyPr>
          <a:lstStyle/>
          <a:p>
            <a:r>
              <a:rPr lang="en-US" sz="1800" dirty="0"/>
              <a:t>Overview of </a:t>
            </a:r>
            <a:r>
              <a:rPr lang="en-US" sz="1800" dirty="0" err="1"/>
              <a:t>iPython</a:t>
            </a:r>
            <a:r>
              <a:rPr lang="en-US" sz="1800" dirty="0"/>
              <a:t> Notebook in </a:t>
            </a:r>
            <a:r>
              <a:rPr lang="en-US" sz="1800" dirty="0" err="1"/>
              <a:t>Databricks</a:t>
            </a:r>
            <a:r>
              <a:rPr lang="en-US" sz="1800" dirty="0"/>
              <a:t>. Training, testing and evaluating the model with Train Validation Split.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2" y="2198077"/>
            <a:ext cx="780799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0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Machine Learning -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Goal - Predicting the Grade of a Restaurant based on Total Violations and their penalties.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Features – </a:t>
            </a:r>
            <a:r>
              <a:rPr lang="en-US" dirty="0" err="1"/>
              <a:t>Total_Violations</a:t>
            </a:r>
            <a:r>
              <a:rPr lang="en-US" dirty="0"/>
              <a:t>, </a:t>
            </a:r>
            <a:r>
              <a:rPr lang="en-US" dirty="0" err="1"/>
              <a:t>Penalty_points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Label – Grade (Final Grade of a restaurant)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Algorithms used: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052429"/>
              </p:ext>
            </p:extLst>
          </p:nvPr>
        </p:nvGraphicFramePr>
        <p:xfrm>
          <a:off x="2284412" y="4419600"/>
          <a:ext cx="7543800" cy="15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2611123949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1294220017"/>
                    </a:ext>
                  </a:extLst>
                </a:gridCol>
              </a:tblGrid>
              <a:tr h="503339">
                <a:tc>
                  <a:txBody>
                    <a:bodyPr/>
                    <a:lstStyle/>
                    <a:p>
                      <a:r>
                        <a:rPr lang="en-US" dirty="0"/>
                        <a:t>Azure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Spark 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561928"/>
                  </a:ext>
                </a:extLst>
              </a:tr>
              <a:tr h="510330">
                <a:tc>
                  <a:txBody>
                    <a:bodyPr/>
                    <a:lstStyle/>
                    <a:p>
                      <a:r>
                        <a:rPr lang="en-US" dirty="0"/>
                        <a:t>Multi-class Decision Jungle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983690"/>
                  </a:ext>
                </a:extLst>
              </a:tr>
              <a:tr h="510330">
                <a:tc>
                  <a:txBody>
                    <a:bodyPr/>
                    <a:lstStyle/>
                    <a:p>
                      <a:r>
                        <a:rPr lang="en-US" dirty="0"/>
                        <a:t>Multi-class Decision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7749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6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Machine Learning – Classification (Azure 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Evaluation Metric : </a:t>
            </a:r>
          </a:p>
          <a:p>
            <a:pPr marL="0" indent="0">
              <a:buNone/>
            </a:pPr>
            <a:r>
              <a:rPr lang="en-US" sz="2600" dirty="0"/>
              <a:t>-Average accuracy</a:t>
            </a:r>
          </a:p>
          <a:p>
            <a:pPr marL="0" indent="0">
              <a:buNone/>
            </a:pPr>
            <a:r>
              <a:rPr lang="en-US" sz="2600" dirty="0"/>
              <a:t>-Confusion matrix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Split :</a:t>
            </a:r>
          </a:p>
          <a:p>
            <a:pPr marL="0" indent="0">
              <a:buNone/>
            </a:pPr>
            <a:r>
              <a:rPr lang="en-US" sz="2600" dirty="0"/>
              <a:t>- 70% for Train and 30% for Test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Accurate Model :</a:t>
            </a:r>
          </a:p>
          <a:p>
            <a:pPr marL="0" indent="0">
              <a:buNone/>
            </a:pPr>
            <a:r>
              <a:rPr lang="en-US" sz="2600" dirty="0"/>
              <a:t>- Multi-class Decision Forest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 Accuracy = 99.2%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Recall = 83%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2" y="2242638"/>
            <a:ext cx="4724400" cy="3609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1012" y="1803400"/>
            <a:ext cx="574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Multiclass Decision Jungle </a:t>
            </a:r>
            <a:r>
              <a:rPr lang="en-US" dirty="0"/>
              <a:t>Vs </a:t>
            </a:r>
            <a:r>
              <a:rPr lang="en-US" u="sng" dirty="0"/>
              <a:t>Multiclass Decision Forest</a:t>
            </a:r>
          </a:p>
        </p:txBody>
      </p:sp>
    </p:spTree>
    <p:extLst>
      <p:ext uri="{BB962C8B-B14F-4D97-AF65-F5344CB8AC3E}">
        <p14:creationId xmlns:p14="http://schemas.microsoft.com/office/powerpoint/2010/main" val="187087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Machine Learning – Classification  (Spark 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Evaluation Metric : </a:t>
            </a:r>
          </a:p>
          <a:p>
            <a:pPr marL="0" indent="0">
              <a:buNone/>
            </a:pPr>
            <a:r>
              <a:rPr lang="en-US" dirty="0"/>
              <a:t>- Average accuracy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Split :</a:t>
            </a:r>
          </a:p>
          <a:p>
            <a:pPr marL="0" indent="0">
              <a:buNone/>
            </a:pPr>
            <a:r>
              <a:rPr lang="en-US" dirty="0"/>
              <a:t>- 70% for Train and 30% for Test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Accurate Model :</a:t>
            </a:r>
          </a:p>
          <a:p>
            <a:pPr>
              <a:buFontTx/>
              <a:buChar char="-"/>
            </a:pPr>
            <a:r>
              <a:rPr lang="en-US" dirty="0"/>
              <a:t>Random Forest Classification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Accuracy = 99.7%</a:t>
            </a:r>
          </a:p>
          <a:p>
            <a:pPr algn="ctr">
              <a:buFont typeface="Wingdings" panose="05000000000000000000" pitchFamily="2" charset="2"/>
              <a:buChar char="§"/>
            </a:pPr>
            <a:endParaRPr lang="en-US" u="sng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748" y="1701800"/>
            <a:ext cx="5637530" cy="2098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02" y="3762182"/>
            <a:ext cx="5655676" cy="21131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599748" y="2971800"/>
            <a:ext cx="5066664" cy="79038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99748" y="5031256"/>
            <a:ext cx="5066664" cy="79038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3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Machine Learning – Classification  (Spark 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629508"/>
            <a:ext cx="9751060" cy="4267200"/>
          </a:xfrm>
        </p:spPr>
        <p:txBody>
          <a:bodyPr/>
          <a:lstStyle/>
          <a:p>
            <a:r>
              <a:rPr lang="en-US" dirty="0"/>
              <a:t>Overview of </a:t>
            </a:r>
            <a:r>
              <a:rPr lang="en-US" dirty="0" err="1"/>
              <a:t>iPython</a:t>
            </a:r>
            <a:r>
              <a:rPr lang="en-US" dirty="0"/>
              <a:t> Notebook in </a:t>
            </a:r>
            <a:r>
              <a:rPr lang="en-US" dirty="0" err="1"/>
              <a:t>Databricks</a:t>
            </a:r>
            <a:r>
              <a:rPr lang="en-US" dirty="0"/>
              <a:t>. Using </a:t>
            </a:r>
            <a:r>
              <a:rPr lang="en-US" dirty="0" err="1"/>
              <a:t>Stringindexer</a:t>
            </a:r>
            <a:r>
              <a:rPr lang="en-US" dirty="0"/>
              <a:t>() to create index for Grades (Label).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2438400"/>
            <a:ext cx="7620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Overview of Accurate Models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883689"/>
              </p:ext>
            </p:extLst>
          </p:nvPr>
        </p:nvGraphicFramePr>
        <p:xfrm>
          <a:off x="1219200" y="1803400"/>
          <a:ext cx="975042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5213">
                  <a:extLst>
                    <a:ext uri="{9D8B030D-6E8A-4147-A177-3AD203B41FA5}">
                      <a16:colId xmlns:a16="http://schemas.microsoft.com/office/drawing/2014/main" val="1771831438"/>
                    </a:ext>
                  </a:extLst>
                </a:gridCol>
                <a:gridCol w="4875213">
                  <a:extLst>
                    <a:ext uri="{9D8B030D-6E8A-4147-A177-3AD203B41FA5}">
                      <a16:colId xmlns:a16="http://schemas.microsoft.com/office/drawing/2014/main" val="4272886847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11515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/>
                        <a:t>Azure ML : Boosted 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ML : </a:t>
                      </a:r>
                      <a:r>
                        <a:rPr lang="en-US" sz="1800" dirty="0"/>
                        <a:t>Multi-class Decision Forest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2391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/>
                        <a:t>RMSE : 1.608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: 99.2%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9062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Spark ML : 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Spark ML : Random forest 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6723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/>
                        <a:t>RMSE : 1.609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: 99.7%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2788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LA County Restaurant Grade/Score predictions using Regression and Classification  are compared in both Azure ML and Spark ML (</a:t>
            </a:r>
            <a:r>
              <a:rPr lang="en-US" dirty="0" err="1"/>
              <a:t>Databricks</a:t>
            </a:r>
            <a:r>
              <a:rPr lang="en-US" dirty="0"/>
              <a:t>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 comparison, the predictions were almost similar in both Azure ML and Spark ML.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0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Table of 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752600"/>
            <a:ext cx="9751060" cy="4267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Hardware Specification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Dataset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Analyzing and Transforming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Removing Outliers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Machine Learning –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Machine Learning – Classification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Observations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5560 | Group E | Mentor: Prof. Jongwook Woo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prediction and Data preprocessing was easy in Azure ML on comparison with Spark ML.</a:t>
            </a:r>
          </a:p>
          <a:p>
            <a:r>
              <a:rPr lang="en-US" dirty="0"/>
              <a:t>Wide range of Multi-class classification algorithms are available in Azure ML, whereas Spark ML consists of only 2 algorithms. </a:t>
            </a:r>
          </a:p>
          <a:p>
            <a:r>
              <a:rPr lang="en-US" dirty="0"/>
              <a:t>Evaluation Metrics like Confusion matrix is not available for Multi-class classification in Spark ML.</a:t>
            </a:r>
          </a:p>
          <a:p>
            <a:r>
              <a:rPr lang="en-US" dirty="0"/>
              <a:t>Data visualization is easier in Spark ML.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GitHub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2" y="2101181"/>
            <a:ext cx="7866503" cy="40710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8882" y="1666024"/>
            <a:ext cx="4452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https://github.com/arshah137/CIS5560-ML</a:t>
            </a:r>
          </a:p>
        </p:txBody>
      </p:sp>
    </p:spTree>
    <p:extLst>
      <p:ext uri="{BB962C8B-B14F-4D97-AF65-F5344CB8AC3E}">
        <p14:creationId xmlns:p14="http://schemas.microsoft.com/office/powerpoint/2010/main" val="77464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http://stackoverflow.com/questions/33636944/preserve-index-string-correspondence-spark-string-indexer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https://docs.microsoft.com/en-us/azure/machine-learning/machine-learning-evaluate-model-performance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3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and Answer session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3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Hardware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Apache Spark Version – Spark 2.1 (Auto-updating, Scala 2.10)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Memory – 6GB Memory , 0.88 Cores, 1 DBU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File System – DBFS (Data Bricks File System)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41" y="3316287"/>
            <a:ext cx="4503772" cy="275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3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Dataset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Name – Restaurant Violations in LA County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Size – 178 MB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Format – CSV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Source - </a:t>
            </a:r>
            <a:r>
              <a:rPr lang="en-US" dirty="0">
                <a:hlinkClick r:id="rId2"/>
              </a:rPr>
              <a:t>https://data.lacounty.gov/Public-Health/LOS-ANGELES-COUNTY-RESTAURANTS-AND-MARKETS-VIOLATI/b9ey-v6ni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Years – 2014, 2015, 2016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7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Analyzing the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812" y="1676400"/>
            <a:ext cx="10138184" cy="15708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204" y="3384687"/>
            <a:ext cx="1043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Restaurant which was inspected on 9/2/2015 has made 8 violations and got a total score of 91 and their grade is A. Their total penalty points is 9. Each Violations have penalty points of either 0,1,2 or 4.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132056"/>
              </p:ext>
            </p:extLst>
          </p:nvPr>
        </p:nvGraphicFramePr>
        <p:xfrm>
          <a:off x="2627313" y="4123351"/>
          <a:ext cx="6934200" cy="1905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2121234013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1561444031"/>
                    </a:ext>
                  </a:extLst>
                </a:gridCol>
              </a:tblGrid>
              <a:tr h="44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2608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 –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988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 – 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37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 – 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22125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693482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8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Transforming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SELECT [ACTIVITY DATE],NAME, count([VIOLATION CODE]) as </a:t>
            </a:r>
            <a:r>
              <a:rPr lang="en-US" sz="1800" dirty="0" err="1"/>
              <a:t>No_of_Violations,grade</a:t>
            </a:r>
            <a:r>
              <a:rPr lang="en-US" sz="1800" dirty="0"/>
              <a:t>, score, sum(points) as </a:t>
            </a:r>
            <a:r>
              <a:rPr lang="en-US" sz="1800" dirty="0" err="1"/>
              <a:t>Violation_points</a:t>
            </a:r>
            <a:r>
              <a:rPr lang="en-US" sz="1800" dirty="0"/>
              <a:t> FROM t1 where SCORE &gt;= "60" group by NAME,[ACTIVITY DATE],</a:t>
            </a:r>
            <a:r>
              <a:rPr lang="en-US" sz="1800" dirty="0" err="1"/>
              <a:t>grade,score</a:t>
            </a:r>
            <a:r>
              <a:rPr lang="en-US" sz="1800" dirty="0"/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2667000"/>
            <a:ext cx="5554132" cy="3124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4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Analyzing the Data Trend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911" y="2941206"/>
            <a:ext cx="6109501" cy="3154794"/>
          </a:xfrm>
        </p:spPr>
      </p:pic>
      <p:sp>
        <p:nvSpPr>
          <p:cNvPr id="6" name="TextBox 5"/>
          <p:cNvSpPr txBox="1"/>
          <p:nvPr/>
        </p:nvSpPr>
        <p:spPr>
          <a:xfrm>
            <a:off x="1218883" y="1740877"/>
            <a:ext cx="9433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Comparing the Average Score of all restaurants with the No. of violations they have made. </a:t>
            </a:r>
          </a:p>
          <a:p>
            <a:pPr algn="ctr"/>
            <a:r>
              <a:rPr lang="en-US" dirty="0">
                <a:highlight>
                  <a:srgbClr val="FFFF00"/>
                </a:highlight>
              </a:rPr>
              <a:t>If Score is HIGH   , No. of Violation they have made is LESS   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But for Total Violations &gt; 21 , there are some inconsistencies in data. (outliers)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32 violation yields score of 97, which is incorrect.</a:t>
            </a:r>
          </a:p>
        </p:txBody>
      </p:sp>
      <p:sp>
        <p:nvSpPr>
          <p:cNvPr id="7" name="Arrow: Up 6"/>
          <p:cNvSpPr/>
          <p:nvPr/>
        </p:nvSpPr>
        <p:spPr>
          <a:xfrm>
            <a:off x="4570412" y="2102923"/>
            <a:ext cx="76200" cy="152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/>
          <p:cNvSpPr/>
          <p:nvPr/>
        </p:nvSpPr>
        <p:spPr>
          <a:xfrm>
            <a:off x="8761412" y="2102923"/>
            <a:ext cx="762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19565" y="3124200"/>
            <a:ext cx="1295400" cy="2971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9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Removing the Outliers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3" y="2752030"/>
            <a:ext cx="5334000" cy="3210835"/>
          </a:xfrm>
        </p:spPr>
      </p:pic>
      <p:sp>
        <p:nvSpPr>
          <p:cNvPr id="6" name="TextBox 5"/>
          <p:cNvSpPr txBox="1"/>
          <p:nvPr/>
        </p:nvSpPr>
        <p:spPr>
          <a:xfrm>
            <a:off x="1293812" y="1608992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The outliers (Total Violations &gt; 21), has been removed using a SQL where condition.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select * from t1 where </a:t>
            </a:r>
            <a:r>
              <a:rPr lang="en-US" sz="2400" dirty="0" err="1"/>
              <a:t>Total_Violations</a:t>
            </a:r>
            <a:r>
              <a:rPr lang="en-US" sz="2400" dirty="0"/>
              <a:t> &lt;= '21'</a:t>
            </a:r>
          </a:p>
          <a:p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3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Machine Learning -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Goal - Predicting the Score of a Restaurant based on Total Violations they have made.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Features – </a:t>
            </a:r>
            <a:r>
              <a:rPr lang="en-US" dirty="0" err="1"/>
              <a:t>Total_Violations</a:t>
            </a:r>
            <a:r>
              <a:rPr lang="en-US" dirty="0"/>
              <a:t> (Total Violation counts for a restaurant on a day of inspection)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Label – Score (Final Score of a restaurant)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Algorithms used: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197208"/>
              </p:ext>
            </p:extLst>
          </p:nvPr>
        </p:nvGraphicFramePr>
        <p:xfrm>
          <a:off x="2284412" y="4572000"/>
          <a:ext cx="7620000" cy="149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611123949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1294220017"/>
                    </a:ext>
                  </a:extLst>
                </a:gridCol>
              </a:tblGrid>
              <a:tr h="494950">
                <a:tc>
                  <a:txBody>
                    <a:bodyPr/>
                    <a:lstStyle/>
                    <a:p>
                      <a:r>
                        <a:rPr lang="en-US" dirty="0"/>
                        <a:t>Azure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Spark 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561928"/>
                  </a:ext>
                </a:extLst>
              </a:tr>
              <a:tr h="501825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983690"/>
                  </a:ext>
                </a:extLst>
              </a:tr>
              <a:tr h="501825">
                <a:tc>
                  <a:txBody>
                    <a:bodyPr/>
                    <a:lstStyle/>
                    <a:p>
                      <a:r>
                        <a:rPr lang="en-US" dirty="0"/>
                        <a:t>Boosted Decision tree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7749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5560 | Group E | Mentor: Prof. Jongwook Woo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1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purl.org/dc/terms/"/>
    <ds:schemaRef ds:uri="http://purl.org/dc/dcmitype/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871</TotalTime>
  <Words>1164</Words>
  <Application>Microsoft Office PowerPoint</Application>
  <PresentationFormat>Custom</PresentationFormat>
  <Paragraphs>174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Constantia</vt:lpstr>
      <vt:lpstr>Wingdings</vt:lpstr>
      <vt:lpstr>Books Classic 16x9</vt:lpstr>
      <vt:lpstr>Machine Learning with LA County Restaurant Violations</vt:lpstr>
      <vt:lpstr>Table of Contents</vt:lpstr>
      <vt:lpstr>Hardware Specifications</vt:lpstr>
      <vt:lpstr>Dataset Information</vt:lpstr>
      <vt:lpstr>Analyzing the Data</vt:lpstr>
      <vt:lpstr>Transforming Data</vt:lpstr>
      <vt:lpstr>Analyzing the Data Trend</vt:lpstr>
      <vt:lpstr>Removing the Outliers</vt:lpstr>
      <vt:lpstr>Machine Learning - Regression</vt:lpstr>
      <vt:lpstr>Machine Learning – Regression (Azure ML)</vt:lpstr>
      <vt:lpstr>Machine Learning – Regression (Spark ML)</vt:lpstr>
      <vt:lpstr>Machine Learning – Regression (Spark ML)</vt:lpstr>
      <vt:lpstr>Machine Learning – Regression (Spark ML)</vt:lpstr>
      <vt:lpstr>Machine Learning - Classification</vt:lpstr>
      <vt:lpstr>Machine Learning – Classification (Azure ML)</vt:lpstr>
      <vt:lpstr>Machine Learning – Classification  (Spark ML)</vt:lpstr>
      <vt:lpstr>Machine Learning – Classification  (Spark ML)</vt:lpstr>
      <vt:lpstr>Overview of Accurate Models</vt:lpstr>
      <vt:lpstr>Summary</vt:lpstr>
      <vt:lpstr>Observations</vt:lpstr>
      <vt:lpstr>GitHub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County Restaurant Inspection</dc:title>
  <dc:creator>Vigy</dc:creator>
  <cp:lastModifiedBy>Vigy</cp:lastModifiedBy>
  <cp:revision>50</cp:revision>
  <dcterms:created xsi:type="dcterms:W3CDTF">2017-05-05T00:32:06Z</dcterms:created>
  <dcterms:modified xsi:type="dcterms:W3CDTF">2017-05-09T19:51:35Z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