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5" r:id="rId5"/>
    <p:sldId id="260" r:id="rId6"/>
    <p:sldId id="267" r:id="rId7"/>
    <p:sldId id="261" r:id="rId8"/>
    <p:sldId id="264" r:id="rId9"/>
    <p:sldId id="266" r:id="rId10"/>
    <p:sldId id="262" r:id="rId11"/>
    <p:sldId id="268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12C"/>
    <a:srgbClr val="249FA5"/>
    <a:srgbClr val="EE7B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40970-C3E9-4383-87C6-4B659C66DD53}" v="1" dt="2024-12-12T20:45:21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8" d="100"/>
          <a:sy n="38" d="100"/>
        </p:scale>
        <p:origin x="2202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2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6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7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54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6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07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3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42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6532-159D-48F0-9DD2-5CE779907964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1C48-44AD-4263-9764-E2CF9F48A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50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FFC767C5-3EA5-D627-673F-23CC076C9F3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12C"/>
              </a:solidFill>
            </a:endParaRPr>
          </a:p>
        </p:txBody>
      </p:sp>
      <p:pic>
        <p:nvPicPr>
          <p:cNvPr id="9" name="Imagem 8" descr="Tela de computador com brinquedo colorido&#10;&#10;Descrição gerada automaticamente com confiança média">
            <a:extLst>
              <a:ext uri="{FF2B5EF4-FFF2-40B4-BE49-F238E27FC236}">
                <a16:creationId xmlns:a16="http://schemas.microsoft.com/office/drawing/2014/main" xmlns="" id="{B24A345D-85A2-BE64-3406-B608344F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9" y="3097428"/>
            <a:ext cx="7254241" cy="86766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94987A00-DA91-2ABF-F2B8-0012DCFABCEC}"/>
              </a:ext>
            </a:extLst>
          </p:cNvPr>
          <p:cNvSpPr txBox="1"/>
          <p:nvPr/>
        </p:nvSpPr>
        <p:spPr>
          <a:xfrm>
            <a:off x="-304980" y="448658"/>
            <a:ext cx="10211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lgerian" panose="04020705040A02060702" pitchFamily="82" charset="0"/>
              </a:rPr>
              <a:t>RESCONSTRUINDO VIDAS PELO MOVIMENTO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6C50FE8C-F062-D3E5-E621-BA862E72EA9E}"/>
              </a:ext>
            </a:extLst>
          </p:cNvPr>
          <p:cNvSpPr/>
          <p:nvPr/>
        </p:nvSpPr>
        <p:spPr>
          <a:xfrm>
            <a:off x="0" y="2616975"/>
            <a:ext cx="9601199" cy="649466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439B611C-7D25-2DD7-2E53-6E041D332F87}"/>
              </a:ext>
            </a:extLst>
          </p:cNvPr>
          <p:cNvSpPr txBox="1"/>
          <p:nvPr/>
        </p:nvSpPr>
        <p:spPr>
          <a:xfrm>
            <a:off x="1386840" y="2502223"/>
            <a:ext cx="6827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Berlin Sans FB" panose="020E0602020502020306" pitchFamily="34" charset="0"/>
              </a:rPr>
              <a:t>A arte da recuperação</a:t>
            </a:r>
          </a:p>
          <a:p>
            <a:pPr algn="ctr"/>
            <a:endParaRPr lang="pt-BR" sz="36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753672A9-7F0B-81F7-58CB-2D8C8803778C}"/>
              </a:ext>
            </a:extLst>
          </p:cNvPr>
          <p:cNvSpPr/>
          <p:nvPr/>
        </p:nvSpPr>
        <p:spPr>
          <a:xfrm>
            <a:off x="4800599" y="11450903"/>
            <a:ext cx="4800599" cy="649466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5CD7119-0DB3-A9BB-A223-4A3F1EC00E73}"/>
              </a:ext>
            </a:extLst>
          </p:cNvPr>
          <p:cNvSpPr txBox="1"/>
          <p:nvPr/>
        </p:nvSpPr>
        <p:spPr>
          <a:xfrm>
            <a:off x="6004559" y="11450903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Berlin Sans FB" panose="020E0602020502020306" pitchFamily="34" charset="0"/>
              </a:rPr>
              <a:t>Vitória Serra</a:t>
            </a:r>
          </a:p>
        </p:txBody>
      </p:sp>
    </p:spTree>
    <p:extLst>
      <p:ext uri="{BB962C8B-B14F-4D97-AF65-F5344CB8AC3E}">
        <p14:creationId xmlns:p14="http://schemas.microsoft.com/office/powerpoint/2010/main" val="50537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F5617DE-4999-9BA8-710B-9E972B7AF7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  <a:ln>
            <a:solidFill>
              <a:srgbClr val="1001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12C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51DD05E9-7CD2-0335-8157-5473A08CC07D}"/>
              </a:ext>
            </a:extLst>
          </p:cNvPr>
          <p:cNvSpPr txBox="1"/>
          <p:nvPr/>
        </p:nvSpPr>
        <p:spPr>
          <a:xfrm>
            <a:off x="76520" y="5691616"/>
            <a:ext cx="944816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500" dirty="0">
                <a:solidFill>
                  <a:schemeClr val="bg1"/>
                </a:solidFill>
                <a:latin typeface="Algerian" panose="04020705040A02060702" pitchFamily="82" charset="0"/>
              </a:rPr>
              <a:t>Agradecimentos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2232D84-08A0-4C50-8A35-917DAE59075C}"/>
              </a:ext>
            </a:extLst>
          </p:cNvPr>
          <p:cNvSpPr txBox="1"/>
          <p:nvPr/>
        </p:nvSpPr>
        <p:spPr>
          <a:xfrm flipV="1">
            <a:off x="-6261652" y="10444479"/>
            <a:ext cx="4240452" cy="108645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35000" dirty="0">
              <a:ln>
                <a:solidFill>
                  <a:schemeClr val="bg1"/>
                </a:solidFill>
              </a:ln>
              <a:noFill/>
              <a:latin typeface="Bahnschrift SemiLight Condensed" panose="020B0502040204020203" pitchFamily="34" charset="0"/>
            </a:endParaRPr>
          </a:p>
          <a:p>
            <a:pPr algn="ctr"/>
            <a:endParaRPr lang="pt-BR" sz="35000" dirty="0">
              <a:ln>
                <a:solidFill>
                  <a:schemeClr val="bg1"/>
                </a:solidFill>
              </a:ln>
              <a:noFill/>
              <a:latin typeface="Bahnschrift SemiLight Condensed" panose="020B0502040204020203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88163D7-C003-C7B0-61E8-9AE46F38F5DA}"/>
              </a:ext>
            </a:extLst>
          </p:cNvPr>
          <p:cNvSpPr/>
          <p:nvPr/>
        </p:nvSpPr>
        <p:spPr>
          <a:xfrm>
            <a:off x="1558467" y="7212711"/>
            <a:ext cx="7966213" cy="89860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08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83A5DDA-1330-0CAE-96E0-35E0D249BA7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1AD0CAB-7B3E-5A73-F6BB-F17D6C079589}"/>
              </a:ext>
            </a:extLst>
          </p:cNvPr>
          <p:cNvSpPr/>
          <p:nvPr/>
        </p:nvSpPr>
        <p:spPr>
          <a:xfrm rot="16200000">
            <a:off x="-1300479" y="2011679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056EE18-F95B-236D-C8C0-F8C3D82FF048}"/>
              </a:ext>
            </a:extLst>
          </p:cNvPr>
          <p:cNvSpPr/>
          <p:nvPr/>
        </p:nvSpPr>
        <p:spPr>
          <a:xfrm rot="16200000">
            <a:off x="6634481" y="10566400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E99A90A4-1433-DA22-A8FC-AB060A5C4D8A}"/>
              </a:ext>
            </a:extLst>
          </p:cNvPr>
          <p:cNvSpPr txBox="1"/>
          <p:nvPr/>
        </p:nvSpPr>
        <p:spPr>
          <a:xfrm>
            <a:off x="1219200" y="690880"/>
            <a:ext cx="7172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893763" algn="l"/>
              </a:tabLst>
            </a:pPr>
            <a:r>
              <a:rPr lang="pt-BR" dirty="0"/>
              <a:t>    </a:t>
            </a:r>
            <a:r>
              <a:rPr lang="pt-BR" sz="3600" dirty="0">
                <a:solidFill>
                  <a:schemeClr val="bg1"/>
                </a:solidFill>
              </a:rPr>
              <a:t>      </a:t>
            </a:r>
            <a:r>
              <a:rPr lang="pt-BR" sz="3600" b="1" dirty="0">
                <a:solidFill>
                  <a:schemeClr val="bg1"/>
                </a:solidFill>
              </a:rPr>
              <a:t>A VOCÊ, </a:t>
            </a:r>
            <a:r>
              <a:rPr lang="pt-BR" sz="3600" dirty="0">
                <a:solidFill>
                  <a:schemeClr val="bg1"/>
                </a:solidFill>
              </a:rPr>
              <a:t>que dedicou seu tempo pra ler este ebook, meu mais sincero </a:t>
            </a:r>
            <a:r>
              <a:rPr lang="pt-BR" sz="3600" b="1" dirty="0">
                <a:solidFill>
                  <a:schemeClr val="bg1"/>
                </a:solidFill>
              </a:rPr>
              <a:t>OBRIGADO.</a:t>
            </a:r>
            <a:r>
              <a:rPr lang="pt-BR" sz="3600" dirty="0">
                <a:solidFill>
                  <a:schemeClr val="bg1"/>
                </a:solidFill>
              </a:rPr>
              <a:t> Este material foi feito com o propósito de informar e inspirar, e saber que chegou até você é motivo de grande satisfação.</a:t>
            </a:r>
          </a:p>
          <a:p>
            <a:pPr algn="just">
              <a:tabLst>
                <a:tab pos="893763" algn="l"/>
              </a:tabLst>
            </a:pPr>
            <a:r>
              <a:rPr lang="pt-BR" sz="3600" dirty="0">
                <a:solidFill>
                  <a:schemeClr val="bg1"/>
                </a:solidFill>
              </a:rPr>
              <a:t>         Espero que este conteúdo contribua para o seu aprendizado e seja útil em sua jornada. Obrigado por fazer parte deste projeto!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AAFDB2FA-7CA4-3D32-4B98-754808AC7312}"/>
              </a:ext>
            </a:extLst>
          </p:cNvPr>
          <p:cNvSpPr txBox="1"/>
          <p:nvPr/>
        </p:nvSpPr>
        <p:spPr>
          <a:xfrm>
            <a:off x="5902961" y="10910391"/>
            <a:ext cx="42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Vitória Serra</a:t>
            </a:r>
            <a:r>
              <a:rPr lang="pt-BR" sz="36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111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F5617DE-4999-9BA8-710B-9E972B7AF7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  <a:ln>
            <a:solidFill>
              <a:srgbClr val="1001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12C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5752196-5598-AE33-442C-5114478AEC39}"/>
              </a:ext>
            </a:extLst>
          </p:cNvPr>
          <p:cNvSpPr txBox="1"/>
          <p:nvPr/>
        </p:nvSpPr>
        <p:spPr>
          <a:xfrm>
            <a:off x="2377440" y="2278469"/>
            <a:ext cx="434848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Light Condensed" panose="020B0502040204020203" pitchFamily="34" charset="0"/>
              </a:rPr>
              <a:t>01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51DD05E9-7CD2-0335-8157-5473A08CC07D}"/>
              </a:ext>
            </a:extLst>
          </p:cNvPr>
          <p:cNvSpPr txBox="1"/>
          <p:nvPr/>
        </p:nvSpPr>
        <p:spPr>
          <a:xfrm>
            <a:off x="153040" y="7579360"/>
            <a:ext cx="9448160" cy="3554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500" dirty="0">
                <a:solidFill>
                  <a:schemeClr val="bg1"/>
                </a:solidFill>
                <a:latin typeface="Algerian" panose="04020705040A02060702" pitchFamily="82" charset="0"/>
              </a:rPr>
              <a:t>A IMPORTÂNCIA DA FISIOTERAPIA NA REABILITAÇÃO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2232D84-08A0-4C50-8A35-917DAE59075C}"/>
              </a:ext>
            </a:extLst>
          </p:cNvPr>
          <p:cNvSpPr txBox="1"/>
          <p:nvPr/>
        </p:nvSpPr>
        <p:spPr>
          <a:xfrm>
            <a:off x="2530480" y="2483028"/>
            <a:ext cx="434848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5000" dirty="0">
                <a:ln>
                  <a:solidFill>
                    <a:schemeClr val="bg1"/>
                  </a:solidFill>
                </a:ln>
                <a:noFill/>
                <a:latin typeface="Bahnschrift SemiLight Condensed" panose="020B0502040204020203" pitchFamily="34" charset="0"/>
              </a:rPr>
              <a:t>01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913A7696-6F1A-1243-7C44-AAEA9C3F5562}"/>
              </a:ext>
            </a:extLst>
          </p:cNvPr>
          <p:cNvSpPr/>
          <p:nvPr/>
        </p:nvSpPr>
        <p:spPr>
          <a:xfrm>
            <a:off x="1634987" y="11501158"/>
            <a:ext cx="7966213" cy="89860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02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83A5DDA-1330-0CAE-96E0-35E0D249BA7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1AD0CAB-7B3E-5A73-F6BB-F17D6C079589}"/>
              </a:ext>
            </a:extLst>
          </p:cNvPr>
          <p:cNvSpPr/>
          <p:nvPr/>
        </p:nvSpPr>
        <p:spPr>
          <a:xfrm rot="16200000">
            <a:off x="-1300479" y="2011679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056EE18-F95B-236D-C8C0-F8C3D82FF048}"/>
              </a:ext>
            </a:extLst>
          </p:cNvPr>
          <p:cNvSpPr/>
          <p:nvPr/>
        </p:nvSpPr>
        <p:spPr>
          <a:xfrm rot="16200000">
            <a:off x="6634481" y="10566400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C97AF009-8873-10DD-7060-311B01B86EA3}"/>
              </a:ext>
            </a:extLst>
          </p:cNvPr>
          <p:cNvSpPr txBox="1"/>
          <p:nvPr/>
        </p:nvSpPr>
        <p:spPr>
          <a:xfrm>
            <a:off x="1239520" y="537656"/>
            <a:ext cx="712216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</a:rPr>
              <a:t>        A fisioterapia é uma profissão que transforma vidas, especialmente na reabilitação de pessoas que enfrentaram lesões, cirurgias ou limitações físicas. O fisioterapeuta  tem o papel crucial de ajudar o corpo a se recuperar, aliviando dores, restaurando movimentos e devolvendo autonomia ao paciente. Mais do que tratar sintomas, esse profissional trabalha para corrigir a causa do problema, promovendo uma recuperação completa e duradoura.</a:t>
            </a:r>
          </a:p>
          <a:p>
            <a:pPr algn="just"/>
            <a:r>
              <a:rPr lang="pt-BR" sz="3600" dirty="0">
                <a:solidFill>
                  <a:schemeClr val="bg1"/>
                </a:solidFill>
              </a:rPr>
              <a:t>        Na prática, reabilitação utiliza uma combinação de técnicas específicas, como exercícios terapêuticos, terapias manuais e equipamentos tecnológicos. Exercícios ajudam a fortalecer os músculos e recuperar a mobilidade, </a:t>
            </a:r>
          </a:p>
        </p:txBody>
      </p:sp>
    </p:spTree>
    <p:extLst>
      <p:ext uri="{BB962C8B-B14F-4D97-AF65-F5344CB8AC3E}">
        <p14:creationId xmlns:p14="http://schemas.microsoft.com/office/powerpoint/2010/main" val="235667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83A5DDA-1330-0CAE-96E0-35E0D249BA7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1AD0CAB-7B3E-5A73-F6BB-F17D6C079589}"/>
              </a:ext>
            </a:extLst>
          </p:cNvPr>
          <p:cNvSpPr/>
          <p:nvPr/>
        </p:nvSpPr>
        <p:spPr>
          <a:xfrm rot="16200000">
            <a:off x="-1300479" y="2011679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056EE18-F95B-236D-C8C0-F8C3D82FF048}"/>
              </a:ext>
            </a:extLst>
          </p:cNvPr>
          <p:cNvSpPr/>
          <p:nvPr/>
        </p:nvSpPr>
        <p:spPr>
          <a:xfrm rot="16200000">
            <a:off x="6634481" y="10566400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D8592E0-3FEB-3660-077E-64D53991CD01}"/>
              </a:ext>
            </a:extLst>
          </p:cNvPr>
          <p:cNvSpPr txBox="1"/>
          <p:nvPr/>
        </p:nvSpPr>
        <p:spPr>
          <a:xfrm>
            <a:off x="1219200" y="629920"/>
            <a:ext cx="7152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</a:rPr>
              <a:t>enquanto ferramentas como ultrassom e laser aceleram a cicatrização e reduzem inflamações. Além disso, a fisioterapia ensina o paciente a evitar novas lesões, corrigindo posturas e padrões do  movimento.</a:t>
            </a:r>
          </a:p>
        </p:txBody>
      </p:sp>
      <p:pic>
        <p:nvPicPr>
          <p:cNvPr id="9" name="Imagem 8" descr="Imagem digital fictícia de personagem de desenho animado">
            <a:extLst>
              <a:ext uri="{FF2B5EF4-FFF2-40B4-BE49-F238E27FC236}">
                <a16:creationId xmlns:a16="http://schemas.microsoft.com/office/drawing/2014/main" xmlns="" id="{728FA40D-30FB-E9E9-93D8-203D4610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4958080"/>
            <a:ext cx="7152639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F5617DE-4999-9BA8-710B-9E972B7AF7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  <a:ln>
            <a:solidFill>
              <a:srgbClr val="1001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12C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5752196-5598-AE33-442C-5114478AEC39}"/>
              </a:ext>
            </a:extLst>
          </p:cNvPr>
          <p:cNvSpPr txBox="1"/>
          <p:nvPr/>
        </p:nvSpPr>
        <p:spPr>
          <a:xfrm>
            <a:off x="2377440" y="2278469"/>
            <a:ext cx="434848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Light Condensed" panose="020B0502040204020203" pitchFamily="34" charset="0"/>
              </a:rPr>
              <a:t>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51DD05E9-7CD2-0335-8157-5473A08CC07D}"/>
              </a:ext>
            </a:extLst>
          </p:cNvPr>
          <p:cNvSpPr txBox="1"/>
          <p:nvPr/>
        </p:nvSpPr>
        <p:spPr>
          <a:xfrm>
            <a:off x="153040" y="7579360"/>
            <a:ext cx="9448160" cy="3554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500" dirty="0">
                <a:solidFill>
                  <a:schemeClr val="bg1"/>
                </a:solidFill>
                <a:latin typeface="Algerian" panose="04020705040A02060702" pitchFamily="82" charset="0"/>
              </a:rPr>
              <a:t>FISIOTERAPIA PREVENTIVA: EVITANDO LESÔES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2232D84-08A0-4C50-8A35-917DAE59075C}"/>
              </a:ext>
            </a:extLst>
          </p:cNvPr>
          <p:cNvSpPr txBox="1"/>
          <p:nvPr/>
        </p:nvSpPr>
        <p:spPr>
          <a:xfrm>
            <a:off x="-4195440" y="820777"/>
            <a:ext cx="4348480" cy="108645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35000" dirty="0">
              <a:ln>
                <a:solidFill>
                  <a:schemeClr val="bg1"/>
                </a:solidFill>
              </a:ln>
              <a:noFill/>
              <a:latin typeface="Bahnschrift SemiLight Condensed" panose="020B0502040204020203" pitchFamily="34" charset="0"/>
            </a:endParaRPr>
          </a:p>
          <a:p>
            <a:pPr algn="ctr"/>
            <a:endParaRPr lang="pt-BR" sz="35000" dirty="0">
              <a:ln>
                <a:solidFill>
                  <a:schemeClr val="bg1"/>
                </a:solidFill>
              </a:ln>
              <a:noFill/>
              <a:latin typeface="Bahnschrift SemiLight Condense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3F64D835-B161-8275-BB56-6BF3F2A43A08}"/>
              </a:ext>
            </a:extLst>
          </p:cNvPr>
          <p:cNvSpPr txBox="1"/>
          <p:nvPr/>
        </p:nvSpPr>
        <p:spPr>
          <a:xfrm>
            <a:off x="2529840" y="2430869"/>
            <a:ext cx="434848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5000" dirty="0">
                <a:ln>
                  <a:solidFill>
                    <a:schemeClr val="bg1"/>
                  </a:solidFill>
                </a:ln>
                <a:noFill/>
                <a:latin typeface="Bahnschrift SemiLight Condensed" panose="020B0502040204020203" pitchFamily="34" charset="0"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874736DB-9957-1BC2-70D0-7179397EA1B5}"/>
              </a:ext>
            </a:extLst>
          </p:cNvPr>
          <p:cNvSpPr/>
          <p:nvPr/>
        </p:nvSpPr>
        <p:spPr>
          <a:xfrm>
            <a:off x="1828800" y="11595430"/>
            <a:ext cx="7966213" cy="89860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04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83A5DDA-1330-0CAE-96E0-35E0D249BA7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1AD0CAB-7B3E-5A73-F6BB-F17D6C079589}"/>
              </a:ext>
            </a:extLst>
          </p:cNvPr>
          <p:cNvSpPr/>
          <p:nvPr/>
        </p:nvSpPr>
        <p:spPr>
          <a:xfrm rot="16200000">
            <a:off x="-1300479" y="2011679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056EE18-F95B-236D-C8C0-F8C3D82FF048}"/>
              </a:ext>
            </a:extLst>
          </p:cNvPr>
          <p:cNvSpPr/>
          <p:nvPr/>
        </p:nvSpPr>
        <p:spPr>
          <a:xfrm rot="16200000">
            <a:off x="6634481" y="10566400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B3006DA6-A99A-1EA1-D271-0BE15941B20C}"/>
              </a:ext>
            </a:extLst>
          </p:cNvPr>
          <p:cNvSpPr txBox="1"/>
          <p:nvPr/>
        </p:nvSpPr>
        <p:spPr>
          <a:xfrm>
            <a:off x="1219200" y="670560"/>
            <a:ext cx="7162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J      </a:t>
            </a:r>
            <a:r>
              <a:rPr lang="pt-BR" sz="3600" dirty="0">
                <a:solidFill>
                  <a:schemeClr val="bg1"/>
                </a:solidFill>
              </a:rPr>
              <a:t> Uma das principais ferramentas da fisioterapia preventiva são os exercícios personalizados, que fortalecem grupos musculares específicos e melhoram a flexibilidade. Além disso, orientações sobre posturas corretas para atividades diárias, como sentar levantar ou carregar objetos, ajudam a reduzir a sobrecarga em articulações e músculos. Esses cuidados também são importantes para quem realiza movimentos repetitivos no trabalho ou pratica de esporte intensos.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7925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F5617DE-4999-9BA8-710B-9E972B7AF7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  <a:ln>
            <a:solidFill>
              <a:srgbClr val="1001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12C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5752196-5598-AE33-442C-5114478AEC39}"/>
              </a:ext>
            </a:extLst>
          </p:cNvPr>
          <p:cNvSpPr txBox="1"/>
          <p:nvPr/>
        </p:nvSpPr>
        <p:spPr>
          <a:xfrm>
            <a:off x="2377440" y="2278469"/>
            <a:ext cx="434848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Light Condensed" panose="020B0502040204020203" pitchFamily="34" charset="0"/>
              </a:rPr>
              <a:t>03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51DD05E9-7CD2-0335-8157-5473A08CC07D}"/>
              </a:ext>
            </a:extLst>
          </p:cNvPr>
          <p:cNvSpPr txBox="1"/>
          <p:nvPr/>
        </p:nvSpPr>
        <p:spPr>
          <a:xfrm>
            <a:off x="153040" y="7579360"/>
            <a:ext cx="9448160" cy="3554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500" dirty="0">
                <a:solidFill>
                  <a:schemeClr val="bg1"/>
                </a:solidFill>
                <a:latin typeface="Algerian" panose="04020705040A02060702" pitchFamily="82" charset="0"/>
              </a:rPr>
              <a:t>TECNOLOGIA E INOVAÇÔES NA FISIOTERAPIA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2232D84-08A0-4C50-8A35-917DAE59075C}"/>
              </a:ext>
            </a:extLst>
          </p:cNvPr>
          <p:cNvSpPr txBox="1"/>
          <p:nvPr/>
        </p:nvSpPr>
        <p:spPr>
          <a:xfrm flipV="1">
            <a:off x="-6261652" y="10444479"/>
            <a:ext cx="4240452" cy="108645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35000" dirty="0">
              <a:ln>
                <a:solidFill>
                  <a:schemeClr val="bg1"/>
                </a:solidFill>
              </a:ln>
              <a:noFill/>
              <a:latin typeface="Bahnschrift SemiLight Condensed" panose="020B0502040204020203" pitchFamily="34" charset="0"/>
            </a:endParaRPr>
          </a:p>
          <a:p>
            <a:pPr algn="ctr"/>
            <a:endParaRPr lang="pt-BR" sz="35000" dirty="0">
              <a:ln>
                <a:solidFill>
                  <a:schemeClr val="bg1"/>
                </a:solidFill>
              </a:ln>
              <a:noFill/>
              <a:latin typeface="Bahnschrift SemiLight Condense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3F64D835-B161-8275-BB56-6BF3F2A43A08}"/>
              </a:ext>
            </a:extLst>
          </p:cNvPr>
          <p:cNvSpPr txBox="1"/>
          <p:nvPr/>
        </p:nvSpPr>
        <p:spPr>
          <a:xfrm>
            <a:off x="-2021200" y="2483028"/>
            <a:ext cx="1336040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5000" dirty="0">
                <a:ln>
                  <a:solidFill>
                    <a:schemeClr val="bg1"/>
                  </a:solidFill>
                </a:ln>
                <a:noFill/>
                <a:latin typeface="Bahnschrift SemiLight Condensed" panose="020B0502040204020203" pitchFamily="34" charset="0"/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88163D7-C003-C7B0-61E8-9AE46F38F5DA}"/>
              </a:ext>
            </a:extLst>
          </p:cNvPr>
          <p:cNvSpPr/>
          <p:nvPr/>
        </p:nvSpPr>
        <p:spPr>
          <a:xfrm>
            <a:off x="1634987" y="11501158"/>
            <a:ext cx="7966213" cy="89860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83A5DDA-1330-0CAE-96E0-35E0D249BA7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01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1AD0CAB-7B3E-5A73-F6BB-F17D6C079589}"/>
              </a:ext>
            </a:extLst>
          </p:cNvPr>
          <p:cNvSpPr/>
          <p:nvPr/>
        </p:nvSpPr>
        <p:spPr>
          <a:xfrm rot="16200000">
            <a:off x="-1300479" y="2011679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056EE18-F95B-236D-C8C0-F8C3D82FF048}"/>
              </a:ext>
            </a:extLst>
          </p:cNvPr>
          <p:cNvSpPr/>
          <p:nvPr/>
        </p:nvSpPr>
        <p:spPr>
          <a:xfrm rot="16200000">
            <a:off x="6634481" y="10566400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4534BC9-E4D5-E47C-800D-F9F8FCC61210}"/>
              </a:ext>
            </a:extLst>
          </p:cNvPr>
          <p:cNvSpPr txBox="1"/>
          <p:nvPr/>
        </p:nvSpPr>
        <p:spPr>
          <a:xfrm>
            <a:off x="1198880" y="670560"/>
            <a:ext cx="719328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</a:rPr>
              <a:t>        A tecnologia tem revolucionado a fisioterapia, trazendo inovações que tornam os tratamentos mais eficientes e personalizados. Equipamentos como ultrassom terapêutico, laser e eletroterapia são amplamente utilizados para reduzir dores, acelerar a recuperação dos tecidos. Essa ferramentas permitem resultados mais rápidos e precisos, otimizando o processo de reabilitação.</a:t>
            </a:r>
          </a:p>
          <a:p>
            <a:pPr algn="just"/>
            <a:r>
              <a:rPr lang="pt-BR" sz="3600" dirty="0">
                <a:solidFill>
                  <a:schemeClr val="bg1"/>
                </a:solidFill>
              </a:rPr>
              <a:t>        Além dos equipamentos tradicionais, avanços como aplicativos e dispositivos portáteis têm permitido que pacientes realizem parte da reabilitação em casa, sob supervisão remota de fisioterapeutas. Esses recursos são ideais para acompanhar o progresso do tratamento, garantindo </a:t>
            </a:r>
          </a:p>
        </p:txBody>
      </p:sp>
    </p:spTree>
    <p:extLst>
      <p:ext uri="{BB962C8B-B14F-4D97-AF65-F5344CB8AC3E}">
        <p14:creationId xmlns:p14="http://schemas.microsoft.com/office/powerpoint/2010/main" val="113783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83A5DDA-1330-0CAE-96E0-35E0D249BA71}"/>
              </a:ext>
            </a:extLst>
          </p:cNvPr>
          <p:cNvSpPr/>
          <p:nvPr/>
        </p:nvSpPr>
        <p:spPr>
          <a:xfrm>
            <a:off x="0" y="-20321"/>
            <a:ext cx="9601200" cy="12801600"/>
          </a:xfrm>
          <a:prstGeom prst="rect">
            <a:avLst/>
          </a:prstGeom>
          <a:solidFill>
            <a:srgbClr val="1001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1AD0CAB-7B3E-5A73-F6BB-F17D6C079589}"/>
              </a:ext>
            </a:extLst>
          </p:cNvPr>
          <p:cNvSpPr/>
          <p:nvPr/>
        </p:nvSpPr>
        <p:spPr>
          <a:xfrm rot="16200000">
            <a:off x="-1300479" y="2011679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056EE18-F95B-236D-C8C0-F8C3D82FF048}"/>
              </a:ext>
            </a:extLst>
          </p:cNvPr>
          <p:cNvSpPr/>
          <p:nvPr/>
        </p:nvSpPr>
        <p:spPr>
          <a:xfrm rot="16200000">
            <a:off x="6634481" y="10566400"/>
            <a:ext cx="4246879" cy="223521"/>
          </a:xfrm>
          <a:prstGeom prst="rect">
            <a:avLst/>
          </a:prstGeom>
          <a:gradFill>
            <a:gsLst>
              <a:gs pos="52000">
                <a:srgbClr val="249FA5"/>
              </a:gs>
              <a:gs pos="1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25C38B5B-E34F-9F2F-4AC8-B32025E97CEA}"/>
              </a:ext>
            </a:extLst>
          </p:cNvPr>
          <p:cNvSpPr txBox="1"/>
          <p:nvPr/>
        </p:nvSpPr>
        <p:spPr>
          <a:xfrm>
            <a:off x="1259840" y="650240"/>
            <a:ext cx="7081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Continuidade e eficácia mesmo fora das clínicas. Outras tecnologias como a realidade virtual, estão sendo usadas para criar exercícios interativos e motivadores.</a:t>
            </a:r>
          </a:p>
        </p:txBody>
      </p:sp>
      <p:pic>
        <p:nvPicPr>
          <p:cNvPr id="4" name="Imagem 3" descr="Tela de computador com jogo">
            <a:extLst>
              <a:ext uri="{FF2B5EF4-FFF2-40B4-BE49-F238E27FC236}">
                <a16:creationId xmlns:a16="http://schemas.microsoft.com/office/drawing/2014/main" xmlns="" id="{FC69E20F-1EDA-7DB1-8749-6A6B9E6B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2" y="4246879"/>
            <a:ext cx="7101838" cy="71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37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229</TotalTime>
  <Words>430</Words>
  <Application>Microsoft Office PowerPoint</Application>
  <PresentationFormat>Papel A3 (297x420 mm)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Bahnschrift SemiLight Condensed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 Serra Ferreira</dc:creator>
  <cp:lastModifiedBy>Conta da Microsoft</cp:lastModifiedBy>
  <cp:revision>2</cp:revision>
  <dcterms:created xsi:type="dcterms:W3CDTF">2024-11-28T17:27:06Z</dcterms:created>
  <dcterms:modified xsi:type="dcterms:W3CDTF">2024-12-16T23:26:17Z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2024-12-02T19:06:50Z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2e0a8b73-1537-4aea-98c3-dd7010b0d637</vt:lpwstr>
  </property>
  <property fmtid="{D5CDD505-2E9C-101B-9397-08002B2CF9AE}" pid="8" name="MSIP_Label_fde7aacd-7cc4-4c31-9e6f-7ef306428f09_ContentBits">
    <vt:lpwstr>1</vt:lpwstr>
  </property>
</Properties>
</file>