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7" r:id="rId12"/>
    <p:sldId id="269" r:id="rId13"/>
    <p:sldId id="268" r:id="rId14"/>
    <p:sldId id="262" r:id="rId15"/>
    <p:sldId id="272" r:id="rId16"/>
    <p:sldId id="274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4C60A-F47E-4CEA-B592-069195E5F508}" v="12" dt="2023-12-04T21:11:32.992"/>
    <p1510:client id="{D2C14DEC-D9E6-450A-ACB5-BB2A37E90E3D}" v="2783" dt="2023-12-05T00:32:21.876"/>
    <p1510:client id="{DC9A2471-353D-7F4A-A2B8-9F9FCFDD2B30}" v="3301" dt="2023-12-05T00:31:29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4404" autoAdjust="0"/>
  </p:normalViewPr>
  <p:slideViewPr>
    <p:cSldViewPr snapToGrid="0">
      <p:cViewPr varScale="1">
        <p:scale>
          <a:sx n="73" d="100"/>
          <a:sy n="73" d="100"/>
        </p:scale>
        <p:origin x="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030C-AE39-44B5-BE69-9D8960D6AA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04BEDC-E4A9-41CF-8C71-4F5C65FA1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main objective of the project is to create a predictive model to identify the customers, that are likely to respond positively to the marketing campaigns, based on the past campaign data, which will help in enhancing the campaign efficiency.</a:t>
          </a:r>
        </a:p>
      </dgm:t>
    </dgm:pt>
    <dgm:pt modelId="{CFD60A81-BDED-4B78-A5FF-18AA66C53E60}" type="parTrans" cxnId="{033E05E4-79E7-411C-AFD9-84252EC9AB36}">
      <dgm:prSet/>
      <dgm:spPr/>
      <dgm:t>
        <a:bodyPr/>
        <a:lstStyle/>
        <a:p>
          <a:endParaRPr lang="en-US"/>
        </a:p>
      </dgm:t>
    </dgm:pt>
    <dgm:pt modelId="{C501BED1-4804-4D98-870B-A166FAFD6F99}" type="sibTrans" cxnId="{033E05E4-79E7-411C-AFD9-84252EC9AB36}">
      <dgm:prSet/>
      <dgm:spPr/>
      <dgm:t>
        <a:bodyPr/>
        <a:lstStyle/>
        <a:p>
          <a:endParaRPr lang="en-US"/>
        </a:p>
      </dgm:t>
    </dgm:pt>
    <dgm:pt modelId="{B52B5978-3C4B-4E6D-B85C-2360F7CD4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which customer demographic and behavioral factors influence the likelihood of a customer’s positive response. This insight will help in tailoring the marketing strategies and campaigns toward the customer segments most likely to convert to subscription services.</a:t>
          </a:r>
        </a:p>
      </dgm:t>
    </dgm:pt>
    <dgm:pt modelId="{2EBE0602-626B-4BC4-9857-4CDCE52FC062}" type="parTrans" cxnId="{9BD29116-85C2-47AC-A204-2B524F7D2B9A}">
      <dgm:prSet/>
      <dgm:spPr/>
      <dgm:t>
        <a:bodyPr/>
        <a:lstStyle/>
        <a:p>
          <a:endParaRPr lang="en-US"/>
        </a:p>
      </dgm:t>
    </dgm:pt>
    <dgm:pt modelId="{72372E94-B961-4CF8-B1A5-A3413B656233}" type="sibTrans" cxnId="{9BD29116-85C2-47AC-A204-2B524F7D2B9A}">
      <dgm:prSet/>
      <dgm:spPr/>
      <dgm:t>
        <a:bodyPr/>
        <a:lstStyle/>
        <a:p>
          <a:endParaRPr lang="en-US"/>
        </a:p>
      </dgm:t>
    </dgm:pt>
    <dgm:pt modelId="{D96BB8AE-384A-4123-8043-1AD69F3D8358}" type="pres">
      <dgm:prSet presAssocID="{55C0030C-AE39-44B5-BE69-9D8960D6AA5D}" presName="root" presStyleCnt="0">
        <dgm:presLayoutVars>
          <dgm:dir/>
          <dgm:resizeHandles val="exact"/>
        </dgm:presLayoutVars>
      </dgm:prSet>
      <dgm:spPr/>
    </dgm:pt>
    <dgm:pt modelId="{33D10AFA-2A90-4FAD-83B9-6362335B8006}" type="pres">
      <dgm:prSet presAssocID="{B704BEDC-E4A9-41CF-8C71-4F5C65FA1688}" presName="compNode" presStyleCnt="0"/>
      <dgm:spPr/>
    </dgm:pt>
    <dgm:pt modelId="{CA516FF9-3CE4-4F46-87F7-E7CF629FB89D}" type="pres">
      <dgm:prSet presAssocID="{B704BEDC-E4A9-41CF-8C71-4F5C65FA1688}" presName="bgRect" presStyleLbl="bgShp" presStyleIdx="0" presStyleCnt="2"/>
      <dgm:spPr/>
    </dgm:pt>
    <dgm:pt modelId="{6C3C954D-84CA-48AA-8BD3-4CAF645FF34D}" type="pres">
      <dgm:prSet presAssocID="{B704BEDC-E4A9-41CF-8C71-4F5C65FA16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B29E641-50A8-487B-B028-0165CE6E5CB4}" type="pres">
      <dgm:prSet presAssocID="{B704BEDC-E4A9-41CF-8C71-4F5C65FA1688}" presName="spaceRect" presStyleCnt="0"/>
      <dgm:spPr/>
    </dgm:pt>
    <dgm:pt modelId="{8C110FB7-74D4-4925-9EB8-E027BB615E49}" type="pres">
      <dgm:prSet presAssocID="{B704BEDC-E4A9-41CF-8C71-4F5C65FA1688}" presName="parTx" presStyleLbl="revTx" presStyleIdx="0" presStyleCnt="2">
        <dgm:presLayoutVars>
          <dgm:chMax val="0"/>
          <dgm:chPref val="0"/>
        </dgm:presLayoutVars>
      </dgm:prSet>
      <dgm:spPr/>
    </dgm:pt>
    <dgm:pt modelId="{0E80168B-FB27-4A03-86AC-433A438D0F5A}" type="pres">
      <dgm:prSet presAssocID="{C501BED1-4804-4D98-870B-A166FAFD6F99}" presName="sibTrans" presStyleCnt="0"/>
      <dgm:spPr/>
    </dgm:pt>
    <dgm:pt modelId="{29C12AC0-65DE-4CC8-B960-81C22B422984}" type="pres">
      <dgm:prSet presAssocID="{B52B5978-3C4B-4E6D-B85C-2360F7CD49D9}" presName="compNode" presStyleCnt="0"/>
      <dgm:spPr/>
    </dgm:pt>
    <dgm:pt modelId="{65FED755-4104-4B9B-B1D6-1166AA3ADE2D}" type="pres">
      <dgm:prSet presAssocID="{B52B5978-3C4B-4E6D-B85C-2360F7CD49D9}" presName="bgRect" presStyleLbl="bgShp" presStyleIdx="1" presStyleCnt="2"/>
      <dgm:spPr/>
    </dgm:pt>
    <dgm:pt modelId="{5DB4C002-AA72-4AFC-8B5C-04A8EB863F92}" type="pres">
      <dgm:prSet presAssocID="{B52B5978-3C4B-4E6D-B85C-2360F7CD49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ECECCB-AD93-41C3-B158-B86261320996}" type="pres">
      <dgm:prSet presAssocID="{B52B5978-3C4B-4E6D-B85C-2360F7CD49D9}" presName="spaceRect" presStyleCnt="0"/>
      <dgm:spPr/>
    </dgm:pt>
    <dgm:pt modelId="{627FEF4C-A49B-4A09-8237-F1A9CE784366}" type="pres">
      <dgm:prSet presAssocID="{B52B5978-3C4B-4E6D-B85C-2360F7CD49D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54AB10-4047-4A92-85DD-741AFBB155E2}" type="presOf" srcId="{B704BEDC-E4A9-41CF-8C71-4F5C65FA1688}" destId="{8C110FB7-74D4-4925-9EB8-E027BB615E49}" srcOrd="0" destOrd="0" presId="urn:microsoft.com/office/officeart/2018/2/layout/IconVerticalSolidList"/>
    <dgm:cxn modelId="{9BD29116-85C2-47AC-A204-2B524F7D2B9A}" srcId="{55C0030C-AE39-44B5-BE69-9D8960D6AA5D}" destId="{B52B5978-3C4B-4E6D-B85C-2360F7CD49D9}" srcOrd="1" destOrd="0" parTransId="{2EBE0602-626B-4BC4-9857-4CDCE52FC062}" sibTransId="{72372E94-B961-4CF8-B1A5-A3413B656233}"/>
    <dgm:cxn modelId="{80DE0A2C-C114-4DD5-83DA-D599EE515062}" type="presOf" srcId="{55C0030C-AE39-44B5-BE69-9D8960D6AA5D}" destId="{D96BB8AE-384A-4123-8043-1AD69F3D8358}" srcOrd="0" destOrd="0" presId="urn:microsoft.com/office/officeart/2018/2/layout/IconVerticalSolidList"/>
    <dgm:cxn modelId="{86EB108E-CABE-4635-BC57-3F1EE5FE3307}" type="presOf" srcId="{B52B5978-3C4B-4E6D-B85C-2360F7CD49D9}" destId="{627FEF4C-A49B-4A09-8237-F1A9CE784366}" srcOrd="0" destOrd="0" presId="urn:microsoft.com/office/officeart/2018/2/layout/IconVerticalSolidList"/>
    <dgm:cxn modelId="{033E05E4-79E7-411C-AFD9-84252EC9AB36}" srcId="{55C0030C-AE39-44B5-BE69-9D8960D6AA5D}" destId="{B704BEDC-E4A9-41CF-8C71-4F5C65FA1688}" srcOrd="0" destOrd="0" parTransId="{CFD60A81-BDED-4B78-A5FF-18AA66C53E60}" sibTransId="{C501BED1-4804-4D98-870B-A166FAFD6F99}"/>
    <dgm:cxn modelId="{3EC8941C-AA00-464E-8B9C-25B1174C92EE}" type="presParOf" srcId="{D96BB8AE-384A-4123-8043-1AD69F3D8358}" destId="{33D10AFA-2A90-4FAD-83B9-6362335B8006}" srcOrd="0" destOrd="0" presId="urn:microsoft.com/office/officeart/2018/2/layout/IconVerticalSolidList"/>
    <dgm:cxn modelId="{B83B4AD6-2D83-492C-9808-7A68308ED05A}" type="presParOf" srcId="{33D10AFA-2A90-4FAD-83B9-6362335B8006}" destId="{CA516FF9-3CE4-4F46-87F7-E7CF629FB89D}" srcOrd="0" destOrd="0" presId="urn:microsoft.com/office/officeart/2018/2/layout/IconVerticalSolidList"/>
    <dgm:cxn modelId="{FE20C3EE-5E37-4957-827B-115073A92249}" type="presParOf" srcId="{33D10AFA-2A90-4FAD-83B9-6362335B8006}" destId="{6C3C954D-84CA-48AA-8BD3-4CAF645FF34D}" srcOrd="1" destOrd="0" presId="urn:microsoft.com/office/officeart/2018/2/layout/IconVerticalSolidList"/>
    <dgm:cxn modelId="{537FCC30-223D-475D-B8CE-70A04BC86C8A}" type="presParOf" srcId="{33D10AFA-2A90-4FAD-83B9-6362335B8006}" destId="{1B29E641-50A8-487B-B028-0165CE6E5CB4}" srcOrd="2" destOrd="0" presId="urn:microsoft.com/office/officeart/2018/2/layout/IconVerticalSolidList"/>
    <dgm:cxn modelId="{2180DA70-D2A7-4885-87BA-F1E4142E3487}" type="presParOf" srcId="{33D10AFA-2A90-4FAD-83B9-6362335B8006}" destId="{8C110FB7-74D4-4925-9EB8-E027BB615E49}" srcOrd="3" destOrd="0" presId="urn:microsoft.com/office/officeart/2018/2/layout/IconVerticalSolidList"/>
    <dgm:cxn modelId="{DB3045AB-F7CF-42F2-9FA1-847BD1F3A642}" type="presParOf" srcId="{D96BB8AE-384A-4123-8043-1AD69F3D8358}" destId="{0E80168B-FB27-4A03-86AC-433A438D0F5A}" srcOrd="1" destOrd="0" presId="urn:microsoft.com/office/officeart/2018/2/layout/IconVerticalSolidList"/>
    <dgm:cxn modelId="{3D754C7F-1A36-449B-BB35-C3BD385EFF71}" type="presParOf" srcId="{D96BB8AE-384A-4123-8043-1AD69F3D8358}" destId="{29C12AC0-65DE-4CC8-B960-81C22B422984}" srcOrd="2" destOrd="0" presId="urn:microsoft.com/office/officeart/2018/2/layout/IconVerticalSolidList"/>
    <dgm:cxn modelId="{4C673D62-B7EF-4CDB-BBCA-A996C379A6C6}" type="presParOf" srcId="{29C12AC0-65DE-4CC8-B960-81C22B422984}" destId="{65FED755-4104-4B9B-B1D6-1166AA3ADE2D}" srcOrd="0" destOrd="0" presId="urn:microsoft.com/office/officeart/2018/2/layout/IconVerticalSolidList"/>
    <dgm:cxn modelId="{FAB6FD2E-1612-4E6E-AACD-5EC2E98D23FD}" type="presParOf" srcId="{29C12AC0-65DE-4CC8-B960-81C22B422984}" destId="{5DB4C002-AA72-4AFC-8B5C-04A8EB863F92}" srcOrd="1" destOrd="0" presId="urn:microsoft.com/office/officeart/2018/2/layout/IconVerticalSolidList"/>
    <dgm:cxn modelId="{AEF9C40C-AF3F-42BF-A6CF-8D3F35F4D219}" type="presParOf" srcId="{29C12AC0-65DE-4CC8-B960-81C22B422984}" destId="{FAECECCB-AD93-41C3-B158-B86261320996}" srcOrd="2" destOrd="0" presId="urn:microsoft.com/office/officeart/2018/2/layout/IconVerticalSolidList"/>
    <dgm:cxn modelId="{55BAEC1C-5244-4CB5-B3E4-6B9A8BF8D51B}" type="presParOf" srcId="{29C12AC0-65DE-4CC8-B960-81C22B422984}" destId="{627FEF4C-A49B-4A09-8237-F1A9CE7843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A5DF0-A30D-496E-8159-F94811A50233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0EF7AF-8FA0-4DD6-A776-74A7C30996B5}">
      <dgm:prSet/>
      <dgm:spPr/>
      <dgm:t>
        <a:bodyPr/>
        <a:lstStyle/>
        <a:p>
          <a:r>
            <a:rPr lang="en-US"/>
            <a:t>Customers who spend more on alcohol and meat products are more likely to buy the gold membership</a:t>
          </a:r>
        </a:p>
      </dgm:t>
    </dgm:pt>
    <dgm:pt modelId="{7AD9695C-C287-44AD-8223-7C7BE4FA11EA}" type="parTrans" cxnId="{EC763997-8758-424A-8AAE-E3BA5F30E56C}">
      <dgm:prSet/>
      <dgm:spPr/>
      <dgm:t>
        <a:bodyPr/>
        <a:lstStyle/>
        <a:p>
          <a:endParaRPr lang="en-US"/>
        </a:p>
      </dgm:t>
    </dgm:pt>
    <dgm:pt modelId="{9F4FAFFA-3A4C-4F3D-96EE-1620F428747F}" type="sibTrans" cxnId="{EC763997-8758-424A-8AAE-E3BA5F30E56C}">
      <dgm:prSet/>
      <dgm:spPr/>
      <dgm:t>
        <a:bodyPr/>
        <a:lstStyle/>
        <a:p>
          <a:endParaRPr lang="en-US"/>
        </a:p>
      </dgm:t>
    </dgm:pt>
    <dgm:pt modelId="{59713136-30A2-4E8D-A859-083EED433C1E}">
      <dgm:prSet/>
      <dgm:spPr/>
      <dgm:t>
        <a:bodyPr/>
        <a:lstStyle/>
        <a:p>
          <a:r>
            <a:rPr lang="en-US"/>
            <a:t>Customers who visit the store are more likely to purchase gold membership than those who use other buying options</a:t>
          </a:r>
        </a:p>
      </dgm:t>
    </dgm:pt>
    <dgm:pt modelId="{6B029AC0-A2EC-4223-8FA4-4F58FBAB7A45}" type="parTrans" cxnId="{BA327C4C-D387-4ED2-810E-329F16540C89}">
      <dgm:prSet/>
      <dgm:spPr/>
      <dgm:t>
        <a:bodyPr/>
        <a:lstStyle/>
        <a:p>
          <a:endParaRPr lang="en-US"/>
        </a:p>
      </dgm:t>
    </dgm:pt>
    <dgm:pt modelId="{16F6892F-97B6-40B8-B9D7-C051AB3FEFA3}" type="sibTrans" cxnId="{BA327C4C-D387-4ED2-810E-329F16540C89}">
      <dgm:prSet/>
      <dgm:spPr/>
      <dgm:t>
        <a:bodyPr/>
        <a:lstStyle/>
        <a:p>
          <a:endParaRPr lang="en-US"/>
        </a:p>
      </dgm:t>
    </dgm:pt>
    <dgm:pt modelId="{A7277464-FC25-C447-8A05-42E25D154888}" type="pres">
      <dgm:prSet presAssocID="{A89A5DF0-A30D-496E-8159-F94811A50233}" presName="vert0" presStyleCnt="0">
        <dgm:presLayoutVars>
          <dgm:dir/>
          <dgm:animOne val="branch"/>
          <dgm:animLvl val="lvl"/>
        </dgm:presLayoutVars>
      </dgm:prSet>
      <dgm:spPr/>
    </dgm:pt>
    <dgm:pt modelId="{F57F83D0-9ECE-824D-8417-26754FFEE4EC}" type="pres">
      <dgm:prSet presAssocID="{E30EF7AF-8FA0-4DD6-A776-74A7C30996B5}" presName="thickLine" presStyleLbl="alignNode1" presStyleIdx="0" presStyleCnt="2"/>
      <dgm:spPr/>
    </dgm:pt>
    <dgm:pt modelId="{6D98BC96-C98F-4A4C-BEDD-8313F64250EF}" type="pres">
      <dgm:prSet presAssocID="{E30EF7AF-8FA0-4DD6-A776-74A7C30996B5}" presName="horz1" presStyleCnt="0"/>
      <dgm:spPr/>
    </dgm:pt>
    <dgm:pt modelId="{F2F5B479-F703-B64F-81AF-FA39EEC6A3AE}" type="pres">
      <dgm:prSet presAssocID="{E30EF7AF-8FA0-4DD6-A776-74A7C30996B5}" presName="tx1" presStyleLbl="revTx" presStyleIdx="0" presStyleCnt="2"/>
      <dgm:spPr/>
    </dgm:pt>
    <dgm:pt modelId="{17DF0C25-31BA-4545-99BE-AF4A00CF9DB2}" type="pres">
      <dgm:prSet presAssocID="{E30EF7AF-8FA0-4DD6-A776-74A7C30996B5}" presName="vert1" presStyleCnt="0"/>
      <dgm:spPr/>
    </dgm:pt>
    <dgm:pt modelId="{C138A3EF-053E-7F49-B351-EDF3699D72E3}" type="pres">
      <dgm:prSet presAssocID="{59713136-30A2-4E8D-A859-083EED433C1E}" presName="thickLine" presStyleLbl="alignNode1" presStyleIdx="1" presStyleCnt="2"/>
      <dgm:spPr/>
    </dgm:pt>
    <dgm:pt modelId="{FE4F9202-9865-8442-AE4D-595E4E7DA706}" type="pres">
      <dgm:prSet presAssocID="{59713136-30A2-4E8D-A859-083EED433C1E}" presName="horz1" presStyleCnt="0"/>
      <dgm:spPr/>
    </dgm:pt>
    <dgm:pt modelId="{9E9B227B-89CD-FD4A-A86E-A12CF02EA40E}" type="pres">
      <dgm:prSet presAssocID="{59713136-30A2-4E8D-A859-083EED433C1E}" presName="tx1" presStyleLbl="revTx" presStyleIdx="1" presStyleCnt="2"/>
      <dgm:spPr/>
    </dgm:pt>
    <dgm:pt modelId="{74B544F5-E2B4-2A41-8D43-480843ADABF7}" type="pres">
      <dgm:prSet presAssocID="{59713136-30A2-4E8D-A859-083EED433C1E}" presName="vert1" presStyleCnt="0"/>
      <dgm:spPr/>
    </dgm:pt>
  </dgm:ptLst>
  <dgm:cxnLst>
    <dgm:cxn modelId="{BA327C4C-D387-4ED2-810E-329F16540C89}" srcId="{A89A5DF0-A30D-496E-8159-F94811A50233}" destId="{59713136-30A2-4E8D-A859-083EED433C1E}" srcOrd="1" destOrd="0" parTransId="{6B029AC0-A2EC-4223-8FA4-4F58FBAB7A45}" sibTransId="{16F6892F-97B6-40B8-B9D7-C051AB3FEFA3}"/>
    <dgm:cxn modelId="{EC763997-8758-424A-8AAE-E3BA5F30E56C}" srcId="{A89A5DF0-A30D-496E-8159-F94811A50233}" destId="{E30EF7AF-8FA0-4DD6-A776-74A7C30996B5}" srcOrd="0" destOrd="0" parTransId="{7AD9695C-C287-44AD-8223-7C7BE4FA11EA}" sibTransId="{9F4FAFFA-3A4C-4F3D-96EE-1620F428747F}"/>
    <dgm:cxn modelId="{34EA3D9E-D388-024F-8C24-B34C269D033B}" type="presOf" srcId="{59713136-30A2-4E8D-A859-083EED433C1E}" destId="{9E9B227B-89CD-FD4A-A86E-A12CF02EA40E}" srcOrd="0" destOrd="0" presId="urn:microsoft.com/office/officeart/2008/layout/LinedList"/>
    <dgm:cxn modelId="{A1A7C4F3-A8C7-8446-A315-BF05D890E5AD}" type="presOf" srcId="{E30EF7AF-8FA0-4DD6-A776-74A7C30996B5}" destId="{F2F5B479-F703-B64F-81AF-FA39EEC6A3AE}" srcOrd="0" destOrd="0" presId="urn:microsoft.com/office/officeart/2008/layout/LinedList"/>
    <dgm:cxn modelId="{D58C7AFA-4C99-F143-8C59-6D08428EB880}" type="presOf" srcId="{A89A5DF0-A30D-496E-8159-F94811A50233}" destId="{A7277464-FC25-C447-8A05-42E25D154888}" srcOrd="0" destOrd="0" presId="urn:microsoft.com/office/officeart/2008/layout/LinedList"/>
    <dgm:cxn modelId="{1C4BB73F-BD15-5149-8419-D9D2CBFDC83E}" type="presParOf" srcId="{A7277464-FC25-C447-8A05-42E25D154888}" destId="{F57F83D0-9ECE-824D-8417-26754FFEE4EC}" srcOrd="0" destOrd="0" presId="urn:microsoft.com/office/officeart/2008/layout/LinedList"/>
    <dgm:cxn modelId="{E3466CD0-1C6B-004F-AB71-313C211D409B}" type="presParOf" srcId="{A7277464-FC25-C447-8A05-42E25D154888}" destId="{6D98BC96-C98F-4A4C-BEDD-8313F64250EF}" srcOrd="1" destOrd="0" presId="urn:microsoft.com/office/officeart/2008/layout/LinedList"/>
    <dgm:cxn modelId="{92D43E60-2369-CF46-9680-9DA3A8E235EA}" type="presParOf" srcId="{6D98BC96-C98F-4A4C-BEDD-8313F64250EF}" destId="{F2F5B479-F703-B64F-81AF-FA39EEC6A3AE}" srcOrd="0" destOrd="0" presId="urn:microsoft.com/office/officeart/2008/layout/LinedList"/>
    <dgm:cxn modelId="{73E74381-9213-9B44-AB84-B69DE0E633BE}" type="presParOf" srcId="{6D98BC96-C98F-4A4C-BEDD-8313F64250EF}" destId="{17DF0C25-31BA-4545-99BE-AF4A00CF9DB2}" srcOrd="1" destOrd="0" presId="urn:microsoft.com/office/officeart/2008/layout/LinedList"/>
    <dgm:cxn modelId="{7C5106A5-8A55-FA4E-87C8-2078BC2B91CC}" type="presParOf" srcId="{A7277464-FC25-C447-8A05-42E25D154888}" destId="{C138A3EF-053E-7F49-B351-EDF3699D72E3}" srcOrd="2" destOrd="0" presId="urn:microsoft.com/office/officeart/2008/layout/LinedList"/>
    <dgm:cxn modelId="{54B2D50F-793D-B743-8E7E-E29052C82082}" type="presParOf" srcId="{A7277464-FC25-C447-8A05-42E25D154888}" destId="{FE4F9202-9865-8442-AE4D-595E4E7DA706}" srcOrd="3" destOrd="0" presId="urn:microsoft.com/office/officeart/2008/layout/LinedList"/>
    <dgm:cxn modelId="{44C1A7A9-0C2E-624D-AF5C-F6388902B9AA}" type="presParOf" srcId="{FE4F9202-9865-8442-AE4D-595E4E7DA706}" destId="{9E9B227B-89CD-FD4A-A86E-A12CF02EA40E}" srcOrd="0" destOrd="0" presId="urn:microsoft.com/office/officeart/2008/layout/LinedList"/>
    <dgm:cxn modelId="{0625BC94-A138-AD43-9D0A-82547FA59845}" type="presParOf" srcId="{FE4F9202-9865-8442-AE4D-595E4E7DA706}" destId="{74B544F5-E2B4-2A41-8D43-480843ADAB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16FF9-3CE4-4F46-87F7-E7CF629FB89D}">
      <dsp:nvSpPr>
        <dsp:cNvPr id="0" name=""/>
        <dsp:cNvSpPr/>
      </dsp:nvSpPr>
      <dsp:spPr>
        <a:xfrm>
          <a:off x="0" y="101566"/>
          <a:ext cx="10113263" cy="8379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C954D-84CA-48AA-8BD3-4CAF645FF34D}">
      <dsp:nvSpPr>
        <dsp:cNvPr id="0" name=""/>
        <dsp:cNvSpPr/>
      </dsp:nvSpPr>
      <dsp:spPr>
        <a:xfrm>
          <a:off x="253471" y="290098"/>
          <a:ext cx="460856" cy="460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10FB7-74D4-4925-9EB8-E027BB615E49}">
      <dsp:nvSpPr>
        <dsp:cNvPr id="0" name=""/>
        <dsp:cNvSpPr/>
      </dsp:nvSpPr>
      <dsp:spPr>
        <a:xfrm>
          <a:off x="967799" y="101566"/>
          <a:ext cx="9145464" cy="83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80" tIns="88680" rIns="88680" bIns="886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main objective of the project is to create a predictive model to identify the customers, that are likely to respond positively to the marketing campaigns, based on the past campaign data, which will help in enhancing the campaign efficiency.</a:t>
          </a:r>
        </a:p>
      </dsp:txBody>
      <dsp:txXfrm>
        <a:off x="967799" y="101566"/>
        <a:ext cx="9145464" cy="837921"/>
      </dsp:txXfrm>
    </dsp:sp>
    <dsp:sp modelId="{65FED755-4104-4B9B-B1D6-1166AA3ADE2D}">
      <dsp:nvSpPr>
        <dsp:cNvPr id="0" name=""/>
        <dsp:cNvSpPr/>
      </dsp:nvSpPr>
      <dsp:spPr>
        <a:xfrm>
          <a:off x="0" y="1091837"/>
          <a:ext cx="10113263" cy="8379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4C002-AA72-4AFC-8B5C-04A8EB863F92}">
      <dsp:nvSpPr>
        <dsp:cNvPr id="0" name=""/>
        <dsp:cNvSpPr/>
      </dsp:nvSpPr>
      <dsp:spPr>
        <a:xfrm>
          <a:off x="253471" y="1280369"/>
          <a:ext cx="460856" cy="460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FEF4C-A49B-4A09-8237-F1A9CE784366}">
      <dsp:nvSpPr>
        <dsp:cNvPr id="0" name=""/>
        <dsp:cNvSpPr/>
      </dsp:nvSpPr>
      <dsp:spPr>
        <a:xfrm>
          <a:off x="967799" y="1091837"/>
          <a:ext cx="9145464" cy="83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80" tIns="88680" rIns="88680" bIns="886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which customer demographic and behavioral factors influence the likelihood of a customer’s positive response. This insight will help in tailoring the marketing strategies and campaigns toward the customer segments most likely to convert to subscription services.</a:t>
          </a:r>
        </a:p>
      </dsp:txBody>
      <dsp:txXfrm>
        <a:off x="967799" y="1091837"/>
        <a:ext cx="9145464" cy="837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83D0-9ECE-824D-8417-26754FFEE4EC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F5B479-F703-B64F-81AF-FA39EEC6A3AE}">
      <dsp:nvSpPr>
        <dsp:cNvPr id="0" name=""/>
        <dsp:cNvSpPr/>
      </dsp:nvSpPr>
      <dsp:spPr>
        <a:xfrm>
          <a:off x="0" y="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Customers who spend more on alcohol and meat products are more likely to buy the gold membership</a:t>
          </a:r>
        </a:p>
      </dsp:txBody>
      <dsp:txXfrm>
        <a:off x="0" y="0"/>
        <a:ext cx="6666833" cy="2726960"/>
      </dsp:txXfrm>
    </dsp:sp>
    <dsp:sp modelId="{C138A3EF-053E-7F49-B351-EDF3699D72E3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9B227B-89CD-FD4A-A86E-A12CF02EA40E}">
      <dsp:nvSpPr>
        <dsp:cNvPr id="0" name=""/>
        <dsp:cNvSpPr/>
      </dsp:nvSpPr>
      <dsp:spPr>
        <a:xfrm>
          <a:off x="0" y="272696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Customers who visit the store are more likely to purchase gold membership than those who use other buying options</a:t>
          </a:r>
        </a:p>
      </dsp:txBody>
      <dsp:txXfrm>
        <a:off x="0" y="2726960"/>
        <a:ext cx="6666833" cy="272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F3805-19FE-E24A-9651-9A40F8520667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BFD78-9599-2548-B875-6F7611B1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– missing for graduate – then imputed median for grad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recency – 0 to 10 since last visit – 1 is high – # response 0  doesn’t change too much - # ppl in </a:t>
            </a:r>
            <a:r>
              <a:rPr lang="en-US" err="1"/>
              <a:t>resonse</a:t>
            </a:r>
            <a:r>
              <a:rPr lang="en-US"/>
              <a:t> 1 changes – as </a:t>
            </a:r>
            <a:r>
              <a:rPr lang="en-US" err="1"/>
              <a:t>recencry</a:t>
            </a:r>
            <a:r>
              <a:rPr lang="en-US"/>
              <a:t> </a:t>
            </a:r>
            <a:r>
              <a:rPr lang="en-US" err="1"/>
              <a:t>inc</a:t>
            </a:r>
            <a:r>
              <a:rPr lang="en-US"/>
              <a:t> change of </a:t>
            </a:r>
            <a:r>
              <a:rPr lang="en-US" err="1"/>
              <a:t>respoinse</a:t>
            </a:r>
            <a:r>
              <a:rPr lang="en-US"/>
              <a:t>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Confirmed by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Vast diff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Wheb</a:t>
            </a:r>
            <a:r>
              <a:rPr lang="en-US" dirty="0"/>
              <a:t> we do train test split, the </a:t>
            </a:r>
            <a:r>
              <a:rPr lang="en-US" dirty="0" err="1"/>
              <a:t>sybsets</a:t>
            </a:r>
            <a:r>
              <a:rPr lang="en-US" dirty="0"/>
              <a:t> should themselves have proper distribution of 0’s and 1’s that’s why we do stratified </a:t>
            </a:r>
            <a:r>
              <a:rPr lang="en-US" dirty="0" err="1"/>
              <a:t>samplong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recency is ? Why is it more important ? Income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this insight, the marketing campaign can be more enticing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savings from </a:t>
            </a:r>
            <a:br>
              <a:rPr lang="en-US" dirty="0"/>
            </a:br>
            <a:r>
              <a:rPr lang="en-US" dirty="0"/>
              <a:t>Customers who visit the store are more likely to purchase gold membership than those who use other buying options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FD78-9599-2548-B875-6F7611B196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7C80-B688-1746-D4D9-F67B2501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E3374-358A-5C21-A86D-53F0945F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CBA7-9A7C-8A62-CD64-F17469C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EDBF-4A8B-CB39-8F2D-FC746899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3598-664A-A2D8-8BBB-611616A0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786F-FEC2-1516-2B4E-B8958831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86084-650E-88B1-1636-23666B96A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BF69-A50B-1842-B3E0-BD8C1E5B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8DE5-C2BC-C4B5-F49E-D373A841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8584D-A27A-3EA1-915E-5E80E2DB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8AA36-8297-8279-6B9E-7BCECACF7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336D7-8CD3-6DFB-EA69-97FE483F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97B7-8497-28F1-B4F8-C031BD9E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BE06-7222-D219-F117-F2CAF110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285B-C290-75ED-8287-C680BF82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1D1-C094-5BF5-8B6D-4076088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EA6F-CD47-EA1A-2C83-0BC39F85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F9C5-C34E-3F35-CC05-A014807E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5041-ECED-10C5-C8C1-9BB23BDE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72B2-2698-2CBF-11DB-5717220D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2A1A-9905-265B-8F5E-D138E74F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966A6-D0BA-4E10-5418-F4856E74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DA80-0716-4B23-6F2C-8ED15A06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34C4-D17B-5BFF-753B-A1DB2C55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1F6E-AA14-D02B-BD8C-D3A4B4E4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4B2E-248F-8396-E67E-5DBF9E80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DA88-0F21-D202-E0F5-3BCBCDF8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4E709-2938-974B-F62C-A1B8CB4B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97EF9-8DEF-3E9C-1728-34CE85DA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8F88-3AD7-BEC3-A6CA-24F96E56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3CBE4-AC0B-B779-AC4E-5CC2AF6B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012-5616-E138-4E64-89C0FCF7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0460F-180B-3B21-4582-F5E84A54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284E-CB34-40E2-58C5-0D92AA0F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7360C-1233-D1B1-FB9E-F05E861B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181C-C21C-CDE5-E8E5-36576047A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24AC3-A9E7-1A25-2943-220E2DEA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9E169-87D9-868D-8843-4E356466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81E58-B5D1-4B38-8A85-E210115A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7AA1-0BCA-7F11-9F1D-335D1BD2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036-39D1-5BE1-754E-00C81EAD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83118-2A4B-78BC-7283-C182F0A5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20EE0-6D89-633E-DF9F-658356A8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7B689-6FF1-E2AE-0F83-B4AFED5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FA706-8B90-7B51-AF4C-BD648C6F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019F-DDC2-D041-9584-7A46C80C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A323-4AFE-40FC-F346-0103F9D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636A-F6B7-8337-8C85-6745866F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6706E-C763-5C6F-498F-7C40BBC1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442AF-1578-EA03-5357-CB5E4EBD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A8E1C-8620-7D00-7698-92387A07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4D29-7479-3B55-0528-F08FA3D4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DC62-10BE-F773-7F9A-BE263572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4C17-B175-90BF-D8FA-123631ED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7338-9D59-D618-2AB1-6B596268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A950-2741-B259-5691-3627151C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CCAC-2ADB-25CE-56C0-BD43ECAD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46AE-0E56-D982-4173-43F9A879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4DF25-B53A-BBBE-BF1E-D730CF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2B7D-3429-AC55-2247-BE58C221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3EE6-2221-9696-14AE-1E6C955B2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AB4E-87BE-0B43-9C57-D5F43724C6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0675-6738-8DB9-5BF8-2665895E9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8A15-FF59-6DC9-3217-004C00BE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776C-8B44-BF4C-9E27-6B9ED662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CA548-B7B9-9983-6DA7-8216A7E9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862" y="2970715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300" b="1" dirty="0">
                <a:solidFill>
                  <a:schemeClr val="tx2"/>
                </a:solidFill>
              </a:rPr>
              <a:t>Marketing Campaign Analysis</a:t>
            </a:r>
            <a:br>
              <a:rPr lang="en-US" sz="3100" dirty="0">
                <a:solidFill>
                  <a:schemeClr val="tx2"/>
                </a:solidFill>
              </a:rPr>
            </a:br>
            <a:endParaRPr lang="en-US" sz="31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3C4C-7782-DA1D-5E6A-DEB0514B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25000" lnSpcReduction="20000"/>
          </a:bodyPr>
          <a:lstStyle/>
          <a:p>
            <a:pPr algn="l"/>
            <a:r>
              <a:rPr lang="en-US" sz="500">
                <a:solidFill>
                  <a:schemeClr val="tx2"/>
                </a:solidFill>
              </a:rPr>
              <a:t> 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Aditi Pala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Viha Mashruwala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     Yash Karkhanis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          Yashaswini Kulkarni</a:t>
            </a:r>
          </a:p>
          <a:p>
            <a:pPr algn="l"/>
            <a:endParaRPr lang="en-US" sz="500">
              <a:solidFill>
                <a:schemeClr val="tx2"/>
              </a:solidFill>
            </a:endParaRP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3426EAE9-F2E1-7884-5514-C95A52CF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CA0534-8383-F72F-6DB0-33F2AB3B8D19}"/>
              </a:ext>
            </a:extLst>
          </p:cNvPr>
          <p:cNvSpPr txBox="1"/>
          <p:nvPr/>
        </p:nvSpPr>
        <p:spPr>
          <a:xfrm>
            <a:off x="9874004" y="5079274"/>
            <a:ext cx="2063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Team Members:</a:t>
            </a:r>
          </a:p>
          <a:p>
            <a:pPr algn="r"/>
            <a:r>
              <a:rPr lang="en-US" dirty="0"/>
              <a:t>Aditi Pala </a:t>
            </a:r>
          </a:p>
          <a:p>
            <a:pPr algn="r"/>
            <a:r>
              <a:rPr lang="en-US" dirty="0" err="1"/>
              <a:t>Viha</a:t>
            </a:r>
            <a:r>
              <a:rPr lang="en-US" dirty="0"/>
              <a:t> </a:t>
            </a:r>
            <a:r>
              <a:rPr lang="en-US" dirty="0" err="1"/>
              <a:t>Mashruwala</a:t>
            </a:r>
            <a:endParaRPr lang="en-US" dirty="0"/>
          </a:p>
          <a:p>
            <a:pPr algn="r"/>
            <a:r>
              <a:rPr lang="en-US" dirty="0"/>
              <a:t>Yash </a:t>
            </a:r>
            <a:r>
              <a:rPr lang="en-US" dirty="0" err="1"/>
              <a:t>Karkhanis</a:t>
            </a:r>
            <a:endParaRPr lang="en-US" dirty="0"/>
          </a:p>
          <a:p>
            <a:pPr algn="r"/>
            <a:r>
              <a:rPr lang="en-US" dirty="0"/>
              <a:t>Yashaswini Kulkarni</a:t>
            </a:r>
          </a:p>
        </p:txBody>
      </p:sp>
    </p:spTree>
    <p:extLst>
      <p:ext uri="{BB962C8B-B14F-4D97-AF65-F5344CB8AC3E}">
        <p14:creationId xmlns:p14="http://schemas.microsoft.com/office/powerpoint/2010/main" val="28740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D9F87-C298-531B-496F-71FA9E4E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marL="0" marR="0" indent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</a:t>
            </a:r>
            <a:r>
              <a:rPr lang="en-US" sz="4000" b="1" kern="10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pPr marL="0" marR="0" algn="r">
              <a:spcBef>
                <a:spcPts val="0"/>
              </a:spcBef>
              <a:spcAft>
                <a:spcPts val="800"/>
              </a:spcAft>
            </a:pPr>
            <a:endParaRPr lang="en-US" sz="4000" kern="1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54B3-D0D8-A55E-1F56-F6B4D82E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R="0" indent="-457200"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hot encoding on categorical variables [Education, marital status]</a:t>
            </a:r>
          </a:p>
          <a:p>
            <a:pPr marR="0" indent="-457200"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test Split : 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80-20 train test split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tratified sampling to maintain target variable proportions in train &amp; test data </a:t>
            </a:r>
            <a:endParaRPr lang="en-US" sz="20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Scaling: Standard scaler to standardize the values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5812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CF5F4-E71D-DC42-BD71-C3AF7BC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+mn-lt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823D-3283-A3F0-9AA0-DCBCDB4B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Use same train test split across all models to ensure we get comparative results</a:t>
            </a:r>
          </a:p>
          <a:p>
            <a:endParaRPr lang="en-US" sz="2000"/>
          </a:p>
          <a:p>
            <a:r>
              <a:rPr lang="en-US" sz="2000"/>
              <a:t>Using AUC as a metric for evaluating model performance </a:t>
            </a:r>
          </a:p>
          <a:p>
            <a:endParaRPr lang="en-US" sz="2000"/>
          </a:p>
          <a:p>
            <a:r>
              <a:rPr lang="en-US" sz="2000"/>
              <a:t>Recall of Response=1 must be high:</a:t>
            </a:r>
          </a:p>
          <a:p>
            <a:pPr lvl="1"/>
            <a:r>
              <a:rPr lang="en-US" sz="2000"/>
              <a:t>Since we are targeting customers who we think will buy the gold membership, we would rather target a few customers who are not likely to buy the gold membership than not reach out to people who are interested in it. </a:t>
            </a:r>
          </a:p>
        </p:txBody>
      </p:sp>
    </p:spTree>
    <p:extLst>
      <p:ext uri="{BB962C8B-B14F-4D97-AF65-F5344CB8AC3E}">
        <p14:creationId xmlns:p14="http://schemas.microsoft.com/office/powerpoint/2010/main" val="361648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F755-6ADA-99E7-E87A-24768BBB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Regular Classification 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CFBA-C68F-742A-9746-BA18057D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b="1"/>
              <a:t>Logistic Regression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regularization</a:t>
            </a: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score : 63.32</a:t>
            </a:r>
            <a:endParaRPr lang="en-US" sz="2000" b="0" i="0">
              <a:effectLst/>
              <a:latin typeface="Google Sans"/>
            </a:endParaRPr>
          </a:p>
          <a:p>
            <a:pPr marL="514350" indent="-514350">
              <a:buAutoNum type="arabicPeriod"/>
            </a:pPr>
            <a:endParaRPr lang="en-US" sz="2000">
              <a:latin typeface="Google Sans"/>
            </a:endParaRPr>
          </a:p>
          <a:p>
            <a:pPr marL="514350" indent="-514350">
              <a:buAutoNum type="arabicPeriod"/>
            </a:pPr>
            <a:endParaRPr lang="en-US" sz="2000">
              <a:latin typeface="Google Sans"/>
            </a:endParaRPr>
          </a:p>
          <a:p>
            <a:pPr marL="0" indent="0">
              <a:buNone/>
            </a:pPr>
            <a:r>
              <a:rPr lang="en-US" sz="2000" b="1">
                <a:latin typeface="Google Sans"/>
              </a:rPr>
              <a:t>2. GBT</a:t>
            </a: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three-fold cross validation with AUC as metric to tune two hyper parameters – max depth and step size.</a:t>
            </a: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AUC of 65.89 with max depth = 5, and step size = 0.3. </a:t>
            </a:r>
            <a:endParaRPr lang="en-US" sz="2000" b="0" i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0955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A90F9-59E6-7F64-DDF9-C17636EF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+mn-lt"/>
              </a:rPr>
              <a:t>Weighted Classification – Class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132D-01C6-F281-E727-A053E0BF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odels are performing poorly on the imbalanced dataset. Hence we used weighted classification to help improve accuracy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class distribution is 85% response = 0, and 15% response = 1, we ideally assign class weights to balance them, hence 0.85 to response = 1 and, 0.15 to response = 0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mentioned before, the recall of class response =1 is important for our use case, hence we slightly increase the importance of response =1  by assigning the below weights – response 1=0.9 and response 0= 0.1</a:t>
            </a:r>
          </a:p>
          <a:p>
            <a:pPr>
              <a:buFont typeface="Wingdings" pitchFamily="2" charset="2"/>
              <a:buChar char="v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160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F755-6ADA-99E7-E87A-24768BBB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Weighted Classification- Models 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CFBA-C68F-742A-9746-BA18057D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/>
              <a:t>Weighted Logistic Regression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model with class weights = {0 : 0.1, 1 : 0.9}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score : 75.15</a:t>
            </a: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of response = 1 is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83%</a:t>
            </a:r>
            <a:endParaRPr lang="en-US" sz="2000" b="0" i="0">
              <a:effectLst/>
              <a:latin typeface="Google Sans"/>
            </a:endParaRPr>
          </a:p>
          <a:p>
            <a:pPr marL="514350" indent="-514350">
              <a:buAutoNum type="arabicPeriod"/>
            </a:pPr>
            <a:endParaRPr lang="en-US" sz="2000">
              <a:latin typeface="Google Sans"/>
            </a:endParaRPr>
          </a:p>
          <a:p>
            <a:pPr marL="0" indent="0">
              <a:buNone/>
            </a:pPr>
            <a:r>
              <a:rPr lang="en-US" sz="2000">
                <a:latin typeface="Google Sans"/>
              </a:rPr>
              <a:t>2. Weighted GBT</a:t>
            </a: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procedure as before with the class weights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{0 : 0.1, 1 : 0.9}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AUC of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77.06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max depth = 5, and step size = 0.3. 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of response = 1 is 83%</a:t>
            </a:r>
          </a:p>
        </p:txBody>
      </p:sp>
    </p:spTree>
    <p:extLst>
      <p:ext uri="{BB962C8B-B14F-4D97-AF65-F5344CB8AC3E}">
        <p14:creationId xmlns:p14="http://schemas.microsoft.com/office/powerpoint/2010/main" val="323158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7500-C441-D313-47BE-A064398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Model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873BF5-763A-DAE3-3D63-260896623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12119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513120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996502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08931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of response =1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8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Weighted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6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Weighted Gradient Boost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553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6753B6-E37F-40FE-5006-88B8343BF62B}"/>
              </a:ext>
            </a:extLst>
          </p:cNvPr>
          <p:cNvSpPr txBox="1"/>
          <p:nvPr/>
        </p:nvSpPr>
        <p:spPr>
          <a:xfrm>
            <a:off x="941831" y="4279392"/>
            <a:ext cx="10411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Our use case is to rank customers based on their probability of responding positively to the gold membership campaign. Hence an AUC score of 77 and recall of response =1 value of 83% is sufficient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0008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7500-C441-D313-47BE-A064398E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+mn-lt"/>
              </a:rPr>
              <a:t>Sample Prediction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EA1203B-4227-E235-C169-68DECFB8A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90335"/>
              </p:ext>
            </p:extLst>
          </p:nvPr>
        </p:nvGraphicFramePr>
        <p:xfrm>
          <a:off x="5931236" y="750440"/>
          <a:ext cx="4614466" cy="5453935"/>
        </p:xfrm>
        <a:graphic>
          <a:graphicData uri="http://schemas.openxmlformats.org/drawingml/2006/table">
            <a:tbl>
              <a:tblPr firstRow="1" bandRow="1"/>
              <a:tblGrid>
                <a:gridCol w="1920964">
                  <a:extLst>
                    <a:ext uri="{9D8B030D-6E8A-4147-A177-3AD203B41FA5}">
                      <a16:colId xmlns:a16="http://schemas.microsoft.com/office/drawing/2014/main" val="1020904473"/>
                    </a:ext>
                  </a:extLst>
                </a:gridCol>
                <a:gridCol w="2693502">
                  <a:extLst>
                    <a:ext uri="{9D8B030D-6E8A-4147-A177-3AD203B41FA5}">
                      <a16:colId xmlns:a16="http://schemas.microsoft.com/office/drawing/2014/main" val="3998663340"/>
                    </a:ext>
                  </a:extLst>
                </a:gridCol>
              </a:tblGrid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Accept_Prob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82921"/>
                  </a:ext>
                </a:extLst>
              </a:tr>
              <a:tr h="290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1162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0.971500326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8453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6215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0.948906081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12967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5329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0.93108072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8711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4096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0.917169054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13220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7505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0.897373815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411722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6983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0.877917117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99650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2457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0.861664188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835612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7224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0.837589703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289677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2428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0.82888789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69717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11112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0.818803146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4321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3436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0.795263808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27919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4286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0.792598967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867202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10643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0.753116142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4524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1802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0.740926854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09482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2114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0.739952295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924889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968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0.702537685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940618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3153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0.693555913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04362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6504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0.68901981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63989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2495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0.685534838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929172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4261</a:t>
                      </a:r>
                    </a:p>
                  </a:txBody>
                  <a:tcPr marL="10739" marR="1073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0.684386919</a:t>
                      </a:r>
                    </a:p>
                  </a:txBody>
                  <a:tcPr marL="10739" marR="10739" marT="107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2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89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F755-6ADA-99E7-E87A-24768BBB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Importance</a:t>
            </a:r>
            <a:endParaRPr lang="en-US" b="1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0DA3C03-0674-EB58-D744-13755FA34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1384961"/>
            <a:ext cx="7383559" cy="530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4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A3116-2600-B8D7-3DA9-9EA06949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+mn-lt"/>
              </a:rP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31385-CA57-4D29-87D4-F957ED6F1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539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99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07FF-2656-22C5-5025-4B151D94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46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02C-F1F6-554A-9F3C-5F0862BE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97"/>
            <a:ext cx="10515600" cy="1534510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  <a:r>
              <a:rPr lang="en-US" sz="18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chain wants to offer Gold Membership to its customers. Gold Membership offers 20% discount on products for an annual fee. They are planning to 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launch a marketing campaign to advertise the same and would like to use </a:t>
            </a:r>
            <a:r>
              <a:rPr lang="en-US" sz="18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of the previous marketing campaign to enhance efficiency of this marketing campaign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B2538B-8374-221D-A378-ED7F529A5D72}"/>
              </a:ext>
            </a:extLst>
          </p:cNvPr>
          <p:cNvSpPr txBox="1">
            <a:spLocks/>
          </p:cNvSpPr>
          <p:nvPr/>
        </p:nvSpPr>
        <p:spPr>
          <a:xfrm>
            <a:off x="838200" y="480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Business Use Case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69CFFE79-35E7-7713-C78F-10DB4D0797FF}"/>
              </a:ext>
            </a:extLst>
          </p:cNvPr>
          <p:cNvGraphicFramePr/>
          <p:nvPr/>
        </p:nvGraphicFramePr>
        <p:xfrm>
          <a:off x="838200" y="4237351"/>
          <a:ext cx="10113264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0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1A30-F556-5047-69C0-5C901943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55" y="90603"/>
            <a:ext cx="1120665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Understanding Our Customers: A Look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765-94C7-24AC-5DCE-25194904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1" y="1343123"/>
            <a:ext cx="5507422" cy="50786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15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Demographics:</a:t>
            </a:r>
          </a:p>
          <a:p>
            <a:pPr>
              <a:lnSpc>
                <a:spcPct val="100000"/>
              </a:lnSpc>
            </a:pPr>
            <a:r>
              <a:rPr lang="en-US" sz="115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Year_Birth</a:t>
            </a: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Age of the customer </a:t>
            </a:r>
          </a:p>
          <a:p>
            <a:pPr>
              <a:lnSpc>
                <a:spcPct val="100000"/>
              </a:lnSpc>
            </a:pP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Education: Customer's level of education</a:t>
            </a:r>
          </a:p>
          <a:p>
            <a:pPr>
              <a:lnSpc>
                <a:spcPct val="100000"/>
              </a:lnSpc>
            </a:pP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Marital: Customer's marital status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Kidhome</a:t>
            </a:r>
            <a:r>
              <a:rPr lang="en-US" sz="115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: Number of small children in customer's household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Teenhome</a:t>
            </a:r>
            <a:r>
              <a:rPr lang="en-US" sz="115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   Number of teenagers in customer's household</a:t>
            </a:r>
            <a:endParaRPr lang="en-US" sz="115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15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Family Dynamics:</a:t>
            </a:r>
          </a:p>
          <a:p>
            <a:pPr>
              <a:lnSpc>
                <a:spcPct val="100000"/>
              </a:lnSpc>
            </a:pP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ID: Unique identifier for each customer </a:t>
            </a:r>
          </a:p>
          <a:p>
            <a:pPr>
              <a:lnSpc>
                <a:spcPct val="100000"/>
              </a:lnSpc>
            </a:pPr>
            <a:r>
              <a:rPr lang="en-US" sz="115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Dt_Customer</a:t>
            </a: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Date of customer's enrollment with the company </a:t>
            </a:r>
          </a:p>
          <a:p>
            <a:pPr>
              <a:lnSpc>
                <a:spcPct val="100000"/>
              </a:lnSpc>
            </a:pP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Complain: Did the customer complain in the last 2 years? </a:t>
            </a:r>
          </a:p>
          <a:p>
            <a:pPr>
              <a:lnSpc>
                <a:spcPct val="100000"/>
              </a:lnSpc>
            </a:pPr>
            <a:r>
              <a:rPr lang="en-US" sz="115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Response: Did the customer respond positively to the last campaign? (1 for yes, 0 for no)</a:t>
            </a:r>
            <a:endParaRPr lang="en-US" sz="11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15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Income:</a:t>
            </a:r>
          </a:p>
          <a:p>
            <a:pPr>
              <a:lnSpc>
                <a:spcPct val="100000"/>
              </a:lnSpc>
            </a:pPr>
            <a:r>
              <a:rPr lang="en-US" sz="115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Income : Customer's yearly household income</a:t>
            </a:r>
          </a:p>
          <a:p>
            <a:pPr marL="0" indent="0">
              <a:buNone/>
            </a:pPr>
            <a:r>
              <a:rPr lang="en-US" sz="1150" b="1" dirty="0">
                <a:latin typeface="Calibri" panose="020F0502020204030204" pitchFamily="34" charset="0"/>
                <a:cs typeface="Calibri" panose="020F0502020204030204" pitchFamily="34" charset="0"/>
              </a:rPr>
              <a:t>Website Engagement:</a:t>
            </a:r>
          </a:p>
          <a:p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NumWebVisitsMonth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Number of visits to the company's website in the last month</a:t>
            </a:r>
          </a:p>
          <a:p>
            <a:pPr marL="0" indent="0">
              <a:buNone/>
            </a:pPr>
            <a:r>
              <a:rPr lang="en-US" sz="1150" b="1" dirty="0">
                <a:latin typeface="Calibri" panose="020F0502020204030204" pitchFamily="34" charset="0"/>
                <a:cs typeface="Calibri" panose="020F0502020204030204" pitchFamily="34" charset="0"/>
              </a:rPr>
              <a:t>Recency:</a:t>
            </a:r>
          </a:p>
          <a:p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Recency: Number of days since the last purchase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endParaRPr lang="en-US" sz="105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5B2ED5-032D-C007-4152-341B67D03A36}"/>
              </a:ext>
            </a:extLst>
          </p:cNvPr>
          <p:cNvSpPr txBox="1">
            <a:spLocks/>
          </p:cNvSpPr>
          <p:nvPr/>
        </p:nvSpPr>
        <p:spPr>
          <a:xfrm>
            <a:off x="977461" y="945839"/>
            <a:ext cx="8349441" cy="397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dataset contains 2240 rows and 22 columns of information about each customer.</a:t>
            </a:r>
            <a:endParaRPr 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8E6A2-1A42-E94B-0B10-8C966641ACE0}"/>
              </a:ext>
            </a:extLst>
          </p:cNvPr>
          <p:cNvSpPr txBox="1">
            <a:spLocks/>
          </p:cNvSpPr>
          <p:nvPr/>
        </p:nvSpPr>
        <p:spPr>
          <a:xfrm>
            <a:off x="5580993" y="1825625"/>
            <a:ext cx="5922579" cy="482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C1D651-53AF-1651-2F16-4961B10A9104}"/>
              </a:ext>
            </a:extLst>
          </p:cNvPr>
          <p:cNvSpPr txBox="1">
            <a:spLocks/>
          </p:cNvSpPr>
          <p:nvPr/>
        </p:nvSpPr>
        <p:spPr>
          <a:xfrm>
            <a:off x="6580789" y="1424156"/>
            <a:ext cx="5026572" cy="48274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50" b="1" dirty="0">
                <a:latin typeface="Calibri" panose="020F0502020204030204" pitchFamily="34" charset="0"/>
                <a:cs typeface="Calibri" panose="020F0502020204030204" pitchFamily="34" charset="0"/>
              </a:rPr>
              <a:t>Spending Habits: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MntFishProducts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Amount spent on fish products in the past two years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MntMeatProducts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Amount spent on meat products in the past two years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MntFruits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Amount spent on fruits products in the past two years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MntSweetProducts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Amount spent on sweet products in the past two years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MntWines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Amount spent on wine products in the past two years </a:t>
            </a:r>
          </a:p>
          <a:p>
            <a:pPr>
              <a:lnSpc>
                <a:spcPct val="100000"/>
              </a:lnSpc>
            </a:pPr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MntGoldProds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Amount spent on gold products in the past two years</a:t>
            </a:r>
            <a:b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50" b="1" dirty="0">
                <a:latin typeface="Calibri" panose="020F0502020204030204" pitchFamily="34" charset="0"/>
                <a:cs typeface="Calibri" panose="020F0502020204030204" pitchFamily="34" charset="0"/>
              </a:rPr>
              <a:t>Purchase </a:t>
            </a:r>
            <a:r>
              <a:rPr lang="en-US" sz="1150" b="1" dirty="0" err="1"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115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NumDealsPurchases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Number of purchases made with a discount </a:t>
            </a:r>
          </a:p>
          <a:p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NumCatalogPurchases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Number of purchases made using a catalog </a:t>
            </a:r>
          </a:p>
          <a:p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NumStorePurchases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Number of purchases made directly in stores </a:t>
            </a:r>
          </a:p>
          <a:p>
            <a:r>
              <a:rPr lang="en-US" sz="1150" dirty="0" err="1">
                <a:latin typeface="Calibri" panose="020F0502020204030204" pitchFamily="34" charset="0"/>
                <a:cs typeface="Calibri" panose="020F0502020204030204" pitchFamily="34" charset="0"/>
              </a:rPr>
              <a:t>NumWebPurchases</a:t>
            </a:r>
            <a:r>
              <a:rPr lang="en-US" sz="1150" dirty="0">
                <a:latin typeface="Calibri" panose="020F0502020204030204" pitchFamily="34" charset="0"/>
                <a:cs typeface="Calibri" panose="020F0502020204030204" pitchFamily="34" charset="0"/>
              </a:rPr>
              <a:t>: Number of purchases made through the company's website</a:t>
            </a:r>
          </a:p>
          <a:p>
            <a:pPr>
              <a:buFont typeface="Wingdings" pitchFamily="2" charset="2"/>
              <a:buChar char="v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0F9F7-9A2D-828F-CC2D-3EB135360B93}"/>
              </a:ext>
            </a:extLst>
          </p:cNvPr>
          <p:cNvSpPr txBox="1">
            <a:spLocks/>
          </p:cNvSpPr>
          <p:nvPr/>
        </p:nvSpPr>
        <p:spPr>
          <a:xfrm>
            <a:off x="6712169" y="1860933"/>
            <a:ext cx="4716517" cy="1968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9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8CA706-2C1D-D0E8-B405-F1F278FF5AD7}"/>
              </a:ext>
            </a:extLst>
          </p:cNvPr>
          <p:cNvSpPr txBox="1">
            <a:spLocks/>
          </p:cNvSpPr>
          <p:nvPr/>
        </p:nvSpPr>
        <p:spPr>
          <a:xfrm>
            <a:off x="6580789" y="5498389"/>
            <a:ext cx="4868917" cy="1359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i="1" dirty="0"/>
              <a:t>Data set sourced from Kaggle :</a:t>
            </a:r>
            <a:br>
              <a:rPr lang="en-US" sz="1100" dirty="0"/>
            </a:br>
            <a:r>
              <a:rPr lang="en-US" sz="1100" dirty="0"/>
              <a:t>https://www.kaggle.com/datasets/ahsan81/superstore-marketing-campaign-dataset/data </a:t>
            </a:r>
          </a:p>
        </p:txBody>
      </p:sp>
    </p:spTree>
    <p:extLst>
      <p:ext uri="{BB962C8B-B14F-4D97-AF65-F5344CB8AC3E}">
        <p14:creationId xmlns:p14="http://schemas.microsoft.com/office/powerpoint/2010/main" val="58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81A30-F556-5047-69C0-5C901943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Preprocessing: Preparing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765-94C7-24AC-5DCE-25194904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 Format Conversion:</a:t>
            </a:r>
            <a:r>
              <a:rPr lang="en-US" sz="1700" b="1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Ensured all dates present are in standardized format</a:t>
            </a:r>
          </a:p>
          <a:p>
            <a:pPr marL="4572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Missing Values:</a:t>
            </a:r>
          </a:p>
          <a:p>
            <a:pPr marL="857250" lvl="1" indent="-342900">
              <a:spcBef>
                <a:spcPts val="0"/>
              </a:spcBef>
              <a:spcAft>
                <a:spcPts val="800"/>
              </a:spcAft>
              <a:buSzPct val="55000"/>
              <a:tabLst>
                <a:tab pos="914400" algn="l"/>
              </a:tabLst>
            </a:pP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Found 24 missing values in the "Income" column</a:t>
            </a:r>
          </a:p>
          <a:p>
            <a:pPr marL="857250" lvl="1" indent="-342900">
              <a:spcBef>
                <a:spcPts val="0"/>
              </a:spcBef>
              <a:spcAft>
                <a:spcPts val="800"/>
              </a:spcAft>
              <a:buSzPct val="55000"/>
              <a:tabLst>
                <a:tab pos="914400" algn="l"/>
              </a:tabLst>
            </a:pP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Imputed missing “Income” values using the median for each education level</a:t>
            </a:r>
          </a:p>
          <a:p>
            <a:pPr marL="4572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Variables Exploration:</a:t>
            </a:r>
          </a:p>
          <a:p>
            <a:pPr marL="857250" marR="0" lvl="1" indent="-3429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Explored "Marital Status" and "Education Level" categories.</a:t>
            </a:r>
          </a:p>
          <a:p>
            <a:pPr marL="4572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Cleaning Marital Status Categories:</a:t>
            </a:r>
          </a:p>
          <a:p>
            <a:pPr marL="857250" marR="0" lvl="1" indent="-3429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Dropped irrelevant categories: "YOLO" and "Absurd" (4 rows).</a:t>
            </a:r>
          </a:p>
          <a:p>
            <a:pPr marL="857250" marR="0" lvl="1" indent="-3429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Merged "Alone" with "Single."</a:t>
            </a:r>
          </a:p>
          <a:p>
            <a:pPr marL="4572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700" b="1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Calculating Age and Membership Duration:</a:t>
            </a:r>
          </a:p>
          <a:p>
            <a:pPr marL="857250" marR="0" lvl="1" indent="-3429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7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Derived customer age and years of membership by subtracting birth and enrollment dates from the assumed data collection year (2015).</a:t>
            </a:r>
            <a:br>
              <a:rPr lang="en-US" sz="17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700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8E6A2-1A42-E94B-0B10-8C966641ACE0}"/>
              </a:ext>
            </a:extLst>
          </p:cNvPr>
          <p:cNvSpPr txBox="1">
            <a:spLocks/>
          </p:cNvSpPr>
          <p:nvPr/>
        </p:nvSpPr>
        <p:spPr>
          <a:xfrm>
            <a:off x="5580993" y="1825625"/>
            <a:ext cx="5922579" cy="482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251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D784-F984-8122-C0EF-75FD79BB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03" y="582790"/>
            <a:ext cx="10515600" cy="1325563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+mn-lt"/>
              </a:rPr>
              <a:t>EDA - Distribution of response variable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7F10A2-2AE0-605B-56D6-CE8DFB2B7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3"/>
          <a:stretch/>
        </p:blipFill>
        <p:spPr>
          <a:xfrm>
            <a:off x="2687342" y="1433485"/>
            <a:ext cx="6575478" cy="50315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833A73-3955-7B6C-110C-15813DCB1146}"/>
              </a:ext>
            </a:extLst>
          </p:cNvPr>
          <p:cNvSpPr txBox="1">
            <a:spLocks/>
          </p:cNvSpPr>
          <p:nvPr/>
        </p:nvSpPr>
        <p:spPr>
          <a:xfrm>
            <a:off x="7552530" y="1308209"/>
            <a:ext cx="3062021" cy="4241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3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FABD1-ED00-D1BA-3F43-2B373D1BA4BA}"/>
              </a:ext>
            </a:extLst>
          </p:cNvPr>
          <p:cNvSpPr txBox="1"/>
          <p:nvPr/>
        </p:nvSpPr>
        <p:spPr>
          <a:xfrm>
            <a:off x="4256690" y="2228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5338-EBDD-370B-A25E-F3BFCC20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EDA - Correlation Matrix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0F4068-A1DC-759C-A43C-C5DBA7247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73" y="1027905"/>
            <a:ext cx="6391667" cy="57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E4A375-58A0-5289-7FC6-7CBD7A1B153B}"/>
              </a:ext>
            </a:extLst>
          </p:cNvPr>
          <p:cNvSpPr txBox="1">
            <a:spLocks/>
          </p:cNvSpPr>
          <p:nvPr/>
        </p:nvSpPr>
        <p:spPr>
          <a:xfrm>
            <a:off x="7274234" y="1973268"/>
            <a:ext cx="3062021" cy="4241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057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EBB6-6995-1ED6-5917-29DC2413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EDA – Percentage plot of Recency by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21D1E-5538-6D1F-7665-55528775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17" y="1388936"/>
            <a:ext cx="8504583" cy="50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A8E6-B0DE-3E7A-6D37-68AE4244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EDA – Average Income by Response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F985E6-695B-D0B3-1E96-D0311FA184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80" y="1351722"/>
            <a:ext cx="6933440" cy="53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18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567-7CEB-912A-4717-84439DFE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83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EDA – Average Amount spent on wines by Response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414EC4-62A9-16B4-7627-B9886C8A5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24844"/>
            <a:ext cx="52197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1256</Words>
  <Application>Microsoft Office PowerPoint</Application>
  <PresentationFormat>Widescreen</PresentationFormat>
  <Paragraphs>187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Wingdings</vt:lpstr>
      <vt:lpstr>Office Theme</vt:lpstr>
      <vt:lpstr>Marketing Campaign Analysis </vt:lpstr>
      <vt:lpstr>Objective</vt:lpstr>
      <vt:lpstr>Understanding Our Customers: A Look at the Data</vt:lpstr>
      <vt:lpstr>Data Preprocessing: Preparing Data for Analysis</vt:lpstr>
      <vt:lpstr>EDA - Distribution of response variable  </vt:lpstr>
      <vt:lpstr>EDA - Correlation Matrix </vt:lpstr>
      <vt:lpstr>EDA – Percentage plot of Recency by Response</vt:lpstr>
      <vt:lpstr>EDA – Average Income by Response</vt:lpstr>
      <vt:lpstr>EDA – Average Amount spent on wines by Response</vt:lpstr>
      <vt:lpstr>Feature Engineering </vt:lpstr>
      <vt:lpstr>Models</vt:lpstr>
      <vt:lpstr>Regular Classification </vt:lpstr>
      <vt:lpstr>Weighted Classification – Class Weights</vt:lpstr>
      <vt:lpstr>Weighted Classification- Models </vt:lpstr>
      <vt:lpstr>Model Results</vt:lpstr>
      <vt:lpstr>Sample Prediction</vt:lpstr>
      <vt:lpstr>Feature Importance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</dc:title>
  <dc:creator>Aditi Pala</dc:creator>
  <cp:lastModifiedBy>Yashaswini Kulkarni</cp:lastModifiedBy>
  <cp:revision>5</cp:revision>
  <dcterms:created xsi:type="dcterms:W3CDTF">2023-12-04T20:12:11Z</dcterms:created>
  <dcterms:modified xsi:type="dcterms:W3CDTF">2023-12-05T00:44:07Z</dcterms:modified>
</cp:coreProperties>
</file>