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7" r:id="rId5"/>
    <p:sldId id="268" r:id="rId6"/>
    <p:sldId id="272" r:id="rId7"/>
    <p:sldId id="259" r:id="rId8"/>
    <p:sldId id="273" r:id="rId9"/>
    <p:sldId id="274" r:id="rId10"/>
    <p:sldId id="276" r:id="rId11"/>
    <p:sldId id="278" r:id="rId12"/>
    <p:sldId id="277" r:id="rId13"/>
    <p:sldId id="279" r:id="rId14"/>
    <p:sldId id="280" r:id="rId15"/>
    <p:sldId id="281"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8D1F"/>
    <a:srgbClr val="394404"/>
    <a:srgbClr val="5F6F0F"/>
    <a:srgbClr val="718412"/>
    <a:srgbClr val="65741A"/>
    <a:srgbClr val="70811D"/>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6" d="100"/>
          <a:sy n="66" d="100"/>
        </p:scale>
        <p:origin x="672" y="4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5/24/2023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5/24/2023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5/24/2023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5/24/2023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5/24/2023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5/24/2023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5/24/2023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5/24/2023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5/24/2023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5/24/2023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5/24/2023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5/24/2023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5/24/2023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5/24/2023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7812" y="0"/>
            <a:ext cx="6172200" cy="1752600"/>
          </a:xfrm>
        </p:spPr>
        <p:txBody>
          <a:bodyPr>
            <a:normAutofit/>
          </a:bodyPr>
          <a:lstStyle/>
          <a:p>
            <a:pPr algn="ctr"/>
            <a:r>
              <a:rPr lang="en-US" sz="4800" dirty="0">
                <a:solidFill>
                  <a:schemeClr val="accent6">
                    <a:lumMod val="40000"/>
                    <a:lumOff val="60000"/>
                  </a:schemeClr>
                </a:solidFill>
              </a:rPr>
              <a:t>Summit &amp; Chitkara Hackathon</a:t>
            </a:r>
          </a:p>
        </p:txBody>
      </p:sp>
      <p:sp>
        <p:nvSpPr>
          <p:cNvPr id="5" name="Subtitle 4"/>
          <p:cNvSpPr>
            <a:spLocks noGrp="1"/>
          </p:cNvSpPr>
          <p:nvPr>
            <p:ph type="subTitle" idx="1"/>
          </p:nvPr>
        </p:nvSpPr>
        <p:spPr>
          <a:xfrm>
            <a:off x="831817" y="2133600"/>
            <a:ext cx="8234395" cy="3276600"/>
          </a:xfrm>
        </p:spPr>
        <p:txBody>
          <a:bodyPr>
            <a:normAutofit fontScale="85000" lnSpcReduction="20000"/>
          </a:bodyPr>
          <a:lstStyle/>
          <a:p>
            <a:r>
              <a:rPr lang="en-US" dirty="0"/>
              <a:t>Problem statement :</a:t>
            </a:r>
          </a:p>
          <a:p>
            <a:endParaRPr lang="en-US" dirty="0"/>
          </a:p>
          <a:p>
            <a:r>
              <a:rPr lang="en-US" dirty="0"/>
              <a:t> &gt;</a:t>
            </a:r>
            <a:r>
              <a:rPr lang="en-US" b="0" i="0" dirty="0">
                <a:solidFill>
                  <a:srgbClr val="D1D5DB"/>
                </a:solidFill>
                <a:effectLst/>
                <a:latin typeface="Söhne"/>
              </a:rPr>
              <a:t>Build a </a:t>
            </a:r>
            <a:r>
              <a:rPr lang="en-US" b="0" i="0" dirty="0">
                <a:effectLst/>
                <a:latin typeface="Söhne"/>
              </a:rPr>
              <a:t>co-Authoring app </a:t>
            </a:r>
            <a:r>
              <a:rPr lang="en-US" b="0" i="0" dirty="0">
                <a:solidFill>
                  <a:srgbClr val="D1D5DB"/>
                </a:solidFill>
                <a:effectLst/>
                <a:latin typeface="Söhne"/>
              </a:rPr>
              <a:t>with dynamic UI.</a:t>
            </a:r>
          </a:p>
          <a:p>
            <a:endParaRPr lang="en-US" b="0" i="0" dirty="0">
              <a:solidFill>
                <a:srgbClr val="D1D5DB"/>
              </a:solidFill>
              <a:effectLst/>
              <a:latin typeface="Söhne"/>
            </a:endParaRPr>
          </a:p>
          <a:p>
            <a:pPr marL="457200" indent="-457200">
              <a:buFont typeface="Wingdings" panose="05000000000000000000" pitchFamily="2" charset="2"/>
              <a:buChar char="Ø"/>
            </a:pPr>
            <a:r>
              <a:rPr lang="en-US" b="0" i="0" dirty="0">
                <a:solidFill>
                  <a:srgbClr val="D1D5DB"/>
                </a:solidFill>
                <a:effectLst/>
                <a:latin typeface="Söhne"/>
              </a:rPr>
              <a:t>UI handles multiple fields, API updates fields with multiple users simultaneously.</a:t>
            </a:r>
          </a:p>
          <a:p>
            <a:pPr marL="457200" indent="-457200">
              <a:buFont typeface="Wingdings" panose="05000000000000000000" pitchFamily="2" charset="2"/>
              <a:buChar char="Ø"/>
            </a:pPr>
            <a:endParaRPr lang="en-US" b="0" i="0" dirty="0">
              <a:solidFill>
                <a:srgbClr val="D1D5DB"/>
              </a:solidFill>
              <a:effectLst/>
              <a:latin typeface="Söhne"/>
            </a:endParaRPr>
          </a:p>
          <a:p>
            <a:pPr marL="457200" indent="-457200">
              <a:buFont typeface="Wingdings" panose="05000000000000000000" pitchFamily="2" charset="2"/>
              <a:buChar char="Ø"/>
            </a:pPr>
            <a:r>
              <a:rPr lang="en-US" b="0" i="0" dirty="0">
                <a:solidFill>
                  <a:srgbClr val="D1D5DB"/>
                </a:solidFill>
                <a:effectLst/>
                <a:latin typeface="Söhne"/>
              </a:rPr>
              <a:t>Users can change field values through the UI.</a:t>
            </a:r>
          </a:p>
          <a:p>
            <a:pPr marL="457200" indent="-457200">
              <a:buFont typeface="Wingdings" panose="05000000000000000000" pitchFamily="2" charset="2"/>
              <a:buChar char="Ø"/>
            </a:pPr>
            <a:endParaRPr lang="en-US" b="0" i="0" dirty="0">
              <a:solidFill>
                <a:srgbClr val="D1D5DB"/>
              </a:solidFill>
              <a:effectLst/>
              <a:latin typeface="Söhne"/>
            </a:endParaRPr>
          </a:p>
          <a:p>
            <a:pPr marL="457200" indent="-457200">
              <a:buFont typeface="Wingdings" panose="05000000000000000000" pitchFamily="2" charset="2"/>
              <a:buChar char="Ø"/>
            </a:pPr>
            <a:r>
              <a:rPr lang="en-US" b="0" i="0" dirty="0">
                <a:solidFill>
                  <a:srgbClr val="D1D5DB"/>
                </a:solidFill>
                <a:effectLst/>
                <a:latin typeface="Söhne"/>
              </a:rPr>
              <a:t>UI receives events on attribute updates and auto-updates.</a:t>
            </a:r>
          </a:p>
          <a:p>
            <a:pPr marL="457200" indent="-457200">
              <a:buFont typeface="Wingdings" panose="05000000000000000000" pitchFamily="2" charset="2"/>
              <a:buChar char="Ø"/>
            </a:pPr>
            <a:endParaRPr lang="en-US" dirty="0">
              <a:solidFill>
                <a:schemeClr val="tx1"/>
              </a:solidFill>
            </a:endParaRPr>
          </a:p>
        </p:txBody>
      </p:sp>
      <p:pic>
        <p:nvPicPr>
          <p:cNvPr id="7" name="Picture 6">
            <a:extLst>
              <a:ext uri="{FF2B5EF4-FFF2-40B4-BE49-F238E27FC236}">
                <a16:creationId xmlns:a16="http://schemas.microsoft.com/office/drawing/2014/main" id="{F7878046-6797-DF62-7BAA-3990731343E9}"/>
              </a:ext>
            </a:extLst>
          </p:cNvPr>
          <p:cNvPicPr>
            <a:picLocks noChangeAspect="1"/>
          </p:cNvPicPr>
          <p:nvPr/>
        </p:nvPicPr>
        <p:blipFill>
          <a:blip r:embed="rId2"/>
          <a:stretch>
            <a:fillRect/>
          </a:stretch>
        </p:blipFill>
        <p:spPr>
          <a:xfrm>
            <a:off x="9142412" y="0"/>
            <a:ext cx="2967487" cy="2286000"/>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013BE-8C3C-6F3F-DA4D-BF7CAEF793BA}"/>
              </a:ext>
            </a:extLst>
          </p:cNvPr>
          <p:cNvSpPr>
            <a:spLocks noGrp="1"/>
          </p:cNvSpPr>
          <p:nvPr>
            <p:ph type="title"/>
          </p:nvPr>
        </p:nvSpPr>
        <p:spPr>
          <a:xfrm>
            <a:off x="684212" y="76200"/>
            <a:ext cx="10360501" cy="660400"/>
          </a:xfrm>
        </p:spPr>
        <p:txBody>
          <a:bodyPr/>
          <a:lstStyle/>
          <a:p>
            <a:pPr algn="ctr"/>
            <a:r>
              <a:rPr lang="en-US" dirty="0">
                <a:solidFill>
                  <a:schemeClr val="accent1"/>
                </a:solidFill>
              </a:rPr>
              <a:t>Backend Schema Overview</a:t>
            </a:r>
          </a:p>
        </p:txBody>
      </p:sp>
      <p:pic>
        <p:nvPicPr>
          <p:cNvPr id="5" name="Content Placeholder 4">
            <a:extLst>
              <a:ext uri="{FF2B5EF4-FFF2-40B4-BE49-F238E27FC236}">
                <a16:creationId xmlns:a16="http://schemas.microsoft.com/office/drawing/2014/main" id="{8B91AAA6-4530-B3CC-EE97-0BD45CAD7F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0212" y="1236990"/>
            <a:ext cx="5399806" cy="2609984"/>
          </a:xfrm>
        </p:spPr>
      </p:pic>
      <p:sp>
        <p:nvSpPr>
          <p:cNvPr id="6" name="TextBox 5">
            <a:extLst>
              <a:ext uri="{FF2B5EF4-FFF2-40B4-BE49-F238E27FC236}">
                <a16:creationId xmlns:a16="http://schemas.microsoft.com/office/drawing/2014/main" id="{098A0444-A91E-4954-2573-8581A028F860}"/>
              </a:ext>
            </a:extLst>
          </p:cNvPr>
          <p:cNvSpPr txBox="1"/>
          <p:nvPr/>
        </p:nvSpPr>
        <p:spPr>
          <a:xfrm>
            <a:off x="1065212" y="1080044"/>
            <a:ext cx="6324600" cy="523220"/>
          </a:xfrm>
          <a:prstGeom prst="rect">
            <a:avLst/>
          </a:prstGeom>
          <a:noFill/>
        </p:spPr>
        <p:txBody>
          <a:bodyPr wrap="square" rtlCol="0">
            <a:spAutoFit/>
          </a:bodyPr>
          <a:lstStyle/>
          <a:p>
            <a:r>
              <a:rPr lang="en-US" sz="2800" dirty="0">
                <a:solidFill>
                  <a:schemeClr val="accent3">
                    <a:lumMod val="60000"/>
                    <a:lumOff val="40000"/>
                  </a:schemeClr>
                </a:solidFill>
              </a:rPr>
              <a:t>1.) Document-User Schema</a:t>
            </a:r>
          </a:p>
        </p:txBody>
      </p:sp>
      <p:sp>
        <p:nvSpPr>
          <p:cNvPr id="14" name="Rectangle 3">
            <a:extLst>
              <a:ext uri="{FF2B5EF4-FFF2-40B4-BE49-F238E27FC236}">
                <a16:creationId xmlns:a16="http://schemas.microsoft.com/office/drawing/2014/main" id="{02F90611-1F7E-7287-8ADC-04717500C60D}"/>
              </a:ext>
            </a:extLst>
          </p:cNvPr>
          <p:cNvSpPr>
            <a:spLocks noChangeArrowheads="1"/>
          </p:cNvSpPr>
          <p:nvPr/>
        </p:nvSpPr>
        <p:spPr bwMode="auto">
          <a:xfrm>
            <a:off x="915520" y="1757152"/>
            <a:ext cx="5696266" cy="501675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D1D5DB"/>
                </a:solidFill>
                <a:effectLst/>
                <a:latin typeface="Söhne"/>
              </a:rPr>
              <a:t>The purpose of this schema is to establish a relationship between </a:t>
            </a:r>
            <a:r>
              <a:rPr kumimoji="0" lang="en-US" altLang="en-US" sz="2000" b="0" i="0" u="none" strike="noStrike" cap="none" normalizeH="0" baseline="0" dirty="0">
                <a:ln>
                  <a:noFill/>
                </a:ln>
                <a:effectLst/>
                <a:latin typeface="Söhne"/>
              </a:rPr>
              <a:t>users and documents</a:t>
            </a:r>
            <a:r>
              <a:rPr kumimoji="0" lang="en-US" altLang="en-US" sz="2000" b="0" i="0" u="none" strike="noStrike" cap="none" normalizeH="0" baseline="0" dirty="0">
                <a:ln>
                  <a:noFill/>
                </a:ln>
                <a:solidFill>
                  <a:srgbClr val="D1D5DB"/>
                </a:solidFill>
                <a:effectLst/>
                <a:latin typeface="Söhne"/>
              </a:rPr>
              <a:t>. By storing the ‘</a:t>
            </a:r>
            <a:r>
              <a:rPr kumimoji="0" lang="en-US" altLang="en-US" sz="2000" b="1" i="0" u="none" strike="noStrike" cap="none" normalizeH="0" baseline="0" dirty="0">
                <a:ln>
                  <a:noFill/>
                </a:ln>
                <a:solidFill>
                  <a:schemeClr val="tx1"/>
                </a:solidFill>
                <a:effectLst/>
                <a:latin typeface="Söhne Mono"/>
              </a:rPr>
              <a:t>user’ </a:t>
            </a:r>
            <a:r>
              <a:rPr kumimoji="0" lang="en-US" altLang="en-US" sz="2000" b="0" i="0" u="none" strike="noStrike" cap="none" normalizeH="0" baseline="0" dirty="0">
                <a:ln>
                  <a:noFill/>
                </a:ln>
                <a:solidFill>
                  <a:srgbClr val="D1D5DB"/>
                </a:solidFill>
                <a:effectLst/>
                <a:latin typeface="Söhne"/>
              </a:rPr>
              <a:t> property, the schema ensures that only specific users associated with a particular ‘</a:t>
            </a:r>
            <a:r>
              <a:rPr kumimoji="0" lang="en-US" altLang="en-US" sz="2000" b="1" i="1" u="none" strike="noStrike" cap="none" normalizeH="0" baseline="0" dirty="0">
                <a:ln>
                  <a:noFill/>
                </a:ln>
                <a:solidFill>
                  <a:srgbClr val="D1D5DB"/>
                </a:solidFill>
                <a:effectLst/>
                <a:latin typeface="Söhne"/>
              </a:rPr>
              <a:t>document </a:t>
            </a:r>
            <a:r>
              <a:rPr lang="en-US" altLang="en-US" sz="2000" dirty="0">
                <a:solidFill>
                  <a:srgbClr val="D1D5DB"/>
                </a:solidFill>
                <a:latin typeface="Söhne"/>
              </a:rPr>
              <a:t>’ </a:t>
            </a:r>
            <a:r>
              <a:rPr kumimoji="0" lang="en-US" altLang="en-US" sz="2000" b="0" i="0" u="none" strike="noStrike" cap="none" normalizeH="0" baseline="0" dirty="0">
                <a:ln>
                  <a:noFill/>
                </a:ln>
                <a:solidFill>
                  <a:srgbClr val="D1D5DB"/>
                </a:solidFill>
                <a:effectLst/>
                <a:latin typeface="Söhne"/>
              </a:rPr>
              <a:t>can perform updates on that document. It provides a way to restrict access to document updates based on the associated user.</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000" b="0" i="0" dirty="0">
              <a:solidFill>
                <a:srgbClr val="D1D5DB"/>
              </a:solidFill>
              <a:effectLst/>
              <a:latin typeface="Söhne"/>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b="0" i="0" dirty="0">
                <a:solidFill>
                  <a:srgbClr val="D1D5DB"/>
                </a:solidFill>
                <a:effectLst/>
                <a:latin typeface="Söhne"/>
              </a:rPr>
              <a:t>Additionally, this schema can facilitate communication and updates among users.</a:t>
            </a:r>
            <a:endParaRPr lang="en-US" sz="2000" dirty="0">
              <a:solidFill>
                <a:srgbClr val="D1D5DB"/>
              </a:solidFill>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000" b="0" i="0" dirty="0">
              <a:solidFill>
                <a:srgbClr val="D1D5DB"/>
              </a:solidFill>
              <a:effectLst/>
              <a:latin typeface="Söhne"/>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b="0" i="0" dirty="0">
                <a:solidFill>
                  <a:srgbClr val="D1D5DB"/>
                </a:solidFill>
                <a:effectLst/>
                <a:latin typeface="Söhne"/>
              </a:rPr>
              <a:t>Users associated with the same document can communicate with each other or receive updates related to that document.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03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5DCE2-153F-0CDE-F29E-3FDDCB0759BC}"/>
              </a:ext>
            </a:extLst>
          </p:cNvPr>
          <p:cNvSpPr>
            <a:spLocks noGrp="1"/>
          </p:cNvSpPr>
          <p:nvPr>
            <p:ph type="title"/>
          </p:nvPr>
        </p:nvSpPr>
        <p:spPr>
          <a:xfrm>
            <a:off x="1141412" y="914400"/>
            <a:ext cx="4342129" cy="508000"/>
          </a:xfrm>
        </p:spPr>
        <p:txBody>
          <a:bodyPr>
            <a:normAutofit fontScale="90000"/>
          </a:bodyPr>
          <a:lstStyle/>
          <a:p>
            <a:r>
              <a:rPr lang="en-IN" dirty="0">
                <a:solidFill>
                  <a:schemeClr val="accent3">
                    <a:lumMod val="60000"/>
                    <a:lumOff val="40000"/>
                  </a:schemeClr>
                </a:solidFill>
              </a:rPr>
              <a:t>2.)Document Schema</a:t>
            </a:r>
            <a:endParaRPr lang="en-US" dirty="0">
              <a:solidFill>
                <a:schemeClr val="accent3">
                  <a:lumMod val="60000"/>
                  <a:lumOff val="40000"/>
                </a:schemeClr>
              </a:solidFill>
            </a:endParaRPr>
          </a:p>
        </p:txBody>
      </p:sp>
      <p:pic>
        <p:nvPicPr>
          <p:cNvPr id="5" name="Picture 4">
            <a:extLst>
              <a:ext uri="{FF2B5EF4-FFF2-40B4-BE49-F238E27FC236}">
                <a16:creationId xmlns:a16="http://schemas.microsoft.com/office/drawing/2014/main" id="{A4A97147-7416-B284-84EA-2C27B2861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2" y="914400"/>
            <a:ext cx="5785147" cy="3746693"/>
          </a:xfrm>
          <a:prstGeom prst="rect">
            <a:avLst/>
          </a:prstGeom>
        </p:spPr>
      </p:pic>
      <p:sp>
        <p:nvSpPr>
          <p:cNvPr id="7" name="TextBox 6">
            <a:extLst>
              <a:ext uri="{FF2B5EF4-FFF2-40B4-BE49-F238E27FC236}">
                <a16:creationId xmlns:a16="http://schemas.microsoft.com/office/drawing/2014/main" id="{C1185DB7-BAA0-E50F-2D6F-A1C28345F9F6}"/>
              </a:ext>
            </a:extLst>
          </p:cNvPr>
          <p:cNvSpPr txBox="1"/>
          <p:nvPr/>
        </p:nvSpPr>
        <p:spPr>
          <a:xfrm>
            <a:off x="1293177" y="1524000"/>
            <a:ext cx="4495800" cy="4216539"/>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srgbClr val="D1D5DB"/>
                </a:solidFill>
                <a:latin typeface="Söhne"/>
              </a:rPr>
              <a:t>T</a:t>
            </a:r>
            <a:r>
              <a:rPr lang="en-US" sz="2000" b="0" i="0" dirty="0">
                <a:solidFill>
                  <a:srgbClr val="D1D5DB"/>
                </a:solidFill>
                <a:effectLst/>
                <a:latin typeface="Söhne"/>
              </a:rPr>
              <a:t>his schema is intended for receiving data of a document to be stored, including its title, content and the id of the user  who created it.</a:t>
            </a:r>
          </a:p>
          <a:p>
            <a:pPr marL="342900" indent="-342900">
              <a:buFont typeface="Wingdings" panose="05000000000000000000" pitchFamily="2" charset="2"/>
              <a:buChar char="Ø"/>
            </a:pPr>
            <a:endParaRPr lang="en-US" sz="2000" dirty="0">
              <a:solidFill>
                <a:srgbClr val="D1D5DB"/>
              </a:solidFill>
              <a:latin typeface="Söhne"/>
            </a:endParaRPr>
          </a:p>
          <a:p>
            <a:pPr marL="342900" indent="-342900">
              <a:buFont typeface="Wingdings" panose="05000000000000000000" pitchFamily="2" charset="2"/>
              <a:buChar char="Ø"/>
            </a:pPr>
            <a:r>
              <a:rPr lang="en-US" sz="2000" dirty="0">
                <a:solidFill>
                  <a:srgbClr val="D1D5DB"/>
                </a:solidFill>
                <a:latin typeface="Söhne"/>
              </a:rPr>
              <a:t>All these details help to maintain the integrity and security of the document by not allowing any other user to edit/view other user’s documents.</a:t>
            </a:r>
          </a:p>
          <a:p>
            <a:pPr marL="342900" indent="-342900">
              <a:buFont typeface="Wingdings" panose="05000000000000000000" pitchFamily="2" charset="2"/>
              <a:buChar char="Ø"/>
            </a:pPr>
            <a:endParaRPr lang="en-US" sz="2000" b="0" i="0" dirty="0">
              <a:solidFill>
                <a:srgbClr val="D1D5DB"/>
              </a:solidFill>
              <a:effectLst/>
              <a:latin typeface="Söhne"/>
            </a:endParaRPr>
          </a:p>
          <a:p>
            <a:pPr marL="342900" indent="-342900">
              <a:buFont typeface="Wingdings" panose="05000000000000000000" pitchFamily="2" charset="2"/>
              <a:buChar char="Ø"/>
            </a:pPr>
            <a:endParaRPr lang="en-US" sz="2000" b="0" i="0" dirty="0">
              <a:solidFill>
                <a:srgbClr val="D1D5DB"/>
              </a:solidFill>
              <a:effectLst/>
              <a:latin typeface="Söhne"/>
            </a:endParaRPr>
          </a:p>
          <a:p>
            <a:pPr marL="457200" indent="-457200">
              <a:buFont typeface="Wingdings" panose="05000000000000000000" pitchFamily="2" charset="2"/>
              <a:buChar char="Ø"/>
            </a:pPr>
            <a:endParaRPr lang="en-US" sz="2800" dirty="0"/>
          </a:p>
        </p:txBody>
      </p:sp>
    </p:spTree>
    <p:extLst>
      <p:ext uri="{BB962C8B-B14F-4D97-AF65-F5344CB8AC3E}">
        <p14:creationId xmlns:p14="http://schemas.microsoft.com/office/powerpoint/2010/main" val="262922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013BE-8C3C-6F3F-DA4D-BF7CAEF793BA}"/>
              </a:ext>
            </a:extLst>
          </p:cNvPr>
          <p:cNvSpPr>
            <a:spLocks noGrp="1"/>
          </p:cNvSpPr>
          <p:nvPr>
            <p:ph type="title"/>
          </p:nvPr>
        </p:nvSpPr>
        <p:spPr>
          <a:xfrm>
            <a:off x="684212" y="76200"/>
            <a:ext cx="10360501" cy="660400"/>
          </a:xfrm>
        </p:spPr>
        <p:txBody>
          <a:bodyPr/>
          <a:lstStyle/>
          <a:p>
            <a:pPr algn="ctr"/>
            <a:r>
              <a:rPr lang="en-US" dirty="0">
                <a:solidFill>
                  <a:schemeClr val="accent1"/>
                </a:solidFill>
              </a:rPr>
              <a:t>Backend Schema Overview</a:t>
            </a:r>
          </a:p>
        </p:txBody>
      </p:sp>
      <p:sp>
        <p:nvSpPr>
          <p:cNvPr id="6" name="TextBox 5">
            <a:extLst>
              <a:ext uri="{FF2B5EF4-FFF2-40B4-BE49-F238E27FC236}">
                <a16:creationId xmlns:a16="http://schemas.microsoft.com/office/drawing/2014/main" id="{098A0444-A91E-4954-2573-8581A028F860}"/>
              </a:ext>
            </a:extLst>
          </p:cNvPr>
          <p:cNvSpPr txBox="1"/>
          <p:nvPr/>
        </p:nvSpPr>
        <p:spPr>
          <a:xfrm>
            <a:off x="1164141" y="681109"/>
            <a:ext cx="6324600" cy="523220"/>
          </a:xfrm>
          <a:prstGeom prst="rect">
            <a:avLst/>
          </a:prstGeom>
          <a:noFill/>
        </p:spPr>
        <p:txBody>
          <a:bodyPr wrap="square" rtlCol="0">
            <a:spAutoFit/>
          </a:bodyPr>
          <a:lstStyle/>
          <a:p>
            <a:r>
              <a:rPr lang="en-US" sz="2800" dirty="0">
                <a:solidFill>
                  <a:schemeClr val="accent3">
                    <a:lumMod val="60000"/>
                    <a:lumOff val="40000"/>
                  </a:schemeClr>
                </a:solidFill>
              </a:rPr>
              <a:t>3.) Rooms Schema</a:t>
            </a:r>
          </a:p>
        </p:txBody>
      </p:sp>
      <p:pic>
        <p:nvPicPr>
          <p:cNvPr id="8" name="Content Placeholder 7">
            <a:extLst>
              <a:ext uri="{FF2B5EF4-FFF2-40B4-BE49-F238E27FC236}">
                <a16:creationId xmlns:a16="http://schemas.microsoft.com/office/drawing/2014/main" id="{E39F0FCE-D1A7-3B24-BA54-189C197F1D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6812" y="921617"/>
            <a:ext cx="4648201" cy="1981200"/>
          </a:xfrm>
        </p:spPr>
      </p:pic>
      <p:sp>
        <p:nvSpPr>
          <p:cNvPr id="9" name="TextBox 8">
            <a:extLst>
              <a:ext uri="{FF2B5EF4-FFF2-40B4-BE49-F238E27FC236}">
                <a16:creationId xmlns:a16="http://schemas.microsoft.com/office/drawing/2014/main" id="{CA517C25-5BA8-B15C-DBF8-42BF6FA47A51}"/>
              </a:ext>
            </a:extLst>
          </p:cNvPr>
          <p:cNvSpPr txBox="1"/>
          <p:nvPr/>
        </p:nvSpPr>
        <p:spPr>
          <a:xfrm flipH="1">
            <a:off x="1013296" y="1179268"/>
            <a:ext cx="5081116" cy="2893100"/>
          </a:xfrm>
          <a:prstGeom prst="rect">
            <a:avLst/>
          </a:prstGeom>
          <a:noFill/>
        </p:spPr>
        <p:txBody>
          <a:bodyPr wrap="square" rtlCol="0">
            <a:spAutoFit/>
          </a:bodyPr>
          <a:lstStyle/>
          <a:p>
            <a:pPr marL="457200" indent="-457200">
              <a:buFont typeface="Wingdings" panose="05000000000000000000" pitchFamily="2" charset="2"/>
              <a:buChar char="Ø"/>
            </a:pPr>
            <a:r>
              <a:rPr lang="en-US" sz="1800" dirty="0"/>
              <a:t>This schema is used to store the room name and the user that has created the room.</a:t>
            </a:r>
          </a:p>
          <a:p>
            <a:pPr marL="457200" indent="-457200">
              <a:buFont typeface="Wingdings" panose="05000000000000000000" pitchFamily="2" charset="2"/>
              <a:buChar char="Ø"/>
            </a:pPr>
            <a:endParaRPr lang="en-US" sz="1800" dirty="0"/>
          </a:p>
          <a:p>
            <a:pPr marL="457200" indent="-457200">
              <a:buFont typeface="Wingdings" panose="05000000000000000000" pitchFamily="2" charset="2"/>
              <a:buChar char="Ø"/>
            </a:pPr>
            <a:r>
              <a:rPr lang="en-US" sz="1800" dirty="0"/>
              <a:t>It is used to ensure the integrity of the user that no other user is able to perform deletion of the room or share room links to anyone else</a:t>
            </a:r>
          </a:p>
          <a:p>
            <a:endParaRPr lang="en-US" sz="1800" dirty="0"/>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endParaRPr lang="en-US" sz="2800" dirty="0"/>
          </a:p>
        </p:txBody>
      </p:sp>
      <p:sp>
        <p:nvSpPr>
          <p:cNvPr id="10" name="TextBox 9">
            <a:extLst>
              <a:ext uri="{FF2B5EF4-FFF2-40B4-BE49-F238E27FC236}">
                <a16:creationId xmlns:a16="http://schemas.microsoft.com/office/drawing/2014/main" id="{2014D8DF-486F-B94B-C05C-590925C4CD0E}"/>
              </a:ext>
            </a:extLst>
          </p:cNvPr>
          <p:cNvSpPr txBox="1"/>
          <p:nvPr/>
        </p:nvSpPr>
        <p:spPr>
          <a:xfrm>
            <a:off x="1095692" y="3200400"/>
            <a:ext cx="4160519" cy="523220"/>
          </a:xfrm>
          <a:prstGeom prst="rect">
            <a:avLst/>
          </a:prstGeom>
          <a:noFill/>
        </p:spPr>
        <p:txBody>
          <a:bodyPr wrap="square" rtlCol="0">
            <a:spAutoFit/>
          </a:bodyPr>
          <a:lstStyle/>
          <a:p>
            <a:r>
              <a:rPr lang="en-US" sz="2800" dirty="0">
                <a:solidFill>
                  <a:schemeClr val="accent3">
                    <a:lumMod val="60000"/>
                    <a:lumOff val="40000"/>
                  </a:schemeClr>
                </a:solidFill>
              </a:rPr>
              <a:t>4.) Room User Schema</a:t>
            </a:r>
          </a:p>
        </p:txBody>
      </p:sp>
      <p:sp>
        <p:nvSpPr>
          <p:cNvPr id="11" name="TextBox 10">
            <a:extLst>
              <a:ext uri="{FF2B5EF4-FFF2-40B4-BE49-F238E27FC236}">
                <a16:creationId xmlns:a16="http://schemas.microsoft.com/office/drawing/2014/main" id="{0644BCDC-4060-241B-FFF9-0E0FC6D4AC0A}"/>
              </a:ext>
            </a:extLst>
          </p:cNvPr>
          <p:cNvSpPr txBox="1"/>
          <p:nvPr/>
        </p:nvSpPr>
        <p:spPr>
          <a:xfrm>
            <a:off x="1141413" y="3699115"/>
            <a:ext cx="4572000" cy="2862322"/>
          </a:xfrm>
          <a:prstGeom prst="rect">
            <a:avLst/>
          </a:prstGeom>
          <a:noFill/>
        </p:spPr>
        <p:txBody>
          <a:bodyPr wrap="square" rtlCol="0">
            <a:spAutoFit/>
          </a:bodyPr>
          <a:lstStyle/>
          <a:p>
            <a:pPr marL="457200" indent="-457200">
              <a:buFont typeface="Wingdings" panose="05000000000000000000" pitchFamily="2" charset="2"/>
              <a:buChar char="Ø"/>
            </a:pPr>
            <a:r>
              <a:rPr lang="en-US" sz="2000" dirty="0"/>
              <a:t>This schema is used for storing the room id and the user that is connected to the particular room</a:t>
            </a:r>
          </a:p>
          <a:p>
            <a:pPr marL="457200" indent="-457200">
              <a:buFont typeface="Wingdings" panose="05000000000000000000" pitchFamily="2" charset="2"/>
              <a:buChar char="Ø"/>
            </a:pPr>
            <a:endParaRPr lang="en-US" sz="2000" dirty="0"/>
          </a:p>
          <a:p>
            <a:pPr marL="457200" indent="-457200">
              <a:buFont typeface="Wingdings" panose="05000000000000000000" pitchFamily="2" charset="2"/>
              <a:buChar char="Ø"/>
            </a:pPr>
            <a:r>
              <a:rPr lang="en-US" sz="2000" dirty="0"/>
              <a:t>Only those users will be able to update/view/edit the data on the document according to their roles, whether they are admin or a normal user </a:t>
            </a:r>
          </a:p>
        </p:txBody>
      </p:sp>
      <p:pic>
        <p:nvPicPr>
          <p:cNvPr id="13" name="Picture 12">
            <a:extLst>
              <a:ext uri="{FF2B5EF4-FFF2-40B4-BE49-F238E27FC236}">
                <a16:creationId xmlns:a16="http://schemas.microsoft.com/office/drawing/2014/main" id="{54D26758-1CCE-57E6-E604-BFE702ACA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5413" y="3723620"/>
            <a:ext cx="4667246" cy="2438400"/>
          </a:xfrm>
          <a:prstGeom prst="rect">
            <a:avLst/>
          </a:prstGeom>
        </p:spPr>
      </p:pic>
    </p:spTree>
    <p:extLst>
      <p:ext uri="{BB962C8B-B14F-4D97-AF65-F5344CB8AC3E}">
        <p14:creationId xmlns:p14="http://schemas.microsoft.com/office/powerpoint/2010/main" val="20823948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solidFill>
                  <a:schemeClr val="accent1"/>
                </a:solidFill>
              </a:rPr>
              <a:t>Overview of the Solution</a:t>
            </a:r>
          </a:p>
        </p:txBody>
      </p:sp>
      <p:sp>
        <p:nvSpPr>
          <p:cNvPr id="14" name="Content Placeholder 13"/>
          <p:cNvSpPr>
            <a:spLocks noGrp="1"/>
          </p:cNvSpPr>
          <p:nvPr>
            <p:ph idx="1"/>
          </p:nvPr>
        </p:nvSpPr>
        <p:spPr>
          <a:xfrm>
            <a:off x="1218883" y="1498600"/>
            <a:ext cx="10360501" cy="4462272"/>
          </a:xfrm>
        </p:spPr>
        <p:txBody>
          <a:bodyPr>
            <a:normAutofit lnSpcReduction="10000"/>
          </a:bodyPr>
          <a:lstStyle/>
          <a:p>
            <a:pPr algn="l"/>
            <a:r>
              <a:rPr lang="en-US" b="0" i="0" dirty="0">
                <a:solidFill>
                  <a:srgbClr val="D1D5DB"/>
                </a:solidFill>
                <a:effectLst/>
                <a:latin typeface="Söhne"/>
              </a:rPr>
              <a:t>Our co-authoring app is a collaborative platform that enables multiple users to work together in real-time.</a:t>
            </a:r>
          </a:p>
          <a:p>
            <a:pPr algn="l"/>
            <a:r>
              <a:rPr lang="en-US" b="0" i="0" dirty="0">
                <a:solidFill>
                  <a:srgbClr val="D1D5DB"/>
                </a:solidFill>
                <a:effectLst/>
                <a:latin typeface="Söhne"/>
              </a:rPr>
              <a:t>With our solution, users can seamlessly create, edit, and collaborate on documents simultaneously. The app provides a comprehensive text editor that allows users to make edits, add formatting, and insert media.</a:t>
            </a:r>
          </a:p>
          <a:p>
            <a:pPr algn="l"/>
            <a:r>
              <a:rPr lang="en-US" b="0" i="0" dirty="0">
                <a:solidFill>
                  <a:srgbClr val="D1D5DB"/>
                </a:solidFill>
                <a:effectLst/>
                <a:latin typeface="Söhne"/>
              </a:rPr>
              <a:t>One of the standout features is the ability to add comments to specific sections of the document, facilitating discussions and feedback among collaborators. Additionally, our app keeps a detailed log of changes made by each user, ensuring transparency and accountability.</a:t>
            </a:r>
          </a:p>
          <a:p>
            <a:pPr marL="0" indent="0">
              <a:buNone/>
            </a:pPr>
            <a:endParaRPr lang="en-US" dirty="0">
              <a:solidFill>
                <a:schemeClr val="accent6">
                  <a:lumMod val="40000"/>
                  <a:lumOff val="60000"/>
                </a:schemeClr>
              </a:solidFill>
            </a:endParaRP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6885-81F6-191F-D24C-D65E465529D7}"/>
              </a:ext>
            </a:extLst>
          </p:cNvPr>
          <p:cNvSpPr>
            <a:spLocks noGrp="1"/>
          </p:cNvSpPr>
          <p:nvPr>
            <p:ph type="title"/>
          </p:nvPr>
        </p:nvSpPr>
        <p:spPr>
          <a:xfrm>
            <a:off x="-153988" y="24063"/>
            <a:ext cx="12038012" cy="914399"/>
          </a:xfrm>
        </p:spPr>
        <p:txBody>
          <a:bodyPr>
            <a:normAutofit/>
          </a:bodyPr>
          <a:lstStyle/>
          <a:p>
            <a:pPr algn="ctr"/>
            <a:r>
              <a:rPr lang="en-US" sz="4000" dirty="0">
                <a:solidFill>
                  <a:schemeClr val="accent1"/>
                </a:solidFill>
              </a:rPr>
              <a:t>Technical approach for the problem</a:t>
            </a:r>
          </a:p>
        </p:txBody>
      </p:sp>
      <p:sp>
        <p:nvSpPr>
          <p:cNvPr id="3" name="Text Placeholder 2">
            <a:extLst>
              <a:ext uri="{FF2B5EF4-FFF2-40B4-BE49-F238E27FC236}">
                <a16:creationId xmlns:a16="http://schemas.microsoft.com/office/drawing/2014/main" id="{EFFE393C-B9B1-AC80-428B-0279661DB3E2}"/>
              </a:ext>
            </a:extLst>
          </p:cNvPr>
          <p:cNvSpPr>
            <a:spLocks noGrp="1"/>
          </p:cNvSpPr>
          <p:nvPr>
            <p:ph type="body" idx="1"/>
          </p:nvPr>
        </p:nvSpPr>
        <p:spPr>
          <a:xfrm>
            <a:off x="1446212" y="1066799"/>
            <a:ext cx="9448800" cy="954107"/>
          </a:xfrm>
        </p:spPr>
        <p:txBody>
          <a:bodyPr>
            <a:normAutofit fontScale="92500" lnSpcReduction="10000"/>
          </a:bodyPr>
          <a:lstStyle/>
          <a:p>
            <a:pPr marL="342900" indent="-342900">
              <a:buFont typeface="Wingdings" panose="05000000000000000000" pitchFamily="2" charset="2"/>
              <a:buChar char="Ø"/>
            </a:pPr>
            <a:r>
              <a:rPr lang="en-US" sz="2400" b="0" i="0" dirty="0">
                <a:solidFill>
                  <a:schemeClr val="tx1"/>
                </a:solidFill>
                <a:effectLst/>
                <a:latin typeface="Söhne"/>
              </a:rPr>
              <a:t>Our co-authoring app utilizes a client-server architecture to facilitate real-time collaboration among multiple users</a:t>
            </a:r>
            <a:r>
              <a:rPr lang="en-US" sz="2400" b="0" i="0" dirty="0">
                <a:solidFill>
                  <a:srgbClr val="D1D5DB"/>
                </a:solidFill>
                <a:effectLst/>
                <a:latin typeface="Söhne"/>
              </a:rPr>
              <a:t>.</a:t>
            </a:r>
          </a:p>
          <a:p>
            <a:pPr marL="342900" indent="-342900">
              <a:buFont typeface="Wingdings" panose="05000000000000000000" pitchFamily="2" charset="2"/>
              <a:buChar char="Ø"/>
            </a:pPr>
            <a:endParaRPr lang="en-US" sz="2000" dirty="0"/>
          </a:p>
        </p:txBody>
      </p:sp>
      <p:pic>
        <p:nvPicPr>
          <p:cNvPr id="21" name="Picture 20">
            <a:extLst>
              <a:ext uri="{FF2B5EF4-FFF2-40B4-BE49-F238E27FC236}">
                <a16:creationId xmlns:a16="http://schemas.microsoft.com/office/drawing/2014/main" id="{0B088AC5-7C87-F31E-2B84-81D96741C282}"/>
              </a:ext>
            </a:extLst>
          </p:cNvPr>
          <p:cNvPicPr>
            <a:picLocks noChangeAspect="1"/>
          </p:cNvPicPr>
          <p:nvPr/>
        </p:nvPicPr>
        <p:blipFill rotWithShape="1">
          <a:blip r:embed="rId2">
            <a:extLst>
              <a:ext uri="{28A0092B-C50C-407E-A947-70E740481C1C}">
                <a14:useLocalDpi xmlns:a14="http://schemas.microsoft.com/office/drawing/2010/main" val="0"/>
              </a:ext>
            </a:extLst>
          </a:blip>
          <a:srcRect t="28888" b="31112"/>
          <a:stretch/>
        </p:blipFill>
        <p:spPr>
          <a:xfrm>
            <a:off x="1293812" y="2362200"/>
            <a:ext cx="5029200" cy="2514600"/>
          </a:xfrm>
          <a:prstGeom prst="rect">
            <a:avLst/>
          </a:prstGeom>
        </p:spPr>
      </p:pic>
      <p:sp>
        <p:nvSpPr>
          <p:cNvPr id="22" name="TextBox 21">
            <a:extLst>
              <a:ext uri="{FF2B5EF4-FFF2-40B4-BE49-F238E27FC236}">
                <a16:creationId xmlns:a16="http://schemas.microsoft.com/office/drawing/2014/main" id="{8ED258EB-22EF-25A0-C317-46456C2F986D}"/>
              </a:ext>
            </a:extLst>
          </p:cNvPr>
          <p:cNvSpPr txBox="1"/>
          <p:nvPr/>
        </p:nvSpPr>
        <p:spPr>
          <a:xfrm>
            <a:off x="7085012" y="2590326"/>
            <a:ext cx="4495800" cy="2246769"/>
          </a:xfrm>
          <a:prstGeom prst="rect">
            <a:avLst/>
          </a:prstGeom>
          <a:noFill/>
        </p:spPr>
        <p:txBody>
          <a:bodyPr wrap="square" rtlCol="0">
            <a:spAutoFit/>
          </a:bodyPr>
          <a:lstStyle/>
          <a:p>
            <a:r>
              <a:rPr lang="en-US" sz="2800" dirty="0"/>
              <a:t>Our Tech Stack includes:</a:t>
            </a:r>
          </a:p>
          <a:p>
            <a:pPr marL="457200" indent="-457200">
              <a:buFont typeface="Wingdings" panose="05000000000000000000" pitchFamily="2" charset="2"/>
              <a:buChar char="Ø"/>
            </a:pPr>
            <a:r>
              <a:rPr lang="en-US" sz="2800" dirty="0"/>
              <a:t>MongoDB</a:t>
            </a:r>
          </a:p>
          <a:p>
            <a:pPr marL="457200" indent="-457200">
              <a:buFont typeface="Wingdings" panose="05000000000000000000" pitchFamily="2" charset="2"/>
              <a:buChar char="Ø"/>
            </a:pPr>
            <a:r>
              <a:rPr lang="en-US" sz="2800" dirty="0"/>
              <a:t>ExpressJs</a:t>
            </a:r>
          </a:p>
          <a:p>
            <a:pPr marL="457200" indent="-457200">
              <a:buFont typeface="Wingdings" panose="05000000000000000000" pitchFamily="2" charset="2"/>
              <a:buChar char="Ø"/>
            </a:pPr>
            <a:r>
              <a:rPr lang="en-US" sz="2800" dirty="0"/>
              <a:t>ReactJs</a:t>
            </a:r>
          </a:p>
          <a:p>
            <a:pPr marL="457200" indent="-457200">
              <a:buFont typeface="Wingdings" panose="05000000000000000000" pitchFamily="2" charset="2"/>
              <a:buChar char="Ø"/>
            </a:pPr>
            <a:r>
              <a:rPr lang="en-US" sz="2800" dirty="0"/>
              <a:t>NodeJs</a:t>
            </a:r>
          </a:p>
        </p:txBody>
      </p:sp>
    </p:spTree>
    <p:extLst>
      <p:ext uri="{BB962C8B-B14F-4D97-AF65-F5344CB8AC3E}">
        <p14:creationId xmlns:p14="http://schemas.microsoft.com/office/powerpoint/2010/main" val="375332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1812" y="228600"/>
            <a:ext cx="11125200" cy="838200"/>
          </a:xfrm>
        </p:spPr>
        <p:txBody>
          <a:bodyPr>
            <a:normAutofit fontScale="90000"/>
          </a:bodyPr>
          <a:lstStyle/>
          <a:p>
            <a:pPr algn="ctr"/>
            <a:r>
              <a:rPr lang="en-US" dirty="0">
                <a:solidFill>
                  <a:schemeClr val="accent1"/>
                </a:solidFill>
              </a:rPr>
              <a:t>Frontend Frameworks And Libraries</a:t>
            </a:r>
          </a:p>
        </p:txBody>
      </p:sp>
      <p:sp>
        <p:nvSpPr>
          <p:cNvPr id="5" name="Text Placeholder 4"/>
          <p:cNvSpPr>
            <a:spLocks noGrp="1"/>
          </p:cNvSpPr>
          <p:nvPr>
            <p:ph type="body" idx="1"/>
          </p:nvPr>
        </p:nvSpPr>
        <p:spPr>
          <a:xfrm>
            <a:off x="990599" y="1371600"/>
            <a:ext cx="11047413" cy="5410200"/>
          </a:xfrm>
        </p:spPr>
        <p:txBody>
          <a:bodyPr>
            <a:normAutofit/>
          </a:bodyPr>
          <a:lstStyle/>
          <a:p>
            <a:pPr marL="457200" indent="-457200">
              <a:buFont typeface="Wingdings" panose="05000000000000000000" pitchFamily="2" charset="2"/>
              <a:buChar char="Ø"/>
            </a:pPr>
            <a:r>
              <a:rPr lang="en-US" sz="2400" b="0" i="0" dirty="0">
                <a:solidFill>
                  <a:srgbClr val="D1D5DB"/>
                </a:solidFill>
                <a:effectLst/>
                <a:latin typeface="Söhne"/>
              </a:rPr>
              <a:t>On the front-end, we developed a responsive web-based interface using modern web technologies such as </a:t>
            </a:r>
            <a:r>
              <a:rPr lang="en-US" sz="2400" b="0" i="0" dirty="0">
                <a:solidFill>
                  <a:schemeClr val="accent3">
                    <a:lumMod val="20000"/>
                    <a:lumOff val="80000"/>
                  </a:schemeClr>
                </a:solidFill>
                <a:effectLst/>
                <a:latin typeface="Söhne"/>
              </a:rPr>
              <a:t>React.js</a:t>
            </a:r>
            <a:r>
              <a:rPr lang="en-US" sz="2400" b="0" i="0" dirty="0">
                <a:solidFill>
                  <a:srgbClr val="D1D5DB"/>
                </a:solidFill>
                <a:effectLst/>
                <a:latin typeface="Söhne"/>
              </a:rPr>
              <a:t>, </a:t>
            </a:r>
            <a:r>
              <a:rPr lang="en-US" sz="2400" b="0" i="0" dirty="0">
                <a:solidFill>
                  <a:schemeClr val="accent3">
                    <a:lumMod val="20000"/>
                    <a:lumOff val="80000"/>
                  </a:schemeClr>
                </a:solidFill>
                <a:effectLst/>
                <a:latin typeface="Söhne"/>
              </a:rPr>
              <a:t>Quill editor</a:t>
            </a:r>
            <a:r>
              <a:rPr lang="en-US" sz="2400" b="0" i="0" dirty="0">
                <a:solidFill>
                  <a:srgbClr val="D1D5DB"/>
                </a:solidFill>
                <a:effectLst/>
                <a:latin typeface="Söhne"/>
              </a:rPr>
              <a:t>, </a:t>
            </a:r>
            <a:r>
              <a:rPr lang="en-US" sz="2400" b="0" i="0" dirty="0">
                <a:solidFill>
                  <a:schemeClr val="accent3">
                    <a:lumMod val="20000"/>
                    <a:lumOff val="80000"/>
                  </a:schemeClr>
                </a:solidFill>
                <a:effectLst/>
                <a:latin typeface="Söhne"/>
              </a:rPr>
              <a:t>sockets, Material ui</a:t>
            </a:r>
            <a:r>
              <a:rPr lang="en-US" sz="2400" b="0" i="0" dirty="0">
                <a:solidFill>
                  <a:srgbClr val="00B0F0"/>
                </a:solidFill>
                <a:effectLst/>
                <a:latin typeface="Söhne"/>
              </a:rPr>
              <a:t>,..</a:t>
            </a:r>
            <a:r>
              <a:rPr lang="en-US" sz="2400" b="0" i="0" dirty="0" err="1">
                <a:solidFill>
                  <a:srgbClr val="00B0F0"/>
                </a:solidFill>
                <a:effectLst/>
                <a:latin typeface="Söhne"/>
              </a:rPr>
              <a:t>addmore</a:t>
            </a:r>
            <a:r>
              <a:rPr lang="en-US" sz="2400" b="0" i="0" dirty="0">
                <a:solidFill>
                  <a:srgbClr val="00B0F0"/>
                </a:solidFill>
                <a:effectLst/>
                <a:latin typeface="Söhne"/>
              </a:rPr>
              <a:t> IF POSSIBLE</a:t>
            </a:r>
            <a:r>
              <a:rPr lang="en-US" sz="2400" b="0" i="0" dirty="0">
                <a:solidFill>
                  <a:srgbClr val="D1D5DB"/>
                </a:solidFill>
                <a:effectLst/>
                <a:latin typeface="Söhne"/>
              </a:rPr>
              <a:t>. </a:t>
            </a:r>
          </a:p>
          <a:p>
            <a:pPr marL="457200" indent="-457200">
              <a:buFont typeface="Wingdings" panose="05000000000000000000" pitchFamily="2" charset="2"/>
              <a:buChar char="Ø"/>
            </a:pPr>
            <a:endParaRPr lang="en-US" sz="2400" b="0" i="0" dirty="0">
              <a:solidFill>
                <a:srgbClr val="D1D5DB"/>
              </a:solidFill>
              <a:effectLst/>
              <a:latin typeface="Söhne"/>
            </a:endParaRPr>
          </a:p>
          <a:p>
            <a:pPr marL="457200" indent="-457200">
              <a:buFont typeface="Wingdings" panose="05000000000000000000" pitchFamily="2" charset="2"/>
              <a:buChar char="Ø"/>
            </a:pPr>
            <a:r>
              <a:rPr lang="en-US" sz="2400" b="0" i="0" dirty="0">
                <a:solidFill>
                  <a:srgbClr val="D1D5DB"/>
                </a:solidFill>
                <a:effectLst/>
                <a:latin typeface="Söhne"/>
              </a:rPr>
              <a:t>This allows users to </a:t>
            </a:r>
            <a:r>
              <a:rPr lang="en-US" sz="2400" dirty="0">
                <a:solidFill>
                  <a:srgbClr val="D1D5DB"/>
                </a:solidFill>
                <a:latin typeface="Söhne"/>
              </a:rPr>
              <a:t>access</a:t>
            </a:r>
            <a:r>
              <a:rPr lang="en-US" sz="2400" b="0" i="0" dirty="0">
                <a:solidFill>
                  <a:srgbClr val="D1D5DB"/>
                </a:solidFill>
                <a:effectLst/>
                <a:latin typeface="Söhne"/>
              </a:rPr>
              <a:t> the app seamlessly from different devices and browsers.</a:t>
            </a:r>
          </a:p>
          <a:p>
            <a:pPr marL="457200" indent="-457200">
              <a:buFont typeface="Wingdings" panose="05000000000000000000" pitchFamily="2" charset="2"/>
              <a:buChar char="Ø"/>
            </a:pPr>
            <a:endParaRPr lang="en-US" dirty="0">
              <a:solidFill>
                <a:srgbClr val="D1D5DB"/>
              </a:solidFill>
              <a:latin typeface="Söhne"/>
            </a:endParaRPr>
          </a:p>
          <a:p>
            <a:pPr marL="457200" indent="-457200">
              <a:buFont typeface="Wingdings" panose="05000000000000000000" pitchFamily="2" charset="2"/>
              <a:buChar char="Ø"/>
            </a:pPr>
            <a:endParaRPr lang="en-US" dirty="0"/>
          </a:p>
        </p:txBody>
      </p:sp>
      <p:pic>
        <p:nvPicPr>
          <p:cNvPr id="6" name="Picture 5">
            <a:extLst>
              <a:ext uri="{FF2B5EF4-FFF2-40B4-BE49-F238E27FC236}">
                <a16:creationId xmlns:a16="http://schemas.microsoft.com/office/drawing/2014/main" id="{DDBF796F-13B8-96C7-CFD6-64CD6DF3A9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2" y="3429000"/>
            <a:ext cx="6362700" cy="3581399"/>
          </a:xfrm>
          <a:prstGeom prst="rect">
            <a:avLst/>
          </a:prstGeom>
        </p:spPr>
      </p:pic>
      <p:sp>
        <p:nvSpPr>
          <p:cNvPr id="7" name="TextBox 6">
            <a:extLst>
              <a:ext uri="{FF2B5EF4-FFF2-40B4-BE49-F238E27FC236}">
                <a16:creationId xmlns:a16="http://schemas.microsoft.com/office/drawing/2014/main" id="{C3FD3A83-96B5-0E17-6293-59ABA92E3920}"/>
              </a:ext>
            </a:extLst>
          </p:cNvPr>
          <p:cNvSpPr txBox="1"/>
          <p:nvPr/>
        </p:nvSpPr>
        <p:spPr>
          <a:xfrm>
            <a:off x="2201234" y="4419600"/>
            <a:ext cx="2899025" cy="307777"/>
          </a:xfrm>
          <a:prstGeom prst="rect">
            <a:avLst/>
          </a:prstGeom>
          <a:noFill/>
        </p:spPr>
        <p:txBody>
          <a:bodyPr wrap="square" rtlCol="0">
            <a:spAutoFit/>
          </a:bodyPr>
          <a:lstStyle/>
          <a:p>
            <a:pPr algn="ctr"/>
            <a:r>
              <a:rPr lang="en-US" sz="1400" dirty="0"/>
              <a:t>WebSocket</a:t>
            </a:r>
          </a:p>
        </p:txBody>
      </p:sp>
      <p:sp>
        <p:nvSpPr>
          <p:cNvPr id="8" name="TextBox 7">
            <a:extLst>
              <a:ext uri="{FF2B5EF4-FFF2-40B4-BE49-F238E27FC236}">
                <a16:creationId xmlns:a16="http://schemas.microsoft.com/office/drawing/2014/main" id="{515C52AF-24B7-83E6-49C8-A539870103C6}"/>
              </a:ext>
            </a:extLst>
          </p:cNvPr>
          <p:cNvSpPr txBox="1"/>
          <p:nvPr/>
        </p:nvSpPr>
        <p:spPr>
          <a:xfrm>
            <a:off x="4189412" y="3718635"/>
            <a:ext cx="1984625" cy="307777"/>
          </a:xfrm>
          <a:prstGeom prst="rect">
            <a:avLst/>
          </a:prstGeom>
          <a:noFill/>
        </p:spPr>
        <p:txBody>
          <a:bodyPr wrap="square" rtlCol="0">
            <a:spAutoFit/>
          </a:bodyPr>
          <a:lstStyle/>
          <a:p>
            <a:pPr algn="ctr"/>
            <a:r>
              <a:rPr lang="en-US" sz="1400" dirty="0"/>
              <a:t>Signalling</a:t>
            </a:r>
          </a:p>
        </p:txBody>
      </p:sp>
      <p:sp>
        <p:nvSpPr>
          <p:cNvPr id="9" name="TextBox 8">
            <a:extLst>
              <a:ext uri="{FF2B5EF4-FFF2-40B4-BE49-F238E27FC236}">
                <a16:creationId xmlns:a16="http://schemas.microsoft.com/office/drawing/2014/main" id="{E3682725-B814-F167-B0E5-5B465DB9B913}"/>
              </a:ext>
            </a:extLst>
          </p:cNvPr>
          <p:cNvSpPr txBox="1"/>
          <p:nvPr/>
        </p:nvSpPr>
        <p:spPr>
          <a:xfrm>
            <a:off x="949525" y="3718634"/>
            <a:ext cx="2537075" cy="307777"/>
          </a:xfrm>
          <a:prstGeom prst="rect">
            <a:avLst/>
          </a:prstGeom>
          <a:noFill/>
        </p:spPr>
        <p:txBody>
          <a:bodyPr wrap="square" rtlCol="0">
            <a:spAutoFit/>
          </a:bodyPr>
          <a:lstStyle/>
          <a:p>
            <a:pPr algn="ctr"/>
            <a:r>
              <a:rPr lang="en-US" sz="1400" dirty="0"/>
              <a:t>Signalling</a:t>
            </a:r>
          </a:p>
        </p:txBody>
      </p:sp>
      <p:sp>
        <p:nvSpPr>
          <p:cNvPr id="10" name="TextBox 9">
            <a:extLst>
              <a:ext uri="{FF2B5EF4-FFF2-40B4-BE49-F238E27FC236}">
                <a16:creationId xmlns:a16="http://schemas.microsoft.com/office/drawing/2014/main" id="{EA9C8352-B6A0-98CB-7214-5EB60AA78CA1}"/>
              </a:ext>
            </a:extLst>
          </p:cNvPr>
          <p:cNvSpPr txBox="1"/>
          <p:nvPr/>
        </p:nvSpPr>
        <p:spPr>
          <a:xfrm>
            <a:off x="2201234" y="6044442"/>
            <a:ext cx="3048000" cy="307777"/>
          </a:xfrm>
          <a:prstGeom prst="rect">
            <a:avLst/>
          </a:prstGeom>
          <a:noFill/>
        </p:spPr>
        <p:txBody>
          <a:bodyPr wrap="square" rtlCol="0">
            <a:spAutoFit/>
          </a:bodyPr>
          <a:lstStyle/>
          <a:p>
            <a:pPr algn="ctr"/>
            <a:r>
              <a:rPr lang="en-US" sz="1400" b="1" dirty="0">
                <a:solidFill>
                  <a:schemeClr val="bg1"/>
                </a:solidFill>
                <a:highlight>
                  <a:srgbClr val="C0C0C0"/>
                </a:highlight>
              </a:rPr>
              <a:t>Realtime-Updations</a:t>
            </a: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D4393-1431-D8F8-AE97-E7B4CF6DA02C}"/>
              </a:ext>
            </a:extLst>
          </p:cNvPr>
          <p:cNvSpPr>
            <a:spLocks noGrp="1"/>
          </p:cNvSpPr>
          <p:nvPr>
            <p:ph type="title"/>
          </p:nvPr>
        </p:nvSpPr>
        <p:spPr>
          <a:xfrm>
            <a:off x="1065212" y="76200"/>
            <a:ext cx="10360501" cy="715963"/>
          </a:xfrm>
        </p:spPr>
        <p:txBody>
          <a:bodyPr/>
          <a:lstStyle/>
          <a:p>
            <a:pPr algn="ctr"/>
            <a:r>
              <a:rPr lang="en-US" dirty="0">
                <a:solidFill>
                  <a:schemeClr val="accent1"/>
                </a:solidFill>
              </a:rPr>
              <a:t>Web-Sockets And Conflict Handling</a:t>
            </a:r>
          </a:p>
        </p:txBody>
      </p:sp>
      <p:sp>
        <p:nvSpPr>
          <p:cNvPr id="3" name="Content Placeholder 2">
            <a:extLst>
              <a:ext uri="{FF2B5EF4-FFF2-40B4-BE49-F238E27FC236}">
                <a16:creationId xmlns:a16="http://schemas.microsoft.com/office/drawing/2014/main" id="{F4CF1C36-646E-7324-B548-F203C1691E4B}"/>
              </a:ext>
            </a:extLst>
          </p:cNvPr>
          <p:cNvSpPr>
            <a:spLocks noGrp="1"/>
          </p:cNvSpPr>
          <p:nvPr>
            <p:ph idx="1"/>
          </p:nvPr>
        </p:nvSpPr>
        <p:spPr>
          <a:xfrm>
            <a:off x="912812" y="792163"/>
            <a:ext cx="10972800" cy="2789237"/>
          </a:xfrm>
        </p:spPr>
        <p:txBody>
          <a:bodyPr>
            <a:normAutofit lnSpcReduction="10000"/>
          </a:bodyPr>
          <a:lstStyle/>
          <a:p>
            <a:pPr>
              <a:buFont typeface="Wingdings" panose="05000000000000000000" pitchFamily="2" charset="2"/>
              <a:buChar char="Ø"/>
            </a:pPr>
            <a:r>
              <a:rPr lang="en-US" sz="2000" b="0" i="0" dirty="0">
                <a:effectLst/>
                <a:latin typeface="Söhne"/>
              </a:rPr>
              <a:t>To achieve real-time collaboration, we integrated a WebSocket protocol, such as Socket.IO, to establish a bi-directional communication channel between the client and the server. This enables instantaneous updates and synchronization of changes across all connected user screens.</a:t>
            </a:r>
          </a:p>
          <a:p>
            <a:pPr>
              <a:buFont typeface="Wingdings" panose="05000000000000000000" pitchFamily="2" charset="2"/>
              <a:buChar char="Ø"/>
            </a:pPr>
            <a:r>
              <a:rPr lang="en-US" sz="2000" b="0" i="0" dirty="0">
                <a:effectLst/>
                <a:latin typeface="Söhne"/>
              </a:rPr>
              <a:t> We implemented optimistic rendering techniques using</a:t>
            </a:r>
            <a:r>
              <a:rPr lang="en-US" sz="2000" b="0" i="0" dirty="0">
                <a:solidFill>
                  <a:srgbClr val="D1D5DB"/>
                </a:solidFill>
                <a:effectLst/>
                <a:latin typeface="Söhne"/>
              </a:rPr>
              <a:t> </a:t>
            </a:r>
            <a:r>
              <a:rPr lang="en-US" sz="2000" b="0" i="0" dirty="0">
                <a:solidFill>
                  <a:schemeClr val="accent3">
                    <a:lumMod val="60000"/>
                    <a:lumOff val="40000"/>
                  </a:schemeClr>
                </a:solidFill>
                <a:effectLst/>
                <a:latin typeface="Söhne"/>
              </a:rPr>
              <a:t>‘yjs’</a:t>
            </a:r>
            <a:r>
              <a:rPr lang="en-US" sz="2000" b="0" i="0" dirty="0">
                <a:solidFill>
                  <a:srgbClr val="D1D5DB"/>
                </a:solidFill>
                <a:effectLst/>
                <a:latin typeface="Söhne"/>
              </a:rPr>
              <a:t> </a:t>
            </a:r>
            <a:r>
              <a:rPr lang="en-US" sz="2000" b="0" i="0" dirty="0">
                <a:effectLst/>
                <a:latin typeface="Söhne"/>
              </a:rPr>
              <a:t>library to handle conflicts when multiple users update a single document at the same time frame as to provide a smooth user experience, where changes are reflected to the local copies of the </a:t>
            </a:r>
            <a:r>
              <a:rPr lang="en-US" sz="2000" b="0" i="0" dirty="0">
                <a:solidFill>
                  <a:schemeClr val="accent3">
                    <a:lumMod val="60000"/>
                    <a:lumOff val="40000"/>
                  </a:schemeClr>
                </a:solidFill>
                <a:effectLst/>
                <a:latin typeface="Söhne"/>
              </a:rPr>
              <a:t>CRDTs </a:t>
            </a:r>
            <a:r>
              <a:rPr lang="en-US" sz="2000" b="0" i="0" dirty="0">
                <a:effectLst/>
                <a:latin typeface="Söhne"/>
              </a:rPr>
              <a:t>(</a:t>
            </a:r>
            <a:r>
              <a:rPr lang="en-US" sz="1400" dirty="0">
                <a:latin typeface="Söhne"/>
              </a:rPr>
              <a:t>C</a:t>
            </a:r>
            <a:r>
              <a:rPr lang="en-US" sz="1400" b="0" i="0" dirty="0">
                <a:effectLst/>
                <a:latin typeface="Söhne"/>
              </a:rPr>
              <a:t>onflict-free Replicated Data Types).</a:t>
            </a:r>
            <a:endParaRPr lang="en-US" sz="2000" b="0" i="0" dirty="0">
              <a:effectLst/>
              <a:latin typeface="Söhne"/>
            </a:endParaRPr>
          </a:p>
          <a:p>
            <a:pPr>
              <a:buFont typeface="Wingdings" panose="05000000000000000000" pitchFamily="2" charset="2"/>
              <a:buChar char="Ø"/>
            </a:pPr>
            <a:r>
              <a:rPr lang="en-US" sz="2000" b="0" i="0" dirty="0">
                <a:solidFill>
                  <a:schemeClr val="accent3">
                    <a:lumMod val="60000"/>
                    <a:lumOff val="40000"/>
                  </a:schemeClr>
                </a:solidFill>
                <a:effectLst/>
                <a:latin typeface="Söhne"/>
              </a:rPr>
              <a:t>Yjs</a:t>
            </a:r>
            <a:r>
              <a:rPr lang="en-US" sz="2000" b="0" i="0" dirty="0">
                <a:solidFill>
                  <a:srgbClr val="D1D5DB"/>
                </a:solidFill>
                <a:effectLst/>
                <a:latin typeface="Söhne"/>
              </a:rPr>
              <a:t> </a:t>
            </a:r>
            <a:r>
              <a:rPr lang="en-US" sz="2000" b="0" i="0" dirty="0">
                <a:effectLst/>
                <a:latin typeface="Söhne"/>
              </a:rPr>
              <a:t>uses data structures such as logs and </a:t>
            </a:r>
            <a:r>
              <a:rPr lang="en-US" sz="2000" b="0" i="0" dirty="0">
                <a:solidFill>
                  <a:schemeClr val="accent3">
                    <a:lumMod val="60000"/>
                    <a:lumOff val="40000"/>
                  </a:schemeClr>
                </a:solidFill>
                <a:effectLst/>
                <a:latin typeface="Söhne"/>
              </a:rPr>
              <a:t>position </a:t>
            </a:r>
            <a:r>
              <a:rPr lang="en-US" sz="2000" b="0" i="0" dirty="0">
                <a:effectLst/>
                <a:latin typeface="Söhne"/>
              </a:rPr>
              <a:t>trees or maps to represent the sequence of operations and their positions within the shared data structure, on the basis of which the CRDTs are broadcast to all the connected users.</a:t>
            </a:r>
            <a:endParaRPr lang="en-US" sz="2000" dirty="0"/>
          </a:p>
        </p:txBody>
      </p:sp>
      <p:pic>
        <p:nvPicPr>
          <p:cNvPr id="4" name="Picture 3">
            <a:extLst>
              <a:ext uri="{FF2B5EF4-FFF2-40B4-BE49-F238E27FC236}">
                <a16:creationId xmlns:a16="http://schemas.microsoft.com/office/drawing/2014/main" id="{3FC29092-C057-6001-CCDB-B011BFD696D9}"/>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colorTemperature colorTemp="8900"/>
                    </a14:imgEffect>
                    <a14:imgEffect>
                      <a14:saturation sat="356000"/>
                    </a14:imgEffect>
                  </a14:imgLayer>
                </a14:imgProps>
              </a:ext>
            </a:extLst>
          </a:blip>
          <a:stretch>
            <a:fillRect/>
          </a:stretch>
        </p:blipFill>
        <p:spPr>
          <a:xfrm>
            <a:off x="1579727" y="3733800"/>
            <a:ext cx="4514685" cy="2631757"/>
          </a:xfrm>
          <a:prstGeom prst="roundRect">
            <a:avLst>
              <a:gd name="adj" fmla="val 652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TextBox 4">
            <a:extLst>
              <a:ext uri="{FF2B5EF4-FFF2-40B4-BE49-F238E27FC236}">
                <a16:creationId xmlns:a16="http://schemas.microsoft.com/office/drawing/2014/main" id="{85764CE4-6116-1535-A935-7E57D1818665}"/>
              </a:ext>
            </a:extLst>
          </p:cNvPr>
          <p:cNvSpPr txBox="1"/>
          <p:nvPr/>
        </p:nvSpPr>
        <p:spPr>
          <a:xfrm>
            <a:off x="6856412" y="3581400"/>
            <a:ext cx="4724400" cy="353943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This image represents the position holding of the updations  done at the same time by different users and all of them being reflected to every connected user. </a:t>
            </a:r>
          </a:p>
          <a:p>
            <a:pPr marL="457200" indent="-457200">
              <a:buFont typeface="Wingdings" panose="05000000000000000000" pitchFamily="2" charset="2"/>
              <a:buChar char="Ø"/>
            </a:pPr>
            <a:endParaRPr lang="en-US" sz="2800" dirty="0"/>
          </a:p>
        </p:txBody>
      </p:sp>
    </p:spTree>
    <p:extLst>
      <p:ext uri="{BB962C8B-B14F-4D97-AF65-F5344CB8AC3E}">
        <p14:creationId xmlns:p14="http://schemas.microsoft.com/office/powerpoint/2010/main" val="102278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F2CCE-6C80-31EB-602F-A9C054AEFE95}"/>
              </a:ext>
            </a:extLst>
          </p:cNvPr>
          <p:cNvSpPr>
            <a:spLocks noGrp="1"/>
          </p:cNvSpPr>
          <p:nvPr>
            <p:ph type="ctrTitle"/>
          </p:nvPr>
        </p:nvSpPr>
        <p:spPr>
          <a:xfrm>
            <a:off x="1370012" y="32084"/>
            <a:ext cx="8735325" cy="711199"/>
          </a:xfrm>
        </p:spPr>
        <p:txBody>
          <a:bodyPr>
            <a:normAutofit/>
          </a:bodyPr>
          <a:lstStyle/>
          <a:p>
            <a:pPr algn="ctr"/>
            <a:r>
              <a:rPr lang="en-US" sz="4000" dirty="0">
                <a:solidFill>
                  <a:schemeClr val="accent1"/>
                </a:solidFill>
              </a:rPr>
              <a:t>Backend Frameworks and Libraries</a:t>
            </a:r>
          </a:p>
        </p:txBody>
      </p:sp>
      <p:sp>
        <p:nvSpPr>
          <p:cNvPr id="4" name="TextBox 3">
            <a:extLst>
              <a:ext uri="{FF2B5EF4-FFF2-40B4-BE49-F238E27FC236}">
                <a16:creationId xmlns:a16="http://schemas.microsoft.com/office/drawing/2014/main" id="{D5637515-CEB2-FDB7-985A-FDDB4E597448}"/>
              </a:ext>
            </a:extLst>
          </p:cNvPr>
          <p:cNvSpPr txBox="1"/>
          <p:nvPr/>
        </p:nvSpPr>
        <p:spPr>
          <a:xfrm>
            <a:off x="989012" y="685800"/>
            <a:ext cx="10896600" cy="2923877"/>
          </a:xfrm>
          <a:prstGeom prst="rect">
            <a:avLst/>
          </a:prstGeom>
          <a:noFill/>
        </p:spPr>
        <p:txBody>
          <a:bodyPr wrap="square" rtlCol="0">
            <a:spAutoFit/>
          </a:bodyPr>
          <a:lstStyle/>
          <a:p>
            <a:pPr marL="342900" indent="-342900">
              <a:buFont typeface="Wingdings" panose="05000000000000000000" pitchFamily="2" charset="2"/>
              <a:buChar char="Ø"/>
            </a:pPr>
            <a:r>
              <a:rPr lang="en-US" sz="2000" b="0" i="0" dirty="0">
                <a:effectLst/>
                <a:latin typeface="Söhne"/>
              </a:rPr>
              <a:t>For the back-end, we designed a scalable and efficient server using Node.js and Express.js. This server handles the WebSocket connections, manages user authentication and authorization, and handles document persistence. We employed a database known as MongoDB, to store and retrieve user information, document metadata, and revision history.</a:t>
            </a:r>
          </a:p>
          <a:p>
            <a:pPr marL="342900" indent="-342900">
              <a:buFont typeface="Wingdings" panose="05000000000000000000" pitchFamily="2" charset="2"/>
              <a:buChar char="Ø"/>
            </a:pPr>
            <a:endParaRPr lang="en-US" sz="2000" b="0" i="0" dirty="0">
              <a:effectLst/>
              <a:latin typeface="Söhne"/>
            </a:endParaRPr>
          </a:p>
          <a:p>
            <a:pPr marL="342900" indent="-342900">
              <a:buFont typeface="Wingdings" panose="05000000000000000000" pitchFamily="2" charset="2"/>
              <a:buChar char="Ø"/>
            </a:pPr>
            <a:r>
              <a:rPr lang="en-US" sz="2000" b="0" i="0" dirty="0">
                <a:effectLst/>
                <a:latin typeface="Söhne"/>
              </a:rPr>
              <a:t>In addition, we employed authentication and access control mechanisms to secure user data and prevent unauthorized access. Users can sign up, log in, and manage their documents with appropriate actions.</a:t>
            </a:r>
          </a:p>
          <a:p>
            <a:endParaRPr lang="en-US" dirty="0"/>
          </a:p>
        </p:txBody>
      </p:sp>
      <p:pic>
        <p:nvPicPr>
          <p:cNvPr id="6" name="Picture 5">
            <a:extLst>
              <a:ext uri="{FF2B5EF4-FFF2-40B4-BE49-F238E27FC236}">
                <a16:creationId xmlns:a16="http://schemas.microsoft.com/office/drawing/2014/main" id="{D85C2344-E1FB-CCE7-7CEB-0D03863BE6A1}"/>
              </a:ext>
            </a:extLst>
          </p:cNvPr>
          <p:cNvPicPr>
            <a:picLocks noChangeAspect="1"/>
          </p:cNvPicPr>
          <p:nvPr/>
        </p:nvPicPr>
        <p:blipFill>
          <a:blip r:embed="rId2"/>
          <a:stretch>
            <a:fillRect/>
          </a:stretch>
        </p:blipFill>
        <p:spPr>
          <a:xfrm>
            <a:off x="1402714" y="3352800"/>
            <a:ext cx="4705350" cy="2486323"/>
          </a:xfrm>
          <a:prstGeom prst="rect">
            <a:avLst/>
          </a:prstGeom>
        </p:spPr>
      </p:pic>
      <p:sp>
        <p:nvSpPr>
          <p:cNvPr id="7" name="TextBox 6">
            <a:extLst>
              <a:ext uri="{FF2B5EF4-FFF2-40B4-BE49-F238E27FC236}">
                <a16:creationId xmlns:a16="http://schemas.microsoft.com/office/drawing/2014/main" id="{A8F287C1-DA63-0066-5A59-D7419B12E2E4}"/>
              </a:ext>
            </a:extLst>
          </p:cNvPr>
          <p:cNvSpPr txBox="1"/>
          <p:nvPr/>
        </p:nvSpPr>
        <p:spPr>
          <a:xfrm>
            <a:off x="6130539" y="3352800"/>
            <a:ext cx="4953000" cy="138499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Bird eye view of the flow of data for the Webapp</a:t>
            </a:r>
          </a:p>
          <a:p>
            <a:pPr marL="457200" indent="-457200">
              <a:buFont typeface="Wingdings" panose="05000000000000000000" pitchFamily="2" charset="2"/>
              <a:buChar char="Ø"/>
            </a:pPr>
            <a:endParaRPr lang="en-US" sz="2800" dirty="0"/>
          </a:p>
        </p:txBody>
      </p:sp>
    </p:spTree>
    <p:extLst>
      <p:ext uri="{BB962C8B-B14F-4D97-AF65-F5344CB8AC3E}">
        <p14:creationId xmlns:p14="http://schemas.microsoft.com/office/powerpoint/2010/main" val="270583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5BE01-A245-2FF7-EC86-FFE0D87E7CAA}"/>
              </a:ext>
            </a:extLst>
          </p:cNvPr>
          <p:cNvSpPr>
            <a:spLocks noGrp="1"/>
          </p:cNvSpPr>
          <p:nvPr>
            <p:ph type="title"/>
          </p:nvPr>
        </p:nvSpPr>
        <p:spPr>
          <a:xfrm>
            <a:off x="989012" y="46037"/>
            <a:ext cx="10360501" cy="715963"/>
          </a:xfrm>
        </p:spPr>
        <p:txBody>
          <a:bodyPr/>
          <a:lstStyle/>
          <a:p>
            <a:pPr algn="ctr"/>
            <a:r>
              <a:rPr lang="en-US" dirty="0">
                <a:solidFill>
                  <a:schemeClr val="accent1"/>
                </a:solidFill>
              </a:rPr>
              <a:t>Functioning of the WebApp</a:t>
            </a:r>
          </a:p>
        </p:txBody>
      </p:sp>
      <p:sp>
        <p:nvSpPr>
          <p:cNvPr id="3" name="Content Placeholder 2">
            <a:extLst>
              <a:ext uri="{FF2B5EF4-FFF2-40B4-BE49-F238E27FC236}">
                <a16:creationId xmlns:a16="http://schemas.microsoft.com/office/drawing/2014/main" id="{C5C20F37-7157-5F6E-464B-4F6FBA447E85}"/>
              </a:ext>
            </a:extLst>
          </p:cNvPr>
          <p:cNvSpPr>
            <a:spLocks noGrp="1"/>
          </p:cNvSpPr>
          <p:nvPr>
            <p:ph idx="1"/>
          </p:nvPr>
        </p:nvSpPr>
        <p:spPr>
          <a:xfrm>
            <a:off x="989012" y="762000"/>
            <a:ext cx="5410200" cy="5715000"/>
          </a:xfrm>
        </p:spPr>
        <p:txBody>
          <a:bodyPr>
            <a:normAutofit fontScale="92500" lnSpcReduction="10000"/>
          </a:bodyPr>
          <a:lstStyle/>
          <a:p>
            <a:pPr marL="514350" indent="-514350" algn="l">
              <a:buFont typeface="+mj-lt"/>
              <a:buAutoNum type="alphaLcParenR"/>
            </a:pPr>
            <a:r>
              <a:rPr lang="en-US" b="0" i="0" dirty="0">
                <a:solidFill>
                  <a:schemeClr val="accent3">
                    <a:lumMod val="60000"/>
                    <a:lumOff val="40000"/>
                  </a:schemeClr>
                </a:solidFill>
                <a:effectLst/>
                <a:latin typeface="Söhne"/>
              </a:rPr>
              <a:t>Start Page</a:t>
            </a:r>
            <a:r>
              <a:rPr lang="en-US" b="0" i="0" dirty="0">
                <a:solidFill>
                  <a:srgbClr val="D1D5DB"/>
                </a:solidFill>
                <a:effectLst/>
                <a:latin typeface="Söhne"/>
              </a:rPr>
              <a:t>:</a:t>
            </a:r>
          </a:p>
          <a:p>
            <a:pPr marL="914400" lvl="1" indent="-457200" algn="l">
              <a:buFont typeface="+mj-lt"/>
              <a:buAutoNum type="alphaLcParenR"/>
            </a:pPr>
            <a:r>
              <a:rPr lang="en-US" b="0" i="0" dirty="0">
                <a:solidFill>
                  <a:srgbClr val="D1D5DB"/>
                </a:solidFill>
                <a:effectLst/>
                <a:latin typeface="Söhne"/>
              </a:rPr>
              <a:t>The start page presents two buttons</a:t>
            </a:r>
            <a:r>
              <a:rPr lang="en-US" dirty="0">
                <a:solidFill>
                  <a:srgbClr val="D1D5DB"/>
                </a:solidFill>
                <a:latin typeface="Söhne"/>
              </a:rPr>
              <a:t>:</a:t>
            </a:r>
            <a:r>
              <a:rPr lang="en-US" b="0" i="0" dirty="0">
                <a:solidFill>
                  <a:srgbClr val="D1D5DB"/>
                </a:solidFill>
                <a:effectLst/>
                <a:latin typeface="Söhne"/>
              </a:rPr>
              <a:t> Login, and Signup.</a:t>
            </a:r>
          </a:p>
          <a:p>
            <a:pPr marL="914400" lvl="1" indent="-457200" algn="l">
              <a:buFont typeface="+mj-lt"/>
              <a:buAutoNum type="alphaLcParenR"/>
            </a:pPr>
            <a:r>
              <a:rPr lang="en-US" b="0" i="0" dirty="0">
                <a:solidFill>
                  <a:srgbClr val="D1D5DB"/>
                </a:solidFill>
                <a:effectLst/>
                <a:latin typeface="Söhne"/>
              </a:rPr>
              <a:t>The Login button enables users to log in with their credentials.</a:t>
            </a:r>
          </a:p>
          <a:p>
            <a:pPr marL="914400" lvl="1" indent="-457200" algn="l">
              <a:buFont typeface="+mj-lt"/>
              <a:buAutoNum type="alphaLcParenR"/>
            </a:pPr>
            <a:r>
              <a:rPr lang="en-US" b="0" i="0" dirty="0">
                <a:solidFill>
                  <a:srgbClr val="D1D5DB"/>
                </a:solidFill>
                <a:effectLst/>
                <a:latin typeface="Söhne"/>
              </a:rPr>
              <a:t>The Signup button allows new users to create an account.</a:t>
            </a:r>
          </a:p>
          <a:p>
            <a:pPr marL="457200" lvl="1" indent="0" algn="l">
              <a:buNone/>
            </a:pPr>
            <a:endParaRPr lang="en-US" b="0" i="0" dirty="0">
              <a:solidFill>
                <a:srgbClr val="D1D5DB"/>
              </a:solidFill>
              <a:effectLst/>
              <a:latin typeface="Söhne"/>
            </a:endParaRPr>
          </a:p>
          <a:p>
            <a:pPr marL="514350" indent="-514350" algn="l">
              <a:buFont typeface="+mj-lt"/>
              <a:buAutoNum type="alphaLcParenR"/>
            </a:pPr>
            <a:r>
              <a:rPr lang="en-US" b="0" i="0" dirty="0">
                <a:solidFill>
                  <a:schemeClr val="accent3">
                    <a:lumMod val="60000"/>
                    <a:lumOff val="40000"/>
                  </a:schemeClr>
                </a:solidFill>
                <a:effectLst/>
                <a:latin typeface="Söhne"/>
              </a:rPr>
              <a:t>Logged-In Page</a:t>
            </a:r>
            <a:r>
              <a:rPr lang="en-US" b="0" i="0" dirty="0">
                <a:solidFill>
                  <a:srgbClr val="D1D5DB"/>
                </a:solidFill>
                <a:effectLst/>
                <a:latin typeface="Söhne"/>
              </a:rPr>
              <a:t>:</a:t>
            </a:r>
          </a:p>
          <a:p>
            <a:pPr marL="914400" lvl="1" indent="-457200" algn="l">
              <a:buFont typeface="+mj-lt"/>
              <a:buAutoNum type="alphaLcParenR"/>
            </a:pPr>
            <a:r>
              <a:rPr lang="en-US" b="0" i="0" dirty="0">
                <a:solidFill>
                  <a:srgbClr val="D1D5DB"/>
                </a:solidFill>
                <a:effectLst/>
                <a:latin typeface="Söhne"/>
              </a:rPr>
              <a:t>After successful login, users are redirected to the logged-in page.</a:t>
            </a:r>
          </a:p>
          <a:p>
            <a:pPr marL="914400" lvl="1" indent="-457200" algn="l">
              <a:buFont typeface="+mj-lt"/>
              <a:buAutoNum type="alphaLcParenR"/>
            </a:pPr>
            <a:r>
              <a:rPr lang="en-US" b="0" i="0" dirty="0">
                <a:solidFill>
                  <a:srgbClr val="D1D5DB"/>
                </a:solidFill>
                <a:effectLst/>
                <a:latin typeface="Söhne"/>
              </a:rPr>
              <a:t>The logged-in page provides options to create a new document, view previous documents, and log out.</a:t>
            </a:r>
          </a:p>
          <a:p>
            <a:pPr marL="914400" lvl="1" indent="-457200" algn="l">
              <a:buFont typeface="+mj-lt"/>
              <a:buAutoNum type="alphaLcParenR"/>
            </a:pPr>
            <a:r>
              <a:rPr lang="en-US" b="0" i="0" dirty="0">
                <a:solidFill>
                  <a:srgbClr val="D1D5DB"/>
                </a:solidFill>
                <a:effectLst/>
                <a:latin typeface="Söhne"/>
              </a:rPr>
              <a:t>Creating a new document opens a text editor with additional functionalities.</a:t>
            </a:r>
          </a:p>
          <a:p>
            <a:pPr marL="152454" indent="0">
              <a:buNone/>
            </a:pPr>
            <a:endParaRPr lang="en-US" b="0" i="0" dirty="0">
              <a:solidFill>
                <a:srgbClr val="D1D5DB"/>
              </a:solidFill>
              <a:effectLst/>
              <a:latin typeface="Söhne"/>
            </a:endParaRPr>
          </a:p>
          <a:p>
            <a:pPr marL="0" indent="0">
              <a:buNone/>
            </a:pPr>
            <a:endParaRPr lang="en-US" dirty="0"/>
          </a:p>
        </p:txBody>
      </p:sp>
      <p:pic>
        <p:nvPicPr>
          <p:cNvPr id="5" name="Picture 4">
            <a:extLst>
              <a:ext uri="{FF2B5EF4-FFF2-40B4-BE49-F238E27FC236}">
                <a16:creationId xmlns:a16="http://schemas.microsoft.com/office/drawing/2014/main" id="{AD302B1D-AE17-37C8-1DA7-2665C5EB7BD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4435" b="6656"/>
          <a:stretch/>
        </p:blipFill>
        <p:spPr>
          <a:xfrm>
            <a:off x="7008812" y="1104900"/>
            <a:ext cx="4913551" cy="2514600"/>
          </a:xfrm>
          <a:prstGeom prst="rect">
            <a:avLst/>
          </a:prstGeom>
        </p:spPr>
      </p:pic>
    </p:spTree>
    <p:extLst>
      <p:ext uri="{BB962C8B-B14F-4D97-AF65-F5344CB8AC3E}">
        <p14:creationId xmlns:p14="http://schemas.microsoft.com/office/powerpoint/2010/main" val="169791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2E0F10-E101-7B34-C909-A1797A919060}"/>
              </a:ext>
            </a:extLst>
          </p:cNvPr>
          <p:cNvSpPr>
            <a:spLocks noGrp="1"/>
          </p:cNvSpPr>
          <p:nvPr>
            <p:ph idx="1"/>
          </p:nvPr>
        </p:nvSpPr>
        <p:spPr>
          <a:xfrm>
            <a:off x="889312" y="457200"/>
            <a:ext cx="5180251" cy="6084771"/>
          </a:xfrm>
        </p:spPr>
        <p:txBody>
          <a:bodyPr>
            <a:normAutofit fontScale="92500" lnSpcReduction="20000"/>
          </a:bodyPr>
          <a:lstStyle/>
          <a:p>
            <a:pPr marL="0" indent="0" algn="l">
              <a:buNone/>
            </a:pPr>
            <a:r>
              <a:rPr lang="en-US" dirty="0">
                <a:solidFill>
                  <a:schemeClr val="accent1"/>
                </a:solidFill>
                <a:latin typeface="Söhne"/>
              </a:rPr>
              <a:t>c)   </a:t>
            </a:r>
            <a:r>
              <a:rPr lang="en-US" b="0" i="0" dirty="0">
                <a:solidFill>
                  <a:schemeClr val="accent3">
                    <a:lumMod val="60000"/>
                    <a:lumOff val="40000"/>
                  </a:schemeClr>
                </a:solidFill>
                <a:effectLst/>
                <a:latin typeface="Söhne"/>
              </a:rPr>
              <a:t>Document Management</a:t>
            </a:r>
            <a:r>
              <a:rPr lang="en-US" b="0" i="0" dirty="0">
                <a:solidFill>
                  <a:srgbClr val="D1D5DB"/>
                </a:solidFill>
                <a:effectLst/>
                <a:latin typeface="Söhne"/>
              </a:rPr>
              <a:t>:</a:t>
            </a:r>
          </a:p>
          <a:p>
            <a:pPr marL="0" indent="0" algn="l">
              <a:buNone/>
            </a:pPr>
            <a:endParaRPr lang="en-US" b="0" i="0" dirty="0">
              <a:solidFill>
                <a:srgbClr val="D1D5DB"/>
              </a:solidFill>
              <a:effectLst/>
              <a:latin typeface="Söhne"/>
            </a:endParaRPr>
          </a:p>
          <a:p>
            <a:pPr marL="914400" lvl="1" indent="-457200" algn="l">
              <a:buFont typeface="+mj-lt"/>
              <a:buAutoNum type="alphaLcParenR"/>
            </a:pPr>
            <a:r>
              <a:rPr lang="en-US" b="0" i="0" dirty="0">
                <a:solidFill>
                  <a:srgbClr val="D1D5DB"/>
                </a:solidFill>
                <a:effectLst/>
                <a:latin typeface="Söhne"/>
              </a:rPr>
              <a:t>Users can view a list of previously created documents.</a:t>
            </a:r>
          </a:p>
          <a:p>
            <a:pPr marL="914400" lvl="1" indent="-457200" algn="l">
              <a:buFont typeface="+mj-lt"/>
              <a:buAutoNum type="alphaLcParenR"/>
            </a:pPr>
            <a:r>
              <a:rPr lang="en-US" b="0" i="0" dirty="0">
                <a:solidFill>
                  <a:srgbClr val="D1D5DB"/>
                </a:solidFill>
                <a:effectLst/>
                <a:latin typeface="Söhne"/>
              </a:rPr>
              <a:t>The document management section allows users to delete and view their documents</a:t>
            </a:r>
          </a:p>
          <a:p>
            <a:pPr marL="914400" lvl="1" indent="-457200" algn="l">
              <a:buFont typeface="+mj-lt"/>
              <a:buAutoNum type="alphaLcParenR"/>
            </a:pPr>
            <a:r>
              <a:rPr lang="en-US" b="0" i="0" dirty="0">
                <a:solidFill>
                  <a:srgbClr val="D1D5DB"/>
                </a:solidFill>
                <a:effectLst/>
                <a:latin typeface="Söhne"/>
              </a:rPr>
              <a:t>Users can select and open a specific document for editing or collaboration.</a:t>
            </a:r>
          </a:p>
          <a:p>
            <a:pPr marL="914400" lvl="1" indent="-457200" algn="l">
              <a:buFont typeface="+mj-lt"/>
              <a:buAutoNum type="alphaLcParenR"/>
            </a:pPr>
            <a:endParaRPr lang="en-US" dirty="0">
              <a:solidFill>
                <a:srgbClr val="D1D5DB"/>
              </a:solidFill>
              <a:latin typeface="Söhne"/>
            </a:endParaRPr>
          </a:p>
          <a:p>
            <a:pPr marL="0" indent="0" algn="l">
              <a:buNone/>
            </a:pPr>
            <a:r>
              <a:rPr lang="en-US" dirty="0">
                <a:solidFill>
                  <a:schemeClr val="accent1"/>
                </a:solidFill>
                <a:latin typeface="Söhne"/>
              </a:rPr>
              <a:t>d</a:t>
            </a:r>
            <a:r>
              <a:rPr lang="en-US" b="0" i="0" dirty="0">
                <a:solidFill>
                  <a:schemeClr val="accent1"/>
                </a:solidFill>
                <a:effectLst/>
                <a:latin typeface="Söhne"/>
              </a:rPr>
              <a:t>)    </a:t>
            </a:r>
            <a:r>
              <a:rPr lang="en-US" b="0" i="0" dirty="0">
                <a:solidFill>
                  <a:schemeClr val="accent3">
                    <a:lumMod val="60000"/>
                    <a:lumOff val="40000"/>
                  </a:schemeClr>
                </a:solidFill>
                <a:effectLst/>
                <a:latin typeface="Söhne"/>
              </a:rPr>
              <a:t>Logout</a:t>
            </a:r>
            <a:r>
              <a:rPr lang="en-US" b="0" i="0" dirty="0">
                <a:solidFill>
                  <a:srgbClr val="D1D5DB"/>
                </a:solidFill>
                <a:effectLst/>
                <a:latin typeface="Söhne"/>
              </a:rPr>
              <a:t>:</a:t>
            </a:r>
          </a:p>
          <a:p>
            <a:pPr marL="914400" lvl="1" indent="-457200" algn="l">
              <a:buFont typeface="+mj-lt"/>
              <a:buAutoNum type="alphaLcParenR"/>
            </a:pPr>
            <a:r>
              <a:rPr lang="en-US" b="0" i="0" dirty="0">
                <a:solidFill>
                  <a:srgbClr val="D1D5DB"/>
                </a:solidFill>
                <a:effectLst/>
                <a:latin typeface="Söhne"/>
              </a:rPr>
              <a:t>The logout functionality allows users to securely log out from the application.</a:t>
            </a:r>
          </a:p>
          <a:p>
            <a:pPr marL="914400" lvl="1" indent="-457200" algn="l">
              <a:buFont typeface="+mj-lt"/>
              <a:buAutoNum type="alphaLcParenR"/>
            </a:pPr>
            <a:r>
              <a:rPr lang="en-US" b="0" i="0" dirty="0">
                <a:solidFill>
                  <a:srgbClr val="D1D5DB"/>
                </a:solidFill>
                <a:effectLst/>
                <a:latin typeface="Söhne"/>
              </a:rPr>
              <a:t>Upon logout, users are redirected back to the start page or a landing page.</a:t>
            </a:r>
          </a:p>
          <a:p>
            <a:pPr marL="914400" lvl="1" indent="-457200" algn="l">
              <a:buFont typeface="+mj-lt"/>
              <a:buAutoNum type="alphaLcParenR"/>
            </a:pPr>
            <a:endParaRPr lang="en-US" b="0" i="0" dirty="0">
              <a:solidFill>
                <a:srgbClr val="D1D5DB"/>
              </a:solidFill>
              <a:effectLst/>
              <a:latin typeface="Söhne"/>
            </a:endParaRPr>
          </a:p>
          <a:p>
            <a:endParaRPr lang="en-US" dirty="0"/>
          </a:p>
        </p:txBody>
      </p:sp>
    </p:spTree>
    <p:extLst>
      <p:ext uri="{BB962C8B-B14F-4D97-AF65-F5344CB8AC3E}">
        <p14:creationId xmlns:p14="http://schemas.microsoft.com/office/powerpoint/2010/main" val="407003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A12176-8133-0F83-418F-DB66121BD434}"/>
              </a:ext>
            </a:extLst>
          </p:cNvPr>
          <p:cNvSpPr>
            <a:spLocks noGrp="1"/>
          </p:cNvSpPr>
          <p:nvPr>
            <p:ph idx="1"/>
          </p:nvPr>
        </p:nvSpPr>
        <p:spPr>
          <a:xfrm>
            <a:off x="836612" y="609600"/>
            <a:ext cx="4875529" cy="6838749"/>
          </a:xfrm>
        </p:spPr>
        <p:txBody>
          <a:bodyPr>
            <a:normAutofit/>
          </a:bodyPr>
          <a:lstStyle/>
          <a:p>
            <a:pPr marL="0" indent="0" algn="l">
              <a:buNone/>
            </a:pPr>
            <a:r>
              <a:rPr lang="en-US" dirty="0">
                <a:solidFill>
                  <a:schemeClr val="accent1"/>
                </a:solidFill>
                <a:latin typeface="Söhne"/>
              </a:rPr>
              <a:t>e</a:t>
            </a:r>
            <a:r>
              <a:rPr lang="en-US" b="0" i="0" dirty="0">
                <a:solidFill>
                  <a:schemeClr val="accent1"/>
                </a:solidFill>
                <a:effectLst/>
                <a:latin typeface="Söhne"/>
              </a:rPr>
              <a:t>)    </a:t>
            </a:r>
            <a:r>
              <a:rPr lang="en-US" b="0" i="0" dirty="0">
                <a:solidFill>
                  <a:schemeClr val="accent3">
                    <a:lumMod val="60000"/>
                    <a:lumOff val="40000"/>
                  </a:schemeClr>
                </a:solidFill>
                <a:effectLst/>
                <a:latin typeface="Söhne"/>
              </a:rPr>
              <a:t>Text Editor</a:t>
            </a:r>
            <a:r>
              <a:rPr lang="en-US" b="0" i="0" dirty="0">
                <a:solidFill>
                  <a:srgbClr val="D1D5DB"/>
                </a:solidFill>
                <a:effectLst/>
                <a:latin typeface="Söhne"/>
              </a:rPr>
              <a:t>:</a:t>
            </a:r>
          </a:p>
          <a:p>
            <a:pPr marL="914400" lvl="1" indent="-457200" algn="l">
              <a:buFont typeface="+mj-lt"/>
              <a:buAutoNum type="alphaLcParenR"/>
            </a:pPr>
            <a:r>
              <a:rPr lang="en-US" sz="2000" b="0" i="0" dirty="0">
                <a:solidFill>
                  <a:srgbClr val="D1D5DB"/>
                </a:solidFill>
                <a:effectLst/>
                <a:latin typeface="Söhne"/>
              </a:rPr>
              <a:t>The text editor enables users to create and edit documents in real-time.</a:t>
            </a:r>
          </a:p>
          <a:p>
            <a:pPr marL="914400" lvl="1" indent="-457200" algn="l">
              <a:buFont typeface="+mj-lt"/>
              <a:buAutoNum type="alphaLcParenR"/>
            </a:pPr>
            <a:r>
              <a:rPr lang="en-US" sz="2000" b="0" i="0" dirty="0">
                <a:solidFill>
                  <a:srgbClr val="D1D5DB"/>
                </a:solidFill>
                <a:effectLst/>
                <a:latin typeface="Söhne"/>
              </a:rPr>
              <a:t>Users can collaborate with others by sharing room code with them to join the document.</a:t>
            </a:r>
          </a:p>
          <a:p>
            <a:pPr marL="914400" lvl="1" indent="-457200" algn="l">
              <a:buFont typeface="+mj-lt"/>
              <a:buAutoNum type="alphaLcParenR"/>
            </a:pPr>
            <a:r>
              <a:rPr lang="en-US" sz="2000" b="0" i="0" dirty="0">
                <a:solidFill>
                  <a:srgbClr val="D1D5DB"/>
                </a:solidFill>
                <a:effectLst/>
                <a:latin typeface="Söhne"/>
              </a:rPr>
              <a:t>Real-time messaging allows users to communicate and collaborate within the text editor.</a:t>
            </a:r>
          </a:p>
          <a:p>
            <a:pPr marL="914400" lvl="1" indent="-457200" algn="l">
              <a:buFont typeface="+mj-lt"/>
              <a:buAutoNum type="alphaLcParenR"/>
            </a:pPr>
            <a:r>
              <a:rPr lang="en-US" sz="2000" b="0" i="0" dirty="0">
                <a:solidFill>
                  <a:srgbClr val="D1D5DB"/>
                </a:solidFill>
                <a:effectLst/>
                <a:latin typeface="Söhne"/>
              </a:rPr>
              <a:t>The text editor keeps track of document version history and provides access to logs.</a:t>
            </a:r>
          </a:p>
          <a:p>
            <a:pPr marL="914400" lvl="1" indent="-457200" algn="l">
              <a:buFont typeface="+mj-lt"/>
              <a:buAutoNum type="alphaLcParenR"/>
            </a:pPr>
            <a:endParaRPr lang="en-US" sz="2000" b="0" i="0" dirty="0">
              <a:solidFill>
                <a:srgbClr val="D1D5DB"/>
              </a:solidFill>
              <a:effectLst/>
              <a:latin typeface="Söhne"/>
            </a:endParaRPr>
          </a:p>
        </p:txBody>
      </p:sp>
    </p:spTree>
    <p:extLst>
      <p:ext uri="{BB962C8B-B14F-4D97-AF65-F5344CB8AC3E}">
        <p14:creationId xmlns:p14="http://schemas.microsoft.com/office/powerpoint/2010/main" val="1472052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2942</TotalTime>
  <Words>1004</Words>
  <Application>Microsoft Office PowerPoint</Application>
  <PresentationFormat>Custom</PresentationFormat>
  <Paragraphs>86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Söhne</vt:lpstr>
      <vt:lpstr>Söhne Mono</vt:lpstr>
      <vt:lpstr>Wingdings</vt:lpstr>
      <vt:lpstr>Tech 16x9</vt:lpstr>
      <vt:lpstr>Summit &amp; Chitkara Hackathon</vt:lpstr>
      <vt:lpstr>Overview of the Solution</vt:lpstr>
      <vt:lpstr>Technical approach for the problem</vt:lpstr>
      <vt:lpstr>Frontend Frameworks And Libraries</vt:lpstr>
      <vt:lpstr>Web-Sockets And Conflict Handling</vt:lpstr>
      <vt:lpstr>Backend Frameworks and Libraries</vt:lpstr>
      <vt:lpstr>Functioning of the WebApp</vt:lpstr>
      <vt:lpstr>PowerPoint Presentation</vt:lpstr>
      <vt:lpstr>PowerPoint Presentation</vt:lpstr>
      <vt:lpstr>Backend Schema Overview</vt:lpstr>
      <vt:lpstr>2.)Document Schema</vt:lpstr>
      <vt:lpstr>Backend Schema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Summit &amp; Chitkara Hackathon</dc:title>
  <dc:creator>Tushar</dc:creator>
  <cp:lastModifiedBy>Tushar</cp:lastModifiedBy>
  <cp:revision>8</cp:revision>
  <dcterms:created xsi:type="dcterms:W3CDTF">2023-05-17T20:19:33Z</dcterms:created>
  <dcterms:modified xsi:type="dcterms:W3CDTF">2023-05-25T06:13:18Z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