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Building a House Using Waterfall and Agile Methodologies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D908A-661F-4116-B087-68706223FE12}"/>
              </a:ext>
            </a:extLst>
          </p:cNvPr>
          <p:cNvSpPr/>
          <p:nvPr/>
        </p:nvSpPr>
        <p:spPr>
          <a:xfrm>
            <a:off x="7154088" y="1326364"/>
            <a:ext cx="4410894" cy="1698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4C77C-94AC-45DB-9777-85B1495C73AC}"/>
              </a:ext>
            </a:extLst>
          </p:cNvPr>
          <p:cNvSpPr/>
          <p:nvPr/>
        </p:nvSpPr>
        <p:spPr>
          <a:xfrm>
            <a:off x="7154088" y="3087157"/>
            <a:ext cx="4410894" cy="16522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17A7A-570D-436D-AD00-BA255B4E8E84}"/>
              </a:ext>
            </a:extLst>
          </p:cNvPr>
          <p:cNvSpPr txBox="1"/>
          <p:nvPr/>
        </p:nvSpPr>
        <p:spPr>
          <a:xfrm>
            <a:off x="7800701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Agile 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9D0D2-8B0A-4D64-9DE9-7C29BAA13A24}"/>
              </a:ext>
            </a:extLst>
          </p:cNvPr>
          <p:cNvSpPr txBox="1"/>
          <p:nvPr/>
        </p:nvSpPr>
        <p:spPr>
          <a:xfrm>
            <a:off x="3076304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Waterfall 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76EE-7E86-4A06-AE17-80CE0A637AC2}"/>
              </a:ext>
            </a:extLst>
          </p:cNvPr>
          <p:cNvSpPr txBox="1"/>
          <p:nvPr/>
        </p:nvSpPr>
        <p:spPr>
          <a:xfrm>
            <a:off x="548640" y="1294777"/>
            <a:ext cx="169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How a house would get built: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265BF-686D-4AE6-80EC-0E5F77F88306}"/>
              </a:ext>
            </a:extLst>
          </p:cNvPr>
          <p:cNvSpPr txBox="1"/>
          <p:nvPr/>
        </p:nvSpPr>
        <p:spPr>
          <a:xfrm>
            <a:off x="341812" y="3260579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Advantages of each methodology: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C59CC-DBBD-4F90-A659-F2793D878185}"/>
              </a:ext>
            </a:extLst>
          </p:cNvPr>
          <p:cNvSpPr txBox="1"/>
          <p:nvPr/>
        </p:nvSpPr>
        <p:spPr>
          <a:xfrm>
            <a:off x="341812" y="478780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What is the Minimum Viable House under each methodology?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D24D7-4118-42CB-8B0B-8F9C73B552B5}"/>
              </a:ext>
            </a:extLst>
          </p:cNvPr>
          <p:cNvSpPr/>
          <p:nvPr/>
        </p:nvSpPr>
        <p:spPr>
          <a:xfrm>
            <a:off x="2429693" y="1338536"/>
            <a:ext cx="4410894" cy="16866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453A1-EE47-4BED-86E5-146FC16B7FFD}"/>
              </a:ext>
            </a:extLst>
          </p:cNvPr>
          <p:cNvSpPr/>
          <p:nvPr/>
        </p:nvSpPr>
        <p:spPr>
          <a:xfrm>
            <a:off x="2424066" y="3209050"/>
            <a:ext cx="4410894" cy="1362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AD55B-3563-4317-BD56-57DE4258DCA3}"/>
              </a:ext>
            </a:extLst>
          </p:cNvPr>
          <p:cNvSpPr/>
          <p:nvPr/>
        </p:nvSpPr>
        <p:spPr>
          <a:xfrm>
            <a:off x="7154088" y="4832374"/>
            <a:ext cx="4410894" cy="766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8CAF59-2258-465C-8AD3-E288D7D305A8}"/>
              </a:ext>
            </a:extLst>
          </p:cNvPr>
          <p:cNvSpPr/>
          <p:nvPr/>
        </p:nvSpPr>
        <p:spPr>
          <a:xfrm>
            <a:off x="2429693" y="4835794"/>
            <a:ext cx="4410894" cy="766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DDF1-D59D-4D7B-901F-D702B4C67176}"/>
              </a:ext>
            </a:extLst>
          </p:cNvPr>
          <p:cNvSpPr txBox="1"/>
          <p:nvPr/>
        </p:nvSpPr>
        <p:spPr>
          <a:xfrm>
            <a:off x="2424066" y="1316197"/>
            <a:ext cx="45527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80" dirty="0"/>
              <a:t>Requirements Definition: Detailed upfront planning to define the number of bedrooms, layout, style, materials, etc.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80" dirty="0"/>
              <a:t>Planning: Sequence of construction tasks, budget estimates, permits, and approvals.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80" dirty="0"/>
              <a:t>Design: Blueprints and engineering plans finalized and approved before breaking ground.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80" dirty="0"/>
              <a:t>Build: Construction is done in a sequential manner—foundation, walls, roof, interiors, etc.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80" dirty="0"/>
              <a:t>Testing: Final inspections for safety, utility connections, and homeowner walkthrough before handover.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80" dirty="0"/>
              <a:t> Delivery: The entire house is handed over as a finished product at the end.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E7F8F-A50E-4F91-BF02-857FF950BA66}"/>
              </a:ext>
            </a:extLst>
          </p:cNvPr>
          <p:cNvSpPr txBox="1"/>
          <p:nvPr/>
        </p:nvSpPr>
        <p:spPr>
          <a:xfrm>
            <a:off x="7154089" y="1366821"/>
            <a:ext cx="4389120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80" dirty="0"/>
              <a:t>Requirements Definition: Basic needs like a living space, utilities, and essential features (MVP) defined first, with additional features planned iteratively.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80" dirty="0"/>
              <a:t>Planning: Short sprints (e.g., building one room at a time or constructing utilities in phases).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80" dirty="0"/>
              <a:t>Design: Each phase (e.g., kitchen, bedrooms) designed iteratively with customer input.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80" dirty="0"/>
              <a:t>Build: Start with an MVP (e.g., living area, basic utilities) and expand iteratively.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80" dirty="0"/>
              <a:t>Testing: Customer feedback at the end of each sprint (e.g., room walkthroughs and usability feedback).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80" dirty="0"/>
              <a:t>Delivery: Incremental delivery of usable sections of the house.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98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9808C-E6D7-43E2-BAD7-81F1D8814547}"/>
              </a:ext>
            </a:extLst>
          </p:cNvPr>
          <p:cNvSpPr txBox="1"/>
          <p:nvPr/>
        </p:nvSpPr>
        <p:spPr>
          <a:xfrm>
            <a:off x="2442754" y="3358075"/>
            <a:ext cx="42193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Clear and detailed upfront planning minimizes ambiguity.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 Budget and timelines are more predictable.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Sequential process ensures thorough execution of each phase.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Well-suited for complex houses with little scope for design changes.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3F74C-ED6E-41FE-B739-7FF4F4AC7DE8}"/>
              </a:ext>
            </a:extLst>
          </p:cNvPr>
          <p:cNvSpPr txBox="1"/>
          <p:nvPr/>
        </p:nvSpPr>
        <p:spPr>
          <a:xfrm>
            <a:off x="7154089" y="3124944"/>
            <a:ext cx="4423954" cy="134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05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Flexibility to incorporate design changes mid-construction.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05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Faster delivery of usable sections of the house (e.g., MVP).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05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Customer feedback is integrated throughout the process.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05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Better risk management due to incremental development.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98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C7881C-E254-4A48-ABF1-BFB17834F9C4}"/>
              </a:ext>
            </a:extLst>
          </p:cNvPr>
          <p:cNvSpPr txBox="1"/>
          <p:nvPr/>
        </p:nvSpPr>
        <p:spPr>
          <a:xfrm>
            <a:off x="2429693" y="4823666"/>
            <a:ext cx="4206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A fully completed house with all agreed-upon features, ready for occupancy at the end of the project.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CD6F2-1D48-40EB-B1CD-BA6A4DD3743A}"/>
              </a:ext>
            </a:extLst>
          </p:cNvPr>
          <p:cNvSpPr txBox="1"/>
          <p:nvPr/>
        </p:nvSpPr>
        <p:spPr>
          <a:xfrm>
            <a:off x="7154089" y="4833167"/>
            <a:ext cx="4206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A basic structure with essential features like one living space, a functioning bathroom, and utility connections, allowing for immediate use. Additional rooms and features can be added later.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6B733-CAB6-4E60-AA6F-DA06AECCBF71}"/>
              </a:ext>
            </a:extLst>
          </p:cNvPr>
          <p:cNvSpPr txBox="1"/>
          <p:nvPr/>
        </p:nvSpPr>
        <p:spPr>
          <a:xfrm>
            <a:off x="341812" y="5736751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What would happen if the homeowner decided to change the design mid-construction?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D61B6-4852-4F5A-8CC5-8FDA6B8CCF0E}"/>
              </a:ext>
            </a:extLst>
          </p:cNvPr>
          <p:cNvSpPr/>
          <p:nvPr/>
        </p:nvSpPr>
        <p:spPr>
          <a:xfrm>
            <a:off x="7167149" y="5724997"/>
            <a:ext cx="4410894" cy="900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708C8-886B-4BE1-BD6A-F36B91AE341D}"/>
              </a:ext>
            </a:extLst>
          </p:cNvPr>
          <p:cNvSpPr/>
          <p:nvPr/>
        </p:nvSpPr>
        <p:spPr>
          <a:xfrm>
            <a:off x="2442754" y="5728417"/>
            <a:ext cx="4410894" cy="900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2AF4C3-EB0F-418B-A055-23E98C5A12C4}"/>
              </a:ext>
            </a:extLst>
          </p:cNvPr>
          <p:cNvSpPr txBox="1"/>
          <p:nvPr/>
        </p:nvSpPr>
        <p:spPr>
          <a:xfrm>
            <a:off x="2442754" y="5716289"/>
            <a:ext cx="4206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Changes are difficult and costly to implement, requiring re-planning and re-approval. Often leads to delays and budget overruns.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2C4E22-19D5-4260-A5A7-F50BEDD51135}"/>
              </a:ext>
            </a:extLst>
          </p:cNvPr>
          <p:cNvSpPr txBox="1"/>
          <p:nvPr/>
        </p:nvSpPr>
        <p:spPr>
          <a:xfrm>
            <a:off x="7167150" y="5725790"/>
            <a:ext cx="4206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Changes can be accommodated in subsequent sprints without disrupting the overall project. </a:t>
            </a:r>
            <a:r>
              <a:rPr lang="en-US" sz="1050"/>
              <a:t>The iterative nature allows for flexibility.</a:t>
            </a:r>
            <a:endParaRPr lang="en-US" sz="1050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436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VIHAAN GAUTAM</cp:lastModifiedBy>
  <cp:revision>13</cp:revision>
  <dcterms:created xsi:type="dcterms:W3CDTF">2021-10-08T17:27:31Z</dcterms:created>
  <dcterms:modified xsi:type="dcterms:W3CDTF">2024-12-20T11:35:29Z</dcterms:modified>
</cp:coreProperties>
</file>