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559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89436"/>
            <a:ext cx="8585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4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6745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92A-3736-4AE0-ABCC-1542FF76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463" y="1077532"/>
            <a:ext cx="7193565" cy="42473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Flow Diagram – Commonly Used Symbols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B6F8FA8-7380-4BDA-9E42-06DCC23BA8E2}"/>
              </a:ext>
            </a:extLst>
          </p:cNvPr>
          <p:cNvSpPr/>
          <p:nvPr/>
        </p:nvSpPr>
        <p:spPr>
          <a:xfrm>
            <a:off x="1913381" y="1975698"/>
            <a:ext cx="1270000" cy="457200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Start and End Process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39A66A-F90A-48C6-9B1F-E7A0DFEBC689}"/>
              </a:ext>
            </a:extLst>
          </p:cNvPr>
          <p:cNvSpPr/>
          <p:nvPr/>
        </p:nvSpPr>
        <p:spPr>
          <a:xfrm>
            <a:off x="3606800" y="1899498"/>
            <a:ext cx="1394017" cy="6096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Process Step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C541686-CA21-4ECE-9B9F-01F418C8B6BD}"/>
              </a:ext>
            </a:extLst>
          </p:cNvPr>
          <p:cNvSpPr/>
          <p:nvPr/>
        </p:nvSpPr>
        <p:spPr>
          <a:xfrm>
            <a:off x="5424237" y="1721698"/>
            <a:ext cx="1394017" cy="9652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94426D04-6C38-41A8-9FA3-06E054A6F946}"/>
              </a:ext>
            </a:extLst>
          </p:cNvPr>
          <p:cNvSpPr/>
          <p:nvPr/>
        </p:nvSpPr>
        <p:spPr>
          <a:xfrm>
            <a:off x="7286619" y="1797898"/>
            <a:ext cx="1210167" cy="8128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AE2AA05D-32E5-44F3-8CEA-D6069B01AC02}"/>
              </a:ext>
            </a:extLst>
          </p:cNvPr>
          <p:cNvSpPr/>
          <p:nvPr/>
        </p:nvSpPr>
        <p:spPr>
          <a:xfrm rot="10800000">
            <a:off x="8965151" y="1848698"/>
            <a:ext cx="1219200" cy="711200"/>
          </a:xfrm>
          <a:prstGeom prst="trapezoi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9318D5-A8B8-40CB-8327-62AD988B44A6}"/>
              </a:ext>
            </a:extLst>
          </p:cNvPr>
          <p:cNvSpPr txBox="1"/>
          <p:nvPr/>
        </p:nvSpPr>
        <p:spPr>
          <a:xfrm>
            <a:off x="8965151" y="1988854"/>
            <a:ext cx="121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Manual Operation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2372BB-B0DF-46A1-BB78-30FDDD5BEE48}"/>
              </a:ext>
            </a:extLst>
          </p:cNvPr>
          <p:cNvSpPr txBox="1"/>
          <p:nvPr/>
        </p:nvSpPr>
        <p:spPr>
          <a:xfrm>
            <a:off x="1828800" y="4065896"/>
            <a:ext cx="2069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2"/>
                </a:solidFill>
              </a:rPr>
              <a:t>Symbols are connected to show the stepwise flow of the algorithm, like this:</a:t>
            </a:r>
            <a:endParaRPr lang="uk-UA" sz="1600" dirty="0">
              <a:solidFill>
                <a:schemeClr val="tx2"/>
              </a:solidFill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101ACD8-C041-472F-BCDD-71EDF577916C}"/>
              </a:ext>
            </a:extLst>
          </p:cNvPr>
          <p:cNvSpPr/>
          <p:nvPr/>
        </p:nvSpPr>
        <p:spPr>
          <a:xfrm>
            <a:off x="4246771" y="4065896"/>
            <a:ext cx="1394017" cy="6096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Process Step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573EC9E9-CD84-466A-AD7F-ECE57F729C8D}"/>
              </a:ext>
            </a:extLst>
          </p:cNvPr>
          <p:cNvSpPr/>
          <p:nvPr/>
        </p:nvSpPr>
        <p:spPr>
          <a:xfrm>
            <a:off x="6133416" y="3886200"/>
            <a:ext cx="1394017" cy="9652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FFF4E98-D043-4ACD-9952-7D42A0CD768C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5640789" y="4368800"/>
            <a:ext cx="492627" cy="189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315B13C1-92EC-4904-A258-27BECE7FB5F3}"/>
              </a:ext>
            </a:extLst>
          </p:cNvPr>
          <p:cNvSpPr/>
          <p:nvPr/>
        </p:nvSpPr>
        <p:spPr>
          <a:xfrm rot="10800000">
            <a:off x="8128000" y="4013200"/>
            <a:ext cx="1219200" cy="711200"/>
          </a:xfrm>
          <a:prstGeom prst="trapezoi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08D086-777D-4426-9290-BA4BC34F468D}"/>
              </a:ext>
            </a:extLst>
          </p:cNvPr>
          <p:cNvSpPr txBox="1"/>
          <p:nvPr/>
        </p:nvSpPr>
        <p:spPr>
          <a:xfrm>
            <a:off x="8128000" y="4153356"/>
            <a:ext cx="121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Manual Operation</a:t>
            </a:r>
          </a:p>
        </p:txBody>
      </p:sp>
      <p:cxnSp>
        <p:nvCxnSpPr>
          <p:cNvPr id="46" name="Connector: Elbow 12">
            <a:extLst>
              <a:ext uri="{FF2B5EF4-FFF2-40B4-BE49-F238E27FC236}">
                <a16:creationId xmlns:a16="http://schemas.microsoft.com/office/drawing/2014/main" id="{E1EEF209-C606-4298-98C9-242CD57BD1C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7527433" y="4368800"/>
            <a:ext cx="6889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04F157D6-013B-47BC-86D1-35FB821EA1C5}"/>
              </a:ext>
            </a:extLst>
          </p:cNvPr>
          <p:cNvSpPr/>
          <p:nvPr/>
        </p:nvSpPr>
        <p:spPr>
          <a:xfrm>
            <a:off x="6133416" y="5291117"/>
            <a:ext cx="1394017" cy="6096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Process Step</a:t>
            </a:r>
          </a:p>
        </p:txBody>
      </p:sp>
      <p:cxnSp>
        <p:nvCxnSpPr>
          <p:cNvPr id="51" name="Connector: Elbow 12">
            <a:extLst>
              <a:ext uri="{FF2B5EF4-FFF2-40B4-BE49-F238E27FC236}">
                <a16:creationId xmlns:a16="http://schemas.microsoft.com/office/drawing/2014/main" id="{E1A743F8-9253-4CFB-B016-29BFF889BC8D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6830424" y="4851400"/>
            <a:ext cx="0" cy="43971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376ACD-1594-4B7F-BF4D-CE4F740E7E96}"/>
              </a:ext>
            </a:extLst>
          </p:cNvPr>
          <p:cNvSpPr txBox="1"/>
          <p:nvPr/>
        </p:nvSpPr>
        <p:spPr>
          <a:xfrm>
            <a:off x="7576343" y="4124475"/>
            <a:ext cx="48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9FB4B6-8EBA-4756-BED0-E9B225CF3A78}"/>
              </a:ext>
            </a:extLst>
          </p:cNvPr>
          <p:cNvSpPr txBox="1"/>
          <p:nvPr/>
        </p:nvSpPr>
        <p:spPr>
          <a:xfrm>
            <a:off x="6844814" y="4886475"/>
            <a:ext cx="384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F50BC-19BC-42D4-BFB2-4EEB3B630199}"/>
              </a:ext>
            </a:extLst>
          </p:cNvPr>
          <p:cNvSpPr txBox="1"/>
          <p:nvPr/>
        </p:nvSpPr>
        <p:spPr>
          <a:xfrm>
            <a:off x="5450797" y="1963665"/>
            <a:ext cx="1394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Point or Logical Condition Test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CE24E7-88DE-4C7B-8F69-8969A6D1B2AC}"/>
              </a:ext>
            </a:extLst>
          </p:cNvPr>
          <p:cNvSpPr txBox="1"/>
          <p:nvPr/>
        </p:nvSpPr>
        <p:spPr>
          <a:xfrm>
            <a:off x="6157871" y="4156272"/>
            <a:ext cx="1394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Point.  Condition True?</a:t>
            </a:r>
          </a:p>
        </p:txBody>
      </p:sp>
    </p:spTree>
    <p:extLst>
      <p:ext uri="{BB962C8B-B14F-4D97-AF65-F5344CB8AC3E}">
        <p14:creationId xmlns:p14="http://schemas.microsoft.com/office/powerpoint/2010/main" val="798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Algorithmic Thinking: </a:t>
            </a:r>
            <a:r>
              <a:rPr lang="en-US" sz="2800" b="1" dirty="0"/>
              <a:t>Making a Cup of Tea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4971B-799C-479E-A2E3-79BE450F3269}"/>
              </a:ext>
            </a:extLst>
          </p:cNvPr>
          <p:cNvSpPr txBox="1"/>
          <p:nvPr/>
        </p:nvSpPr>
        <p:spPr>
          <a:xfrm>
            <a:off x="1328057" y="1140823"/>
            <a:ext cx="25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Algorithm Pseudocode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D551-D9FA-4D8D-85A5-4D7A725BE363}"/>
              </a:ext>
            </a:extLst>
          </p:cNvPr>
          <p:cNvSpPr txBox="1"/>
          <p:nvPr/>
        </p:nvSpPr>
        <p:spPr>
          <a:xfrm>
            <a:off x="7184571" y="1140823"/>
            <a:ext cx="25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Algorithm Flow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03E85-E0C9-4B69-8E1F-DE3EAC2672C3}"/>
              </a:ext>
            </a:extLst>
          </p:cNvPr>
          <p:cNvSpPr/>
          <p:nvPr/>
        </p:nvSpPr>
        <p:spPr>
          <a:xfrm>
            <a:off x="330926" y="1593667"/>
            <a:ext cx="4545874" cy="496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590E3-7B2D-4A3A-A749-F1718BA0431E}"/>
              </a:ext>
            </a:extLst>
          </p:cNvPr>
          <p:cNvSpPr/>
          <p:nvPr/>
        </p:nvSpPr>
        <p:spPr>
          <a:xfrm>
            <a:off x="5059680" y="1593669"/>
            <a:ext cx="6801394" cy="496388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rocess">
            <a:extLst>
              <a:ext uri="{FF2B5EF4-FFF2-40B4-BE49-F238E27FC236}">
                <a16:creationId xmlns:a16="http://schemas.microsoft.com/office/drawing/2014/main" id="{918E8C70-0055-B6BC-26A5-0DF5BA6E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97" y="1689598"/>
            <a:ext cx="4375634" cy="477202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41DC5E3-1757-8454-6B29-FA43908ED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6" y="2244883"/>
            <a:ext cx="4545874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 the kettle with water.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Turn on the kettle to boil water.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waiting for water to boil: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 a cup.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 the tea bag (or loose tea) in the cup.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you want sugar: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the desired amount of sugar to the cup.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Otherwise, skip this step.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you want milk: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the desired amount of milk into the cup.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Otherwise, skip this step.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 until the kettle switches off (water is boiled).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the boiled water into the cup.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Stir the tea to dissolve sugar and infuse.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 the tea steep for the desired amount of time (e.g., 3-5 minutes).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enjoy your tea. </a:t>
            </a:r>
          </a:p>
        </p:txBody>
      </p:sp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195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Flow Diagram – Commonly Used Symbols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VIHAAN GAUTAM</cp:lastModifiedBy>
  <cp:revision>8</cp:revision>
  <dcterms:created xsi:type="dcterms:W3CDTF">2021-10-08T17:27:31Z</dcterms:created>
  <dcterms:modified xsi:type="dcterms:W3CDTF">2024-12-20T12:14:43Z</dcterms:modified>
</cp:coreProperties>
</file>