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56" r:id="rId2"/>
    <p:sldId id="258" r:id="rId3"/>
    <p:sldId id="307" r:id="rId4"/>
    <p:sldId id="312" r:id="rId5"/>
    <p:sldId id="308" r:id="rId6"/>
    <p:sldId id="309" r:id="rId7"/>
    <p:sldId id="310" r:id="rId8"/>
    <p:sldId id="311" r:id="rId9"/>
    <p:sldId id="313" r:id="rId10"/>
    <p:sldId id="314" r:id="rId11"/>
  </p:sldIdLst>
  <p:sldSz cx="9144000" cy="5143500" type="screen16x9"/>
  <p:notesSz cx="6858000" cy="9144000"/>
  <p:embeddedFontLst>
    <p:embeddedFont>
      <p:font typeface="Prata" charset="0"/>
      <p:regular r:id="rId13"/>
    </p:embeddedFont>
    <p:embeddedFont>
      <p:font typeface="Titillium Web Light" charset="0"/>
      <p:regular r:id="rId14"/>
      <p:bold r:id="rId15"/>
      <p:italic r:id="rId16"/>
      <p:boldItalic r:id="rId17"/>
    </p:embeddedFont>
    <p:embeddedFont>
      <p:font typeface="Titillium Web"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C49FAC7-E4BB-4A21-A5E5-C804FC2F7ABF}">
  <a:tblStyle styleId="{6C49FAC7-E4BB-4A21-A5E5-C804FC2F7A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fb571ef5b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fb571ef5b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fb571ef5b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fb571ef5b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fb571ef5b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fb571ef5b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fb571ef5b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fb571ef5b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75775" y="1099332"/>
            <a:ext cx="5348700" cy="24885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075776" y="3587700"/>
            <a:ext cx="5348700" cy="473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219225" y="1122876"/>
            <a:ext cx="6204900" cy="2932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6000"/>
              <a:buNone/>
              <a:defRPr sz="97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895775" y="1447800"/>
            <a:ext cx="3521100" cy="769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97075" y="1977150"/>
            <a:ext cx="3720000" cy="187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bg>
      <p:bgPr>
        <a:solidFill>
          <a:schemeClr val="lt1"/>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2902673"/>
            <a:ext cx="3439800" cy="915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1320270"/>
            <a:ext cx="3852000" cy="131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0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144"/>
        <p:cNvGrpSpPr/>
        <p:nvPr/>
      </p:nvGrpSpPr>
      <p:grpSpPr>
        <a:xfrm>
          <a:off x="0" y="0"/>
          <a:ext cx="0" cy="0"/>
          <a:chOff x="0" y="0"/>
          <a:chExt cx="0" cy="0"/>
        </a:xfrm>
      </p:grpSpPr>
      <p:cxnSp>
        <p:nvCxnSpPr>
          <p:cNvPr id="145" name="Google Shape;145;p31"/>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146" name="Google Shape;146;p31"/>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147" name="Google Shape;147;p31"/>
          <p:cNvCxnSpPr>
            <a:stCxn id="146"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148"/>
        <p:cNvGrpSpPr/>
        <p:nvPr/>
      </p:nvGrpSpPr>
      <p:grpSpPr>
        <a:xfrm>
          <a:off x="0" y="0"/>
          <a:ext cx="0" cy="0"/>
          <a:chOff x="0" y="0"/>
          <a:chExt cx="0" cy="0"/>
        </a:xfrm>
      </p:grpSpPr>
      <p:pic>
        <p:nvPicPr>
          <p:cNvPr id="149" name="Google Shape;149;p32"/>
          <p:cNvPicPr preferRelativeResize="0"/>
          <p:nvPr/>
        </p:nvPicPr>
        <p:blipFill rotWithShape="1">
          <a:blip r:embed="rId2">
            <a:alphaModFix/>
          </a:blip>
          <a:srcRect t="7849" b="7840"/>
          <a:stretch/>
        </p:blipFill>
        <p:spPr>
          <a:xfrm>
            <a:off x="0" y="-3450"/>
            <a:ext cx="9143999" cy="5143501"/>
          </a:xfrm>
          <a:prstGeom prst="rect">
            <a:avLst/>
          </a:prstGeom>
          <a:noFill/>
          <a:ln>
            <a:noFill/>
          </a:ln>
        </p:spPr>
      </p:pic>
      <p:sp>
        <p:nvSpPr>
          <p:cNvPr id="150" name="Google Shape;150;p32"/>
          <p:cNvSpPr/>
          <p:nvPr/>
        </p:nvSpPr>
        <p:spPr>
          <a:xfrm>
            <a:off x="6475" y="-6475"/>
            <a:ext cx="9144000" cy="5143500"/>
          </a:xfrm>
          <a:prstGeom prst="rect">
            <a:avLst/>
          </a:prstGeom>
          <a:solidFill>
            <a:srgbClr val="2A2A2A">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32"/>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152" name="Google Shape;152;p32"/>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153" name="Google Shape;153;p32"/>
          <p:cNvCxnSpPr>
            <a:stCxn id="152"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154"/>
        <p:cNvGrpSpPr/>
        <p:nvPr/>
      </p:nvGrpSpPr>
      <p:grpSpPr>
        <a:xfrm>
          <a:off x="0" y="0"/>
          <a:ext cx="0" cy="0"/>
          <a:chOff x="0" y="0"/>
          <a:chExt cx="0" cy="0"/>
        </a:xfrm>
      </p:grpSpPr>
      <p:pic>
        <p:nvPicPr>
          <p:cNvPr id="155" name="Google Shape;155;p33"/>
          <p:cNvPicPr preferRelativeResize="0"/>
          <p:nvPr/>
        </p:nvPicPr>
        <p:blipFill rotWithShape="1">
          <a:blip r:embed="rId2">
            <a:alphaModFix/>
          </a:blip>
          <a:srcRect t="7805" b="7805"/>
          <a:stretch/>
        </p:blipFill>
        <p:spPr>
          <a:xfrm>
            <a:off x="1025" y="0"/>
            <a:ext cx="9140098" cy="5143501"/>
          </a:xfrm>
          <a:prstGeom prst="rect">
            <a:avLst/>
          </a:prstGeom>
          <a:noFill/>
          <a:ln>
            <a:noFill/>
          </a:ln>
        </p:spPr>
      </p:pic>
      <p:sp>
        <p:nvSpPr>
          <p:cNvPr id="156" name="Google Shape;156;p33"/>
          <p:cNvSpPr/>
          <p:nvPr/>
        </p:nvSpPr>
        <p:spPr>
          <a:xfrm>
            <a:off x="10500" y="-6475"/>
            <a:ext cx="9130500" cy="5143500"/>
          </a:xfrm>
          <a:prstGeom prst="rect">
            <a:avLst/>
          </a:prstGeom>
          <a:solidFill>
            <a:srgbClr val="2A2A2A">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3"/>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33"/>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159" name="Google Shape;159;p33"/>
          <p:cNvCxnSpPr>
            <a:stCxn id="158"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1pPr>
            <a:lvl2pPr lvl="1">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2pPr>
            <a:lvl3pPr lvl="2">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3pPr>
            <a:lvl4pPr lvl="3">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4pPr>
            <a:lvl5pPr lvl="4">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5pPr>
            <a:lvl6pPr lvl="5">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6pPr>
            <a:lvl7pPr lvl="6">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7pPr>
            <a:lvl8pPr lvl="7">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8pPr>
            <a:lvl9pPr lvl="8">
              <a:spcBef>
                <a:spcPts val="0"/>
              </a:spcBef>
              <a:spcAft>
                <a:spcPts val="0"/>
              </a:spcAft>
              <a:buClr>
                <a:schemeClr val="dk1"/>
              </a:buClr>
              <a:buSzPts val="2800"/>
              <a:buFont typeface="Prata"/>
              <a:buNone/>
              <a:defRPr sz="2800">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1pPr>
            <a:lvl2pPr marL="914400" lvl="1"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2pPr>
            <a:lvl3pPr marL="1371600" lvl="2"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3pPr>
            <a:lvl4pPr marL="1828800" lvl="3"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4pPr>
            <a:lvl5pPr marL="2286000" lvl="4"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5pPr>
            <a:lvl6pPr marL="2743200" lvl="5"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6pPr>
            <a:lvl7pPr marL="3200400" lvl="6"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7pPr>
            <a:lvl8pPr marL="3657600" lvl="7"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8pPr>
            <a:lvl9pPr marL="4114800" lvl="8" indent="-317500">
              <a:lnSpc>
                <a:spcPct val="100000"/>
              </a:lnSpc>
              <a:spcBef>
                <a:spcPts val="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1" r:id="rId5"/>
    <p:sldLayoutId id="2147483677"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7"/>
          <p:cNvPicPr preferRelativeResize="0"/>
          <p:nvPr/>
        </p:nvPicPr>
        <p:blipFill rotWithShape="1">
          <a:blip r:embed="rId3">
            <a:alphaModFix/>
          </a:blip>
          <a:srcRect t="7849" b="7840"/>
          <a:stretch/>
        </p:blipFill>
        <p:spPr>
          <a:xfrm>
            <a:off x="0" y="-3450"/>
            <a:ext cx="9143999" cy="5143501"/>
          </a:xfrm>
          <a:prstGeom prst="rect">
            <a:avLst/>
          </a:prstGeom>
          <a:noFill/>
          <a:ln>
            <a:noFill/>
          </a:ln>
        </p:spPr>
      </p:pic>
      <p:sp>
        <p:nvSpPr>
          <p:cNvPr id="171" name="Google Shape;171;p37"/>
          <p:cNvSpPr/>
          <p:nvPr/>
        </p:nvSpPr>
        <p:spPr>
          <a:xfrm>
            <a:off x="6475" y="-6475"/>
            <a:ext cx="9144000" cy="5143500"/>
          </a:xfrm>
          <a:prstGeom prst="rect">
            <a:avLst/>
          </a:prstGeom>
          <a:solidFill>
            <a:srgbClr val="2A2A2A">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37"/>
          <p:cNvPicPr preferRelativeResize="0"/>
          <p:nvPr/>
        </p:nvPicPr>
        <p:blipFill rotWithShape="1">
          <a:blip r:embed="rId4">
            <a:alphaModFix/>
          </a:blip>
          <a:srcRect l="31805"/>
          <a:stretch/>
        </p:blipFill>
        <p:spPr>
          <a:xfrm>
            <a:off x="335950" y="970475"/>
            <a:ext cx="3321652" cy="3249750"/>
          </a:xfrm>
          <a:prstGeom prst="rect">
            <a:avLst/>
          </a:prstGeom>
          <a:noFill/>
          <a:ln>
            <a:noFill/>
          </a:ln>
        </p:spPr>
      </p:pic>
      <p:sp>
        <p:nvSpPr>
          <p:cNvPr id="173" name="Google Shape;173;p37"/>
          <p:cNvSpPr txBox="1">
            <a:spLocks noGrp="1"/>
          </p:cNvSpPr>
          <p:nvPr>
            <p:ph type="ctrTitle"/>
          </p:nvPr>
        </p:nvSpPr>
        <p:spPr>
          <a:xfrm>
            <a:off x="3075775" y="1099332"/>
            <a:ext cx="5348700" cy="24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400" dirty="0" smtClean="0"/>
              <a:t>VoteGuard</a:t>
            </a:r>
            <a:endParaRPr sz="5400" dirty="0"/>
          </a:p>
        </p:txBody>
      </p:sp>
      <p:sp>
        <p:nvSpPr>
          <p:cNvPr id="174" name="Google Shape;174;p37"/>
          <p:cNvSpPr txBox="1">
            <a:spLocks noGrp="1"/>
          </p:cNvSpPr>
          <p:nvPr>
            <p:ph type="subTitle" idx="1"/>
          </p:nvPr>
        </p:nvSpPr>
        <p:spPr>
          <a:xfrm>
            <a:off x="3075776" y="3587700"/>
            <a:ext cx="5348700" cy="473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i="1" u="sng" dirty="0" smtClean="0"/>
              <a:t>Spotting Bullies Together </a:t>
            </a:r>
            <a:endParaRPr sz="2000" b="1" i="1" u="sng" dirty="0"/>
          </a:p>
        </p:txBody>
      </p:sp>
      <p:cxnSp>
        <p:nvCxnSpPr>
          <p:cNvPr id="175" name="Google Shape;175;p37"/>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176" name="Google Shape;176;p37"/>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177" name="Google Shape;177;p37"/>
          <p:cNvCxnSpPr>
            <a:stCxn id="176"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12 Quotes On Anti Cyber Bulling And Social Bullying Effects"/>
          <p:cNvPicPr>
            <a:picLocks noChangeAspect="1" noChangeArrowheads="1"/>
          </p:cNvPicPr>
          <p:nvPr/>
        </p:nvPicPr>
        <p:blipFill>
          <a:blip r:embed="rId2"/>
          <a:srcRect/>
          <a:stretch>
            <a:fillRect/>
          </a:stretch>
        </p:blipFill>
        <p:spPr bwMode="auto">
          <a:xfrm>
            <a:off x="1043608" y="627534"/>
            <a:ext cx="7174766" cy="403580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9"/>
          <p:cNvPicPr preferRelativeResize="0"/>
          <p:nvPr/>
        </p:nvPicPr>
        <p:blipFill rotWithShape="1">
          <a:blip r:embed="rId3">
            <a:alphaModFix/>
          </a:blip>
          <a:srcRect t="7849" b="7840"/>
          <a:stretch/>
        </p:blipFill>
        <p:spPr>
          <a:xfrm>
            <a:off x="0" y="-3450"/>
            <a:ext cx="9143999" cy="5143501"/>
          </a:xfrm>
          <a:prstGeom prst="rect">
            <a:avLst/>
          </a:prstGeom>
          <a:noFill/>
          <a:ln>
            <a:noFill/>
          </a:ln>
        </p:spPr>
      </p:pic>
      <p:sp>
        <p:nvSpPr>
          <p:cNvPr id="195" name="Google Shape;195;p39"/>
          <p:cNvSpPr/>
          <p:nvPr/>
        </p:nvSpPr>
        <p:spPr>
          <a:xfrm>
            <a:off x="-13075" y="-6475"/>
            <a:ext cx="9163800" cy="5143500"/>
          </a:xfrm>
          <a:prstGeom prst="rect">
            <a:avLst/>
          </a:prstGeom>
          <a:solidFill>
            <a:srgbClr val="2A2A2A">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9"/>
          <p:cNvSpPr txBox="1">
            <a:spLocks noGrp="1"/>
          </p:cNvSpPr>
          <p:nvPr>
            <p:ph type="title"/>
          </p:nvPr>
        </p:nvSpPr>
        <p:spPr>
          <a:xfrm>
            <a:off x="720000" y="1320270"/>
            <a:ext cx="38520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55%</a:t>
            </a:r>
            <a:endParaRPr dirty="0"/>
          </a:p>
        </p:txBody>
      </p:sp>
      <p:sp>
        <p:nvSpPr>
          <p:cNvPr id="197" name="Google Shape;197;p39"/>
          <p:cNvSpPr txBox="1">
            <a:spLocks noGrp="1"/>
          </p:cNvSpPr>
          <p:nvPr>
            <p:ph type="subTitle" idx="1"/>
          </p:nvPr>
        </p:nvSpPr>
        <p:spPr>
          <a:xfrm>
            <a:off x="720000" y="2902673"/>
            <a:ext cx="34398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smtClean="0"/>
              <a:t>More than half of high school students have faced bullying at least once in their life</a:t>
            </a:r>
            <a:endParaRPr sz="2000" b="1" dirty="0"/>
          </a:p>
        </p:txBody>
      </p:sp>
      <p:pic>
        <p:nvPicPr>
          <p:cNvPr id="198" name="Google Shape;198;p39"/>
          <p:cNvPicPr preferRelativeResize="0"/>
          <p:nvPr/>
        </p:nvPicPr>
        <p:blipFill rotWithShape="1">
          <a:blip r:embed="rId4">
            <a:alphaModFix/>
          </a:blip>
          <a:srcRect l="129" r="119"/>
          <a:stretch/>
        </p:blipFill>
        <p:spPr>
          <a:xfrm>
            <a:off x="6197398" y="3117926"/>
            <a:ext cx="2226601" cy="1485578"/>
          </a:xfrm>
          <a:prstGeom prst="rect">
            <a:avLst/>
          </a:prstGeom>
          <a:noFill/>
          <a:ln>
            <a:noFill/>
          </a:ln>
        </p:spPr>
      </p:pic>
      <p:cxnSp>
        <p:nvCxnSpPr>
          <p:cNvPr id="199" name="Google Shape;199;p39"/>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200" name="Google Shape;200;p39"/>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201" name="Google Shape;201;p39"/>
          <p:cNvCxnSpPr>
            <a:stCxn id="200"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9"/>
          <p:cNvPicPr preferRelativeResize="0"/>
          <p:nvPr/>
        </p:nvPicPr>
        <p:blipFill rotWithShape="1">
          <a:blip r:embed="rId3">
            <a:alphaModFix/>
          </a:blip>
          <a:srcRect t="7849" b="7840"/>
          <a:stretch/>
        </p:blipFill>
        <p:spPr>
          <a:xfrm>
            <a:off x="0" y="-3450"/>
            <a:ext cx="9143999" cy="5143501"/>
          </a:xfrm>
          <a:prstGeom prst="rect">
            <a:avLst/>
          </a:prstGeom>
          <a:noFill/>
          <a:ln>
            <a:noFill/>
          </a:ln>
        </p:spPr>
      </p:pic>
      <p:sp>
        <p:nvSpPr>
          <p:cNvPr id="195" name="Google Shape;195;p39"/>
          <p:cNvSpPr/>
          <p:nvPr/>
        </p:nvSpPr>
        <p:spPr>
          <a:xfrm>
            <a:off x="-19800" y="0"/>
            <a:ext cx="9163800" cy="5143500"/>
          </a:xfrm>
          <a:prstGeom prst="rect">
            <a:avLst/>
          </a:prstGeom>
          <a:solidFill>
            <a:srgbClr val="2A2A2A">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9"/>
          <p:cNvSpPr txBox="1">
            <a:spLocks noGrp="1"/>
          </p:cNvSpPr>
          <p:nvPr>
            <p:ph type="title"/>
          </p:nvPr>
        </p:nvSpPr>
        <p:spPr>
          <a:xfrm>
            <a:off x="720000" y="1320270"/>
            <a:ext cx="38520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800" dirty="0" smtClean="0"/>
              <a:t>1 in every 20</a:t>
            </a:r>
            <a:endParaRPr sz="4800" dirty="0"/>
          </a:p>
        </p:txBody>
      </p:sp>
      <p:sp>
        <p:nvSpPr>
          <p:cNvPr id="197" name="Google Shape;197;p39"/>
          <p:cNvSpPr txBox="1">
            <a:spLocks noGrp="1"/>
          </p:cNvSpPr>
          <p:nvPr>
            <p:ph type="subTitle" idx="1"/>
          </p:nvPr>
        </p:nvSpPr>
        <p:spPr>
          <a:xfrm>
            <a:off x="720000" y="2902673"/>
            <a:ext cx="34398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smtClean="0"/>
              <a:t>People have faced physical bullying where they have been injured.</a:t>
            </a:r>
            <a:endParaRPr sz="2000" b="1" dirty="0"/>
          </a:p>
        </p:txBody>
      </p:sp>
      <p:pic>
        <p:nvPicPr>
          <p:cNvPr id="198" name="Google Shape;198;p39"/>
          <p:cNvPicPr preferRelativeResize="0"/>
          <p:nvPr/>
        </p:nvPicPr>
        <p:blipFill rotWithShape="1">
          <a:blip r:embed="rId4">
            <a:alphaModFix/>
          </a:blip>
          <a:srcRect l="129" r="119"/>
          <a:stretch/>
        </p:blipFill>
        <p:spPr>
          <a:xfrm>
            <a:off x="6197398" y="3117926"/>
            <a:ext cx="2226601" cy="1485578"/>
          </a:xfrm>
          <a:prstGeom prst="rect">
            <a:avLst/>
          </a:prstGeom>
          <a:noFill/>
          <a:ln>
            <a:noFill/>
          </a:ln>
        </p:spPr>
      </p:pic>
      <p:cxnSp>
        <p:nvCxnSpPr>
          <p:cNvPr id="199" name="Google Shape;199;p39"/>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200" name="Google Shape;200;p39"/>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201" name="Google Shape;201;p39"/>
          <p:cNvCxnSpPr>
            <a:stCxn id="200"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9"/>
          <p:cNvPicPr preferRelativeResize="0"/>
          <p:nvPr/>
        </p:nvPicPr>
        <p:blipFill rotWithShape="1">
          <a:blip r:embed="rId3">
            <a:alphaModFix/>
          </a:blip>
          <a:srcRect t="7849" b="7840"/>
          <a:stretch/>
        </p:blipFill>
        <p:spPr>
          <a:xfrm>
            <a:off x="0" y="-3450"/>
            <a:ext cx="9143999" cy="5143501"/>
          </a:xfrm>
          <a:prstGeom prst="rect">
            <a:avLst/>
          </a:prstGeom>
          <a:noFill/>
          <a:ln>
            <a:noFill/>
          </a:ln>
        </p:spPr>
      </p:pic>
      <p:sp>
        <p:nvSpPr>
          <p:cNvPr id="195" name="Google Shape;195;p39"/>
          <p:cNvSpPr/>
          <p:nvPr/>
        </p:nvSpPr>
        <p:spPr>
          <a:xfrm>
            <a:off x="0" y="-308570"/>
            <a:ext cx="9163800" cy="5143500"/>
          </a:xfrm>
          <a:prstGeom prst="rect">
            <a:avLst/>
          </a:prstGeom>
          <a:solidFill>
            <a:srgbClr val="2A2A2A">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9"/>
          <p:cNvSpPr txBox="1">
            <a:spLocks noGrp="1"/>
          </p:cNvSpPr>
          <p:nvPr>
            <p:ph type="title"/>
          </p:nvPr>
        </p:nvSpPr>
        <p:spPr>
          <a:xfrm>
            <a:off x="720000" y="1320270"/>
            <a:ext cx="38520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800" dirty="0" smtClean="0"/>
              <a:t>thousands</a:t>
            </a:r>
            <a:endParaRPr sz="4800" dirty="0"/>
          </a:p>
        </p:txBody>
      </p:sp>
      <p:sp>
        <p:nvSpPr>
          <p:cNvPr id="197" name="Google Shape;197;p39"/>
          <p:cNvSpPr txBox="1">
            <a:spLocks noGrp="1"/>
          </p:cNvSpPr>
          <p:nvPr>
            <p:ph type="subTitle" idx="1"/>
          </p:nvPr>
        </p:nvSpPr>
        <p:spPr>
          <a:xfrm>
            <a:off x="720000" y="2902673"/>
            <a:ext cx="34398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smtClean="0"/>
              <a:t>Have committed suicide due to bullying </a:t>
            </a:r>
            <a:endParaRPr sz="2000" b="1" dirty="0"/>
          </a:p>
        </p:txBody>
      </p:sp>
      <p:pic>
        <p:nvPicPr>
          <p:cNvPr id="198" name="Google Shape;198;p39"/>
          <p:cNvPicPr preferRelativeResize="0"/>
          <p:nvPr/>
        </p:nvPicPr>
        <p:blipFill rotWithShape="1">
          <a:blip r:embed="rId4">
            <a:alphaModFix/>
          </a:blip>
          <a:srcRect l="129" r="119"/>
          <a:stretch/>
        </p:blipFill>
        <p:spPr>
          <a:xfrm>
            <a:off x="6197398" y="3117926"/>
            <a:ext cx="2226601" cy="1485578"/>
          </a:xfrm>
          <a:prstGeom prst="rect">
            <a:avLst/>
          </a:prstGeom>
          <a:noFill/>
          <a:ln>
            <a:noFill/>
          </a:ln>
        </p:spPr>
      </p:pic>
      <p:cxnSp>
        <p:nvCxnSpPr>
          <p:cNvPr id="199" name="Google Shape;199;p39"/>
          <p:cNvCxnSpPr/>
          <p:nvPr/>
        </p:nvCxnSpPr>
        <p:spPr>
          <a:xfrm>
            <a:off x="6025" y="271661"/>
            <a:ext cx="9140100" cy="0"/>
          </a:xfrm>
          <a:prstGeom prst="straightConnector1">
            <a:avLst/>
          </a:prstGeom>
          <a:noFill/>
          <a:ln w="9525" cap="flat" cmpd="sng">
            <a:solidFill>
              <a:schemeClr val="dk1"/>
            </a:solidFill>
            <a:prstDash val="solid"/>
            <a:round/>
            <a:headEnd type="none" w="med" len="med"/>
            <a:tailEnd type="none" w="med" len="med"/>
          </a:ln>
        </p:spPr>
      </p:cxnSp>
      <p:sp>
        <p:nvSpPr>
          <p:cNvPr id="200" name="Google Shape;200;p39"/>
          <p:cNvSpPr txBox="1"/>
          <p:nvPr/>
        </p:nvSpPr>
        <p:spPr>
          <a:xfrm>
            <a:off x="6702725" y="4743850"/>
            <a:ext cx="1721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dk1"/>
                </a:solidFill>
                <a:latin typeface="Titillium Web Light"/>
                <a:ea typeface="Titillium Web Light"/>
                <a:cs typeface="Titillium Web Light"/>
                <a:sym typeface="Titillium Web Light"/>
              </a:rPr>
              <a:t>PREVENTING CYBER-BULLYING</a:t>
            </a:r>
            <a:endParaRPr sz="700">
              <a:solidFill>
                <a:schemeClr val="dk1"/>
              </a:solidFill>
              <a:latin typeface="Titillium Web Light"/>
              <a:ea typeface="Titillium Web Light"/>
              <a:cs typeface="Titillium Web Light"/>
              <a:sym typeface="Titillium Web Light"/>
            </a:endParaRPr>
          </a:p>
        </p:txBody>
      </p:sp>
      <p:cxnSp>
        <p:nvCxnSpPr>
          <p:cNvPr id="201" name="Google Shape;201;p39"/>
          <p:cNvCxnSpPr>
            <a:stCxn id="200" idx="1"/>
          </p:cNvCxnSpPr>
          <p:nvPr/>
        </p:nvCxnSpPr>
        <p:spPr>
          <a:xfrm rot="10800000">
            <a:off x="-13075" y="4863550"/>
            <a:ext cx="671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22876"/>
            <a:ext cx="7884573" cy="2932200"/>
          </a:xfrm>
        </p:spPr>
        <p:txBody>
          <a:bodyPr/>
          <a:lstStyle/>
          <a:p>
            <a:r>
              <a:rPr lang="en-IN" sz="7200" dirty="0" smtClean="0"/>
              <a:t>Yet, a mere 20% of bullying cases are reported </a:t>
            </a:r>
            <a:endParaRPr lang="en-IN" sz="7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987574"/>
            <a:ext cx="3809132" cy="769800"/>
          </a:xfrm>
        </p:spPr>
        <p:txBody>
          <a:bodyPr/>
          <a:lstStyle/>
          <a:p>
            <a:pPr algn="ctr"/>
            <a:r>
              <a:rPr lang="en-IN" sz="9600" dirty="0" smtClean="0"/>
              <a:t>Why?</a:t>
            </a:r>
            <a:endParaRPr lang="en-IN" sz="9600" dirty="0"/>
          </a:p>
        </p:txBody>
      </p:sp>
      <p:sp>
        <p:nvSpPr>
          <p:cNvPr id="3" name="Subtitle 2"/>
          <p:cNvSpPr>
            <a:spLocks noGrp="1"/>
          </p:cNvSpPr>
          <p:nvPr>
            <p:ph type="subTitle" idx="1"/>
          </p:nvPr>
        </p:nvSpPr>
        <p:spPr>
          <a:xfrm>
            <a:off x="1403648" y="1995686"/>
            <a:ext cx="5976664" cy="2736304"/>
          </a:xfrm>
        </p:spPr>
        <p:txBody>
          <a:bodyPr/>
          <a:lstStyle/>
          <a:p>
            <a:pPr algn="l"/>
            <a:r>
              <a:rPr lang="en-IN" sz="2400" dirty="0" smtClean="0">
                <a:effectLst>
                  <a:outerShdw blurRad="38100" dist="38100" dir="2700000" algn="tl">
                    <a:srgbClr val="000000">
                      <a:alpha val="43137"/>
                    </a:srgbClr>
                  </a:outerShdw>
                </a:effectLst>
              </a:rPr>
              <a:t>Most people are afraid of reporting their bully in fear of what he/she may do to them, or he/she is to embarrassed to admit that they're being bullied</a:t>
            </a:r>
            <a:endParaRPr lang="en-IN" sz="2400" dirty="0">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7574"/>
            <a:ext cx="5328592" cy="769800"/>
          </a:xfrm>
        </p:spPr>
        <p:txBody>
          <a:bodyPr/>
          <a:lstStyle/>
          <a:p>
            <a:pPr algn="ctr"/>
            <a:r>
              <a:rPr lang="en-IN" sz="6600" b="1" dirty="0" smtClean="0">
                <a:effectLst>
                  <a:outerShdw blurRad="38100" dist="38100" dir="2700000" algn="tl">
                    <a:srgbClr val="000000">
                      <a:alpha val="43137"/>
                    </a:srgbClr>
                  </a:outerShdw>
                </a:effectLst>
              </a:rPr>
              <a:t>Our</a:t>
            </a:r>
            <a:br>
              <a:rPr lang="en-IN" sz="6600" b="1" dirty="0" smtClean="0">
                <a:effectLst>
                  <a:outerShdw blurRad="38100" dist="38100" dir="2700000" algn="tl">
                    <a:srgbClr val="000000">
                      <a:alpha val="43137"/>
                    </a:srgbClr>
                  </a:outerShdw>
                </a:effectLst>
              </a:rPr>
            </a:br>
            <a:r>
              <a:rPr lang="en-IN" sz="6600" b="1" dirty="0" smtClean="0">
                <a:effectLst>
                  <a:outerShdw blurRad="38100" dist="38100" dir="2700000" algn="tl">
                    <a:srgbClr val="000000">
                      <a:alpha val="43137"/>
                    </a:srgbClr>
                  </a:outerShdw>
                </a:effectLst>
              </a:rPr>
              <a:t> solution</a:t>
            </a:r>
            <a:endParaRPr lang="en-IN" sz="6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2283718"/>
            <a:ext cx="5112568" cy="2736304"/>
          </a:xfrm>
        </p:spPr>
        <p:txBody>
          <a:bodyPr/>
          <a:lstStyle/>
          <a:p>
            <a:pPr algn="l"/>
            <a:r>
              <a:rPr lang="en-IN" sz="2400" i="1" dirty="0" smtClean="0">
                <a:effectLst>
                  <a:outerShdw blurRad="38100" dist="38100" dir="2700000" algn="tl">
                    <a:srgbClr val="000000">
                      <a:alpha val="43137"/>
                    </a:srgbClr>
                  </a:outerShdw>
                </a:effectLst>
              </a:rPr>
              <a:t>We have created a website which allows students to report their bully completely anonymously. </a:t>
            </a:r>
            <a:endParaRPr lang="en-IN" sz="2400" i="1" dirty="0">
              <a:effectLst>
                <a:outerShdw blurRad="38100" dist="38100" dir="2700000" algn="tl">
                  <a:srgbClr val="000000">
                    <a:alpha val="43137"/>
                  </a:srgbClr>
                </a:outerShdw>
              </a:effectLst>
            </a:endParaRPr>
          </a:p>
        </p:txBody>
      </p:sp>
      <p:pic>
        <p:nvPicPr>
          <p:cNvPr id="4098" name="Picture 2" descr="School bullying - Humanium"/>
          <p:cNvPicPr>
            <a:picLocks noChangeAspect="1" noChangeArrowheads="1"/>
          </p:cNvPicPr>
          <p:nvPr/>
        </p:nvPicPr>
        <p:blipFill>
          <a:blip r:embed="rId2"/>
          <a:srcRect/>
          <a:stretch>
            <a:fillRect/>
          </a:stretch>
        </p:blipFill>
        <p:spPr bwMode="auto">
          <a:xfrm>
            <a:off x="5220072" y="915566"/>
            <a:ext cx="3779912" cy="302437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83518"/>
            <a:ext cx="8568952" cy="769800"/>
          </a:xfrm>
        </p:spPr>
        <p:txBody>
          <a:bodyPr/>
          <a:lstStyle/>
          <a:p>
            <a:pPr algn="ctr"/>
            <a:r>
              <a:rPr lang="en-IN" sz="5400" dirty="0" smtClean="0"/>
              <a:t>Features of Voteguard </a:t>
            </a:r>
            <a:endParaRPr lang="en-IN" sz="5400" dirty="0"/>
          </a:p>
        </p:txBody>
      </p:sp>
      <p:sp>
        <p:nvSpPr>
          <p:cNvPr id="3" name="Subtitle 2"/>
          <p:cNvSpPr>
            <a:spLocks noGrp="1"/>
          </p:cNvSpPr>
          <p:nvPr>
            <p:ph type="subTitle" idx="1"/>
          </p:nvPr>
        </p:nvSpPr>
        <p:spPr>
          <a:xfrm>
            <a:off x="395536" y="1635646"/>
            <a:ext cx="4680520" cy="3168352"/>
          </a:xfrm>
        </p:spPr>
        <p:txBody>
          <a:bodyPr/>
          <a:lstStyle/>
          <a:p>
            <a:pPr algn="l">
              <a:buFont typeface="Arial" pitchFamily="34" charset="0"/>
              <a:buChar char="•"/>
            </a:pPr>
            <a:r>
              <a:rPr lang="en-IN" sz="2400" dirty="0" smtClean="0">
                <a:effectLst>
                  <a:outerShdw blurRad="38100" dist="38100" dir="2700000" algn="tl">
                    <a:srgbClr val="000000">
                      <a:alpha val="43137"/>
                    </a:srgbClr>
                  </a:outerShdw>
                </a:effectLst>
              </a:rPr>
              <a:t>Keeps the identity of victim hidden.</a:t>
            </a:r>
          </a:p>
          <a:p>
            <a:pPr algn="l">
              <a:buFont typeface="Arial" pitchFamily="34" charset="0"/>
              <a:buChar char="•"/>
            </a:pPr>
            <a:r>
              <a:rPr lang="en-IN" sz="2400" dirty="0" smtClean="0">
                <a:effectLst>
                  <a:outerShdw blurRad="38100" dist="38100" dir="2700000" algn="tl">
                    <a:srgbClr val="000000">
                      <a:alpha val="43137"/>
                    </a:srgbClr>
                  </a:outerShdw>
                </a:effectLst>
              </a:rPr>
              <a:t>Matter reaches school authorities.</a:t>
            </a:r>
          </a:p>
          <a:p>
            <a:pPr algn="l">
              <a:buFont typeface="Arial" pitchFamily="34" charset="0"/>
              <a:buChar char="•"/>
            </a:pPr>
            <a:r>
              <a:rPr lang="en-IN" sz="2400" dirty="0" smtClean="0">
                <a:effectLst>
                  <a:outerShdw blurRad="38100" dist="38100" dir="2700000" algn="tl">
                    <a:srgbClr val="000000">
                      <a:alpha val="43137"/>
                    </a:srgbClr>
                  </a:outerShdw>
                </a:effectLst>
              </a:rPr>
              <a:t>Can attach proof in the form of either text or an image.</a:t>
            </a:r>
          </a:p>
          <a:p>
            <a:pPr algn="l">
              <a:buFont typeface="Arial" pitchFamily="34" charset="0"/>
              <a:buChar char="•"/>
            </a:pPr>
            <a:r>
              <a:rPr lang="en-IN" sz="2400" dirty="0" smtClean="0">
                <a:effectLst>
                  <a:outerShdw blurRad="38100" dist="38100" dir="2700000" algn="tl">
                    <a:srgbClr val="000000">
                      <a:alpha val="43137"/>
                    </a:srgbClr>
                  </a:outerShdw>
                </a:effectLst>
              </a:rPr>
              <a:t>Bullying helpline number given.</a:t>
            </a:r>
          </a:p>
          <a:p>
            <a:pPr algn="l">
              <a:buFont typeface="Arial" pitchFamily="34" charset="0"/>
              <a:buChar char="•"/>
            </a:pPr>
            <a:endParaRPr lang="en-IN" sz="2400" dirty="0" smtClean="0">
              <a:effectLst>
                <a:outerShdw blurRad="38100" dist="38100" dir="2700000" algn="tl">
                  <a:srgbClr val="000000">
                    <a:alpha val="43137"/>
                  </a:srgbClr>
                </a:outerShdw>
              </a:effectLst>
            </a:endParaRPr>
          </a:p>
          <a:p>
            <a:pPr algn="l">
              <a:buFont typeface="Arial" pitchFamily="34" charset="0"/>
              <a:buChar char="•"/>
            </a:pPr>
            <a:endParaRPr lang="en-IN" sz="2400" dirty="0">
              <a:effectLst>
                <a:outerShdw blurRad="38100" dist="38100" dir="2700000" algn="tl">
                  <a:srgbClr val="000000">
                    <a:alpha val="43137"/>
                  </a:srgbClr>
                </a:outerShdw>
              </a:effectLst>
            </a:endParaRPr>
          </a:p>
        </p:txBody>
      </p:sp>
      <p:pic>
        <p:nvPicPr>
          <p:cNvPr id="3074" name="Picture 2" descr="Bullying and Childhood Cancer Patients - Together by St. Jude™"/>
          <p:cNvPicPr>
            <a:picLocks noChangeAspect="1" noChangeArrowheads="1"/>
          </p:cNvPicPr>
          <p:nvPr/>
        </p:nvPicPr>
        <p:blipFill>
          <a:blip r:embed="rId2"/>
          <a:srcRect/>
          <a:stretch>
            <a:fillRect/>
          </a:stretch>
        </p:blipFill>
        <p:spPr bwMode="auto">
          <a:xfrm>
            <a:off x="5508104" y="1779662"/>
            <a:ext cx="3270543" cy="252028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75606"/>
            <a:ext cx="6204900" cy="2932200"/>
          </a:xfrm>
        </p:spPr>
        <p:txBody>
          <a:bodyPr/>
          <a:lstStyle/>
          <a:p>
            <a:pPr algn="l"/>
            <a:r>
              <a:rPr lang="en-IN" sz="3600" dirty="0" smtClean="0"/>
              <a:t>With the help of this website we can encourage children to report bullying and if we can save even one life, or make even one life better, our target will be achieved.</a:t>
            </a:r>
            <a:endParaRPr lang="en-IN" sz="3600" dirty="0"/>
          </a:p>
        </p:txBody>
      </p:sp>
    </p:spTree>
  </p:cSld>
  <p:clrMapOvr>
    <a:masterClrMapping/>
  </p:clrMapOvr>
</p:sld>
</file>

<file path=ppt/theme/theme1.xml><?xml version="1.0" encoding="utf-8"?>
<a:theme xmlns:a="http://schemas.openxmlformats.org/drawingml/2006/main" name="Criminal Law Master's Thesis: Should there be a law preventing cyber-bullying? by Slidesgo">
  <a:themeElements>
    <a:clrScheme name="Simple Light">
      <a:dk1>
        <a:srgbClr val="FFFFFF"/>
      </a:dk1>
      <a:lt1>
        <a:srgbClr val="191919"/>
      </a:lt1>
      <a:dk2>
        <a:srgbClr val="4E4E4E"/>
      </a:dk2>
      <a:lt2>
        <a:srgbClr val="868686"/>
      </a:lt2>
      <a:accent1>
        <a:srgbClr val="BBBBB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On-screen Show (16:9)</PresentationFormat>
  <Paragraphs>23</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Prata</vt:lpstr>
      <vt:lpstr>Titillium Web Light</vt:lpstr>
      <vt:lpstr>Titillium Web</vt:lpstr>
      <vt:lpstr>Criminal Law Master's Thesis: Should there be a law preventing cyber-bullying? by Slidesgo</vt:lpstr>
      <vt:lpstr>VoteGuard</vt:lpstr>
      <vt:lpstr>55%</vt:lpstr>
      <vt:lpstr>1 in every 20</vt:lpstr>
      <vt:lpstr>thousands</vt:lpstr>
      <vt:lpstr>Yet, a mere 20% of bullying cases are reported </vt:lpstr>
      <vt:lpstr>Why?</vt:lpstr>
      <vt:lpstr>Our  solution</vt:lpstr>
      <vt:lpstr>Features of Voteguard </vt:lpstr>
      <vt:lpstr>With the help of this website we can encourage children to report bullying and if we can save even one life, or make even one life better, our target will be achieved.</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VoteGuard</dc:title>
  <dc:creator>Vihaan</dc:creator>
  <cp:lastModifiedBy>Vihaan Gupta</cp:lastModifiedBy>
  <cp:revision>1</cp:revision>
  <dcterms:modified xsi:type="dcterms:W3CDTF">2024-08-10T19:22:51Z</dcterms:modified>
</cp:coreProperties>
</file>