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90" r:id="rId11"/>
    <p:sldId id="261" r:id="rId12"/>
    <p:sldId id="277" r:id="rId13"/>
    <p:sldId id="268" r:id="rId14"/>
    <p:sldId id="278" r:id="rId15"/>
    <p:sldId id="291" r:id="rId16"/>
    <p:sldId id="276" r:id="rId17"/>
    <p:sldId id="27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C06B5-1C5D-4947-8EC0-5C3B9AC633E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046E7-E5D6-466B-AAF8-09CB26DB9B40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b="1" dirty="0" smtClean="0"/>
            <a:t>Obtain specific career information </a:t>
          </a:r>
        </a:p>
        <a:p>
          <a:pPr algn="ctr"/>
          <a:r>
            <a:rPr lang="en-US" sz="1800" dirty="0" smtClean="0"/>
            <a:t>(jobs available, job profiles, job holder profiles, promotion policies, procedures and rules)</a:t>
          </a:r>
          <a:endParaRPr lang="en-US" sz="1800" dirty="0"/>
        </a:p>
      </dgm:t>
    </dgm:pt>
    <dgm:pt modelId="{EF69E107-263A-4730-A6F0-20B6D709FFC4}" type="parTrans" cxnId="{9A804CEC-5465-4C0C-9ABE-1853FCA4BBB1}">
      <dgm:prSet/>
      <dgm:spPr/>
      <dgm:t>
        <a:bodyPr/>
        <a:lstStyle/>
        <a:p>
          <a:pPr algn="ctr"/>
          <a:endParaRPr lang="en-US"/>
        </a:p>
      </dgm:t>
    </dgm:pt>
    <dgm:pt modelId="{9CE13B2F-1322-47FF-99AF-53D7392B1533}" type="sibTrans" cxnId="{9A804CEC-5465-4C0C-9ABE-1853FCA4BBB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/>
        </a:p>
      </dgm:t>
    </dgm:pt>
    <dgm:pt modelId="{C4B8800C-C3A5-4E24-823C-572F013D8B1C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/>
            <a:t>Develop right attitude and positive thinking </a:t>
          </a:r>
          <a:endParaRPr lang="en-US" sz="1800" b="1" dirty="0"/>
        </a:p>
      </dgm:t>
    </dgm:pt>
    <dgm:pt modelId="{6E8389C3-AADC-469D-89DA-2AFE71BFBA22}" type="parTrans" cxnId="{C6C458AE-9E86-4A8D-8137-D00E4D519CBD}">
      <dgm:prSet/>
      <dgm:spPr/>
      <dgm:t>
        <a:bodyPr/>
        <a:lstStyle/>
        <a:p>
          <a:pPr algn="ctr"/>
          <a:endParaRPr lang="en-US"/>
        </a:p>
      </dgm:t>
    </dgm:pt>
    <dgm:pt modelId="{41909AAD-7FAB-4FA4-9450-7276A94A4C61}" type="sibTrans" cxnId="{C6C458AE-9E86-4A8D-8137-D00E4D519CB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/>
        </a:p>
      </dgm:t>
    </dgm:pt>
    <dgm:pt modelId="{4410BE6A-5F04-4B7C-BBAF-8243F3A21190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/>
            <a:t>Plan the career</a:t>
          </a:r>
        </a:p>
        <a:p>
          <a:pPr algn="ctr"/>
          <a:r>
            <a:rPr lang="en-US" sz="1800" dirty="0" smtClean="0"/>
            <a:t>(career goals and the path to those goals)</a:t>
          </a:r>
          <a:endParaRPr lang="en-US" sz="1800" dirty="0"/>
        </a:p>
      </dgm:t>
    </dgm:pt>
    <dgm:pt modelId="{E27EFA18-1F5B-418A-97C6-E4AD2BDE1D4A}" type="parTrans" cxnId="{C03B9D1D-95EC-43CB-9DB7-0676D53ED773}">
      <dgm:prSet/>
      <dgm:spPr/>
      <dgm:t>
        <a:bodyPr/>
        <a:lstStyle/>
        <a:p>
          <a:pPr algn="ctr"/>
          <a:endParaRPr lang="en-US"/>
        </a:p>
      </dgm:t>
    </dgm:pt>
    <dgm:pt modelId="{5873E6C4-33B6-40B8-BF5C-9D851C434C7D}" type="sibTrans" cxnId="{C03B9D1D-95EC-43CB-9DB7-0676D53ED77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/>
        </a:p>
      </dgm:t>
    </dgm:pt>
    <dgm:pt modelId="{A510A16B-B0AE-4378-A044-899E8F6434B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smtClean="0"/>
            <a:t>Develop appropriate traits</a:t>
          </a:r>
        </a:p>
        <a:p>
          <a:pPr algn="ctr"/>
          <a:r>
            <a:rPr lang="en-US" sz="1600" dirty="0" smtClean="0"/>
            <a:t>(such as confidence and determination, commitment, discipline and time management) </a:t>
          </a:r>
          <a:endParaRPr lang="en-US" sz="1600" dirty="0"/>
        </a:p>
      </dgm:t>
    </dgm:pt>
    <dgm:pt modelId="{6E6870EA-9E5F-4B55-9E9B-B5EBB1E2656B}" type="parTrans" cxnId="{C7AC6414-840A-4872-87A6-BA6E687C77BE}">
      <dgm:prSet/>
      <dgm:spPr/>
      <dgm:t>
        <a:bodyPr/>
        <a:lstStyle/>
        <a:p>
          <a:endParaRPr lang="en-US"/>
        </a:p>
      </dgm:t>
    </dgm:pt>
    <dgm:pt modelId="{020534F0-7C61-42C9-BDD0-6C640901243C}" type="sibTrans" cxnId="{C7AC6414-840A-4872-87A6-BA6E687C77B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B67DE10-0B33-4617-9741-CE7F38004FA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i="0" dirty="0" smtClean="0"/>
            <a:t>Career Development</a:t>
          </a:r>
        </a:p>
        <a:p>
          <a:pPr algn="ctr"/>
          <a:r>
            <a:rPr lang="en-US" sz="1600" dirty="0" smtClean="0"/>
            <a:t>(Undertake personal improvement actions towards the achievement of the career plan) </a:t>
          </a:r>
          <a:endParaRPr lang="en-US" sz="1600" dirty="0"/>
        </a:p>
      </dgm:t>
    </dgm:pt>
    <dgm:pt modelId="{1E63A69E-1B9F-472B-8EA0-AC260352F650}" type="parTrans" cxnId="{30EBBA27-6ADD-44F5-AFA8-21BEEC79C031}">
      <dgm:prSet/>
      <dgm:spPr/>
      <dgm:t>
        <a:bodyPr/>
        <a:lstStyle/>
        <a:p>
          <a:endParaRPr lang="en-US"/>
        </a:p>
      </dgm:t>
    </dgm:pt>
    <dgm:pt modelId="{88DD8276-451E-41DB-8F83-167DE54214C0}" type="sibTrans" cxnId="{30EBBA27-6ADD-44F5-AFA8-21BEEC79C031}">
      <dgm:prSet/>
      <dgm:spPr/>
      <dgm:t>
        <a:bodyPr/>
        <a:lstStyle/>
        <a:p>
          <a:endParaRPr lang="en-US"/>
        </a:p>
      </dgm:t>
    </dgm:pt>
    <dgm:pt modelId="{929C9C04-23BC-443D-9968-F10C3AEBD454}" type="pres">
      <dgm:prSet presAssocID="{EF3C06B5-1C5D-4947-8EC0-5C3B9AC633E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54D57-D4A9-464C-8203-1D936468DEC0}" type="pres">
      <dgm:prSet presAssocID="{EF3C06B5-1C5D-4947-8EC0-5C3B9AC633E4}" presName="dummyMaxCanvas" presStyleCnt="0">
        <dgm:presLayoutVars/>
      </dgm:prSet>
      <dgm:spPr/>
    </dgm:pt>
    <dgm:pt modelId="{D59D1F49-C38B-45E4-A9E0-FAF1195B5AFA}" type="pres">
      <dgm:prSet presAssocID="{EF3C06B5-1C5D-4947-8EC0-5C3B9AC633E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789CB-C3B3-43DF-971D-2528F231C912}" type="pres">
      <dgm:prSet presAssocID="{EF3C06B5-1C5D-4947-8EC0-5C3B9AC633E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C3540-385D-4CCF-A4C2-AB8B2E14A9BF}" type="pres">
      <dgm:prSet presAssocID="{EF3C06B5-1C5D-4947-8EC0-5C3B9AC633E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B2C19-0BBC-4427-8EB2-2D97E78930C0}" type="pres">
      <dgm:prSet presAssocID="{EF3C06B5-1C5D-4947-8EC0-5C3B9AC633E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E0E74-D9D1-4F6C-AA20-5380A6AD3D18}" type="pres">
      <dgm:prSet presAssocID="{EF3C06B5-1C5D-4947-8EC0-5C3B9AC633E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B7C92-5C98-46EC-8BD1-CB502F404063}" type="pres">
      <dgm:prSet presAssocID="{EF3C06B5-1C5D-4947-8EC0-5C3B9AC633E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595A-C188-46CB-B3C1-DC025874050B}" type="pres">
      <dgm:prSet presAssocID="{EF3C06B5-1C5D-4947-8EC0-5C3B9AC633E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6981E-D8C8-4D0E-81FB-8DB4CDA0FE8F}" type="pres">
      <dgm:prSet presAssocID="{EF3C06B5-1C5D-4947-8EC0-5C3B9AC633E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B9103-942D-4602-9D93-1A7F827FB560}" type="pres">
      <dgm:prSet presAssocID="{EF3C06B5-1C5D-4947-8EC0-5C3B9AC633E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A482E-6DA9-4D43-A321-9398DE34B7DD}" type="pres">
      <dgm:prSet presAssocID="{EF3C06B5-1C5D-4947-8EC0-5C3B9AC633E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05CD8-C51A-48D6-A196-C24E8CDAF8FA}" type="pres">
      <dgm:prSet presAssocID="{EF3C06B5-1C5D-4947-8EC0-5C3B9AC633E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2A36F-0F87-4FBF-9223-D396ADC8AF2E}" type="pres">
      <dgm:prSet presAssocID="{EF3C06B5-1C5D-4947-8EC0-5C3B9AC633E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42275-AB9B-41E2-9835-2936350F4F44}" type="pres">
      <dgm:prSet presAssocID="{EF3C06B5-1C5D-4947-8EC0-5C3B9AC633E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AB40B-A4A7-457B-AAE6-3AC9D3BEE3B9}" type="pres">
      <dgm:prSet presAssocID="{EF3C06B5-1C5D-4947-8EC0-5C3B9AC633E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AC6414-840A-4872-87A6-BA6E687C77BE}" srcId="{EF3C06B5-1C5D-4947-8EC0-5C3B9AC633E4}" destId="{A510A16B-B0AE-4378-A044-899E8F6434B7}" srcOrd="3" destOrd="0" parTransId="{6E6870EA-9E5F-4B55-9E9B-B5EBB1E2656B}" sibTransId="{020534F0-7C61-42C9-BDD0-6C640901243C}"/>
    <dgm:cxn modelId="{68639024-B61D-424B-844F-00CD0C6CE436}" type="presOf" srcId="{A510A16B-B0AE-4378-A044-899E8F6434B7}" destId="{C21B2C19-0BBC-4427-8EB2-2D97E78930C0}" srcOrd="0" destOrd="0" presId="urn:microsoft.com/office/officeart/2005/8/layout/vProcess5"/>
    <dgm:cxn modelId="{C18EC966-39DB-4B93-9BFB-397B33E36B7B}" type="presOf" srcId="{959046E7-E5D6-466B-AAF8-09CB26DB9B40}" destId="{6F8A482E-6DA9-4D43-A321-9398DE34B7DD}" srcOrd="1" destOrd="0" presId="urn:microsoft.com/office/officeart/2005/8/layout/vProcess5"/>
    <dgm:cxn modelId="{E57BE853-DC39-4210-B51E-C554B66A7B3E}" type="presOf" srcId="{959046E7-E5D6-466B-AAF8-09CB26DB9B40}" destId="{D59D1F49-C38B-45E4-A9E0-FAF1195B5AFA}" srcOrd="0" destOrd="0" presId="urn:microsoft.com/office/officeart/2005/8/layout/vProcess5"/>
    <dgm:cxn modelId="{902CBC36-3C23-4E98-AC63-CC49DB3EE32F}" type="presOf" srcId="{C4B8800C-C3A5-4E24-823C-572F013D8B1C}" destId="{2A1789CB-C3B3-43DF-971D-2528F231C912}" srcOrd="0" destOrd="0" presId="urn:microsoft.com/office/officeart/2005/8/layout/vProcess5"/>
    <dgm:cxn modelId="{8461B1F3-44B0-4669-BEBA-C166F4DD3974}" type="presOf" srcId="{41909AAD-7FAB-4FA4-9450-7276A94A4C61}" destId="{04FC595A-C188-46CB-B3C1-DC025874050B}" srcOrd="0" destOrd="0" presId="urn:microsoft.com/office/officeart/2005/8/layout/vProcess5"/>
    <dgm:cxn modelId="{FCC444AE-00BC-44BB-A2B5-9B970D5851E4}" type="presOf" srcId="{4410BE6A-5F04-4B7C-BBAF-8243F3A21190}" destId="{A96C3540-385D-4CCF-A4C2-AB8B2E14A9BF}" srcOrd="0" destOrd="0" presId="urn:microsoft.com/office/officeart/2005/8/layout/vProcess5"/>
    <dgm:cxn modelId="{30EBBA27-6ADD-44F5-AFA8-21BEEC79C031}" srcId="{EF3C06B5-1C5D-4947-8EC0-5C3B9AC633E4}" destId="{AB67DE10-0B33-4617-9741-CE7F38004FA6}" srcOrd="4" destOrd="0" parTransId="{1E63A69E-1B9F-472B-8EA0-AC260352F650}" sibTransId="{88DD8276-451E-41DB-8F83-167DE54214C0}"/>
    <dgm:cxn modelId="{5A0B3754-2110-4C36-84A9-53F09E936C2C}" type="presOf" srcId="{A510A16B-B0AE-4378-A044-899E8F6434B7}" destId="{F9E42275-AB9B-41E2-9835-2936350F4F44}" srcOrd="1" destOrd="0" presId="urn:microsoft.com/office/officeart/2005/8/layout/vProcess5"/>
    <dgm:cxn modelId="{0CAC6702-719A-4571-808F-2E61B89CED52}" type="presOf" srcId="{5873E6C4-33B6-40B8-BF5C-9D851C434C7D}" destId="{E416981E-D8C8-4D0E-81FB-8DB4CDA0FE8F}" srcOrd="0" destOrd="0" presId="urn:microsoft.com/office/officeart/2005/8/layout/vProcess5"/>
    <dgm:cxn modelId="{544B2EDB-40F8-4A46-AC44-202F8F5ACB35}" type="presOf" srcId="{C4B8800C-C3A5-4E24-823C-572F013D8B1C}" destId="{7B405CD8-C51A-48D6-A196-C24E8CDAF8FA}" srcOrd="1" destOrd="0" presId="urn:microsoft.com/office/officeart/2005/8/layout/vProcess5"/>
    <dgm:cxn modelId="{6AE4E300-DE03-43B8-A7E8-E438BF5AC314}" type="presOf" srcId="{AB67DE10-0B33-4617-9741-CE7F38004FA6}" destId="{C3FE0E74-D9D1-4F6C-AA20-5380A6AD3D18}" srcOrd="0" destOrd="0" presId="urn:microsoft.com/office/officeart/2005/8/layout/vProcess5"/>
    <dgm:cxn modelId="{C03B9D1D-95EC-43CB-9DB7-0676D53ED773}" srcId="{EF3C06B5-1C5D-4947-8EC0-5C3B9AC633E4}" destId="{4410BE6A-5F04-4B7C-BBAF-8243F3A21190}" srcOrd="2" destOrd="0" parTransId="{E27EFA18-1F5B-418A-97C6-E4AD2BDE1D4A}" sibTransId="{5873E6C4-33B6-40B8-BF5C-9D851C434C7D}"/>
    <dgm:cxn modelId="{3E9E7708-E071-4F9C-AE2C-0F1CFF0C50CE}" type="presOf" srcId="{AB67DE10-0B33-4617-9741-CE7F38004FA6}" destId="{77BAB40B-A4A7-457B-AAE6-3AC9D3BEE3B9}" srcOrd="1" destOrd="0" presId="urn:microsoft.com/office/officeart/2005/8/layout/vProcess5"/>
    <dgm:cxn modelId="{849BA246-31F0-47B0-A8E7-0CF0603B4788}" type="presOf" srcId="{9CE13B2F-1322-47FF-99AF-53D7392B1533}" destId="{098B7C92-5C98-46EC-8BD1-CB502F404063}" srcOrd="0" destOrd="0" presId="urn:microsoft.com/office/officeart/2005/8/layout/vProcess5"/>
    <dgm:cxn modelId="{FB8ABA95-4658-4819-BC5E-9CD098ACF816}" type="presOf" srcId="{4410BE6A-5F04-4B7C-BBAF-8243F3A21190}" destId="{6DB2A36F-0F87-4FBF-9223-D396ADC8AF2E}" srcOrd="1" destOrd="0" presId="urn:microsoft.com/office/officeart/2005/8/layout/vProcess5"/>
    <dgm:cxn modelId="{E53062C6-C952-4E25-8CC0-D43CC379B8B9}" type="presOf" srcId="{EF3C06B5-1C5D-4947-8EC0-5C3B9AC633E4}" destId="{929C9C04-23BC-443D-9968-F10C3AEBD454}" srcOrd="0" destOrd="0" presId="urn:microsoft.com/office/officeart/2005/8/layout/vProcess5"/>
    <dgm:cxn modelId="{9A804CEC-5465-4C0C-9ABE-1853FCA4BBB1}" srcId="{EF3C06B5-1C5D-4947-8EC0-5C3B9AC633E4}" destId="{959046E7-E5D6-466B-AAF8-09CB26DB9B40}" srcOrd="0" destOrd="0" parTransId="{EF69E107-263A-4730-A6F0-20B6D709FFC4}" sibTransId="{9CE13B2F-1322-47FF-99AF-53D7392B1533}"/>
    <dgm:cxn modelId="{7A8B5D4D-D5FD-43D2-BED2-F7A083F84DF1}" type="presOf" srcId="{020534F0-7C61-42C9-BDD0-6C640901243C}" destId="{AC4B9103-942D-4602-9D93-1A7F827FB560}" srcOrd="0" destOrd="0" presId="urn:microsoft.com/office/officeart/2005/8/layout/vProcess5"/>
    <dgm:cxn modelId="{C6C458AE-9E86-4A8D-8137-D00E4D519CBD}" srcId="{EF3C06B5-1C5D-4947-8EC0-5C3B9AC633E4}" destId="{C4B8800C-C3A5-4E24-823C-572F013D8B1C}" srcOrd="1" destOrd="0" parTransId="{6E8389C3-AADC-469D-89DA-2AFE71BFBA22}" sibTransId="{41909AAD-7FAB-4FA4-9450-7276A94A4C61}"/>
    <dgm:cxn modelId="{B4F17F69-45BF-41D4-A49B-C49FFE8358D0}" type="presParOf" srcId="{929C9C04-23BC-443D-9968-F10C3AEBD454}" destId="{6B554D57-D4A9-464C-8203-1D936468DEC0}" srcOrd="0" destOrd="0" presId="urn:microsoft.com/office/officeart/2005/8/layout/vProcess5"/>
    <dgm:cxn modelId="{EDFCA370-091D-483A-93F1-394AE27E64F7}" type="presParOf" srcId="{929C9C04-23BC-443D-9968-F10C3AEBD454}" destId="{D59D1F49-C38B-45E4-A9E0-FAF1195B5AFA}" srcOrd="1" destOrd="0" presId="urn:microsoft.com/office/officeart/2005/8/layout/vProcess5"/>
    <dgm:cxn modelId="{27A1A73F-0778-4385-8C14-9DE69BF25661}" type="presParOf" srcId="{929C9C04-23BC-443D-9968-F10C3AEBD454}" destId="{2A1789CB-C3B3-43DF-971D-2528F231C912}" srcOrd="2" destOrd="0" presId="urn:microsoft.com/office/officeart/2005/8/layout/vProcess5"/>
    <dgm:cxn modelId="{872FECB7-FB94-4964-9452-B5AD350A6C08}" type="presParOf" srcId="{929C9C04-23BC-443D-9968-F10C3AEBD454}" destId="{A96C3540-385D-4CCF-A4C2-AB8B2E14A9BF}" srcOrd="3" destOrd="0" presId="urn:microsoft.com/office/officeart/2005/8/layout/vProcess5"/>
    <dgm:cxn modelId="{E15ABD49-D945-480A-8D14-5706AD7FBAF9}" type="presParOf" srcId="{929C9C04-23BC-443D-9968-F10C3AEBD454}" destId="{C21B2C19-0BBC-4427-8EB2-2D97E78930C0}" srcOrd="4" destOrd="0" presId="urn:microsoft.com/office/officeart/2005/8/layout/vProcess5"/>
    <dgm:cxn modelId="{93592755-B6BA-47D1-9281-B7D491E3D8A7}" type="presParOf" srcId="{929C9C04-23BC-443D-9968-F10C3AEBD454}" destId="{C3FE0E74-D9D1-4F6C-AA20-5380A6AD3D18}" srcOrd="5" destOrd="0" presId="urn:microsoft.com/office/officeart/2005/8/layout/vProcess5"/>
    <dgm:cxn modelId="{38FCC916-02F2-4252-B959-E0DBFB86C2B8}" type="presParOf" srcId="{929C9C04-23BC-443D-9968-F10C3AEBD454}" destId="{098B7C92-5C98-46EC-8BD1-CB502F404063}" srcOrd="6" destOrd="0" presId="urn:microsoft.com/office/officeart/2005/8/layout/vProcess5"/>
    <dgm:cxn modelId="{84186BF5-87C9-4E20-A34D-C369E7EF2C49}" type="presParOf" srcId="{929C9C04-23BC-443D-9968-F10C3AEBD454}" destId="{04FC595A-C188-46CB-B3C1-DC025874050B}" srcOrd="7" destOrd="0" presId="urn:microsoft.com/office/officeart/2005/8/layout/vProcess5"/>
    <dgm:cxn modelId="{9C04DBD3-C7A8-4DC3-9A8C-33D6669B55FB}" type="presParOf" srcId="{929C9C04-23BC-443D-9968-F10C3AEBD454}" destId="{E416981E-D8C8-4D0E-81FB-8DB4CDA0FE8F}" srcOrd="8" destOrd="0" presId="urn:microsoft.com/office/officeart/2005/8/layout/vProcess5"/>
    <dgm:cxn modelId="{183EE553-0D46-4FB4-87ED-46CF0261AFB4}" type="presParOf" srcId="{929C9C04-23BC-443D-9968-F10C3AEBD454}" destId="{AC4B9103-942D-4602-9D93-1A7F827FB560}" srcOrd="9" destOrd="0" presId="urn:microsoft.com/office/officeart/2005/8/layout/vProcess5"/>
    <dgm:cxn modelId="{B5820B15-1FDC-4B96-BDA9-D2C62F06854F}" type="presParOf" srcId="{929C9C04-23BC-443D-9968-F10C3AEBD454}" destId="{6F8A482E-6DA9-4D43-A321-9398DE34B7DD}" srcOrd="10" destOrd="0" presId="urn:microsoft.com/office/officeart/2005/8/layout/vProcess5"/>
    <dgm:cxn modelId="{A3565889-7286-4F7F-B0A3-A8BC4784BB71}" type="presParOf" srcId="{929C9C04-23BC-443D-9968-F10C3AEBD454}" destId="{7B405CD8-C51A-48D6-A196-C24E8CDAF8FA}" srcOrd="11" destOrd="0" presId="urn:microsoft.com/office/officeart/2005/8/layout/vProcess5"/>
    <dgm:cxn modelId="{86407EAE-3E33-4B5E-9E80-1A27E189030F}" type="presParOf" srcId="{929C9C04-23BC-443D-9968-F10C3AEBD454}" destId="{6DB2A36F-0F87-4FBF-9223-D396ADC8AF2E}" srcOrd="12" destOrd="0" presId="urn:microsoft.com/office/officeart/2005/8/layout/vProcess5"/>
    <dgm:cxn modelId="{BAB394C8-5595-4F1D-A857-290698129F11}" type="presParOf" srcId="{929C9C04-23BC-443D-9968-F10C3AEBD454}" destId="{F9E42275-AB9B-41E2-9835-2936350F4F44}" srcOrd="13" destOrd="0" presId="urn:microsoft.com/office/officeart/2005/8/layout/vProcess5"/>
    <dgm:cxn modelId="{F90AE43B-7FCE-4A82-B077-72A51BB3CD1A}" type="presParOf" srcId="{929C9C04-23BC-443D-9968-F10C3AEBD454}" destId="{77BAB40B-A4A7-457B-AAE6-3AC9D3BEE3B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A5C7-D790-41A0-87FC-184C2F796B6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067F-4E2D-4DCA-9D01-B0E681D3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F09E2C-DCD6-6440-8E81-0E4B199EA275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6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26D2B3-9586-429C-BAAF-12FBF9F5370B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If you know someone at the company, ask them for advice.  </a:t>
            </a:r>
          </a:p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You have a chance to show evidence of how your values match those of the company.  </a:t>
            </a:r>
          </a:p>
        </p:txBody>
      </p:sp>
    </p:spTree>
    <p:extLst>
      <p:ext uri="{BB962C8B-B14F-4D97-AF65-F5344CB8AC3E}">
        <p14:creationId xmlns:p14="http://schemas.microsoft.com/office/powerpoint/2010/main" val="298039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91B1A-58E6-2E47-A5A2-204862DB2FA8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00100" y="685800"/>
            <a:ext cx="4876800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505200"/>
            <a:ext cx="5791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Edgar Schein at MIT</a:t>
            </a:r>
          </a:p>
        </p:txBody>
      </p:sp>
    </p:spTree>
    <p:extLst>
      <p:ext uri="{BB962C8B-B14F-4D97-AF65-F5344CB8AC3E}">
        <p14:creationId xmlns:p14="http://schemas.microsoft.com/office/powerpoint/2010/main" val="207490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16C9AA-3494-9C4E-BDBE-5EA2D388CD3E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CE68F6-3CF0-5346-A241-01A117DD88E5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8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C4DDED-9F94-1B4B-82C5-47C26F187C9A}" type="slidenum">
              <a:rPr lang="en-GB" sz="1200">
                <a:latin typeface="Calibri" charset="0"/>
              </a:rPr>
              <a:pPr eaLnBrk="1" hangingPunct="1"/>
              <a:t>10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7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7FBA1-729E-4FC3-85CF-242D4923C70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79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01137-3511-4751-A4BE-7DAA63A7BD0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Personal Activity</a:t>
            </a:r>
          </a:p>
          <a:p>
            <a:r>
              <a:rPr lang="en-US" altLang="en-US"/>
              <a:t>Career planning is a personal activity.</a:t>
            </a:r>
          </a:p>
          <a:p>
            <a:r>
              <a:rPr lang="en-US" altLang="en-US"/>
              <a:t>You can be taught the approach, but you must decide for yourself.</a:t>
            </a:r>
          </a:p>
          <a:p>
            <a:r>
              <a:rPr lang="en-US" altLang="en-US"/>
              <a:t>Career counselors can only guide, direct, and advise you.</a:t>
            </a:r>
          </a:p>
          <a:p>
            <a:r>
              <a:rPr lang="en-US" altLang="en-US"/>
              <a:t>You alone must be the final decision maker.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96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9B498C-AA48-4D42-AA22-2888229ED867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0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C6BCF3-6542-49F9-9E3B-74D5BF4422A7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What is a speculative application?</a:t>
            </a:r>
          </a:p>
          <a:p>
            <a:pPr eaLnBrk="1" hangingPunct="1"/>
            <a:r>
              <a:rPr lang="en-US" altLang="en-US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to an employer who has not actually advertised a vacancy but who you hope may have one</a:t>
            </a:r>
            <a:endParaRPr lang="en-US" alt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1600" y="2362200"/>
            <a:ext cx="68072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3429000"/>
            <a:ext cx="6604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2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800" y="2849093"/>
            <a:ext cx="2602283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1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6996C-EB2C-EE48-99D5-36897CF5C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43836"/>
            <a:ext cx="109728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1295400"/>
            <a:ext cx="894771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0" y="2464598"/>
            <a:ext cx="8947712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0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4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383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73698"/>
            <a:ext cx="5386917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383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73698"/>
            <a:ext cx="5389033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3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3A7F1-57E6-8B40-B6AA-C246E1C901FB}" type="slidenum">
              <a:rPr lang="en-GB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GB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3940" y="457200"/>
            <a:ext cx="7772400" cy="1219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sz="3600" dirty="0">
                <a:ea typeface="+mj-ea"/>
                <a:cs typeface="+mj-cs"/>
              </a:rPr>
              <a:t>Careers are becoming more varied and more difficult to manage for both individuals and organisations </a:t>
            </a:r>
            <a:r>
              <a:rPr lang="en-GB" sz="2800" dirty="0">
                <a:ea typeface="+mj-ea"/>
                <a:cs typeface="+mj-cs"/>
              </a:rPr>
              <a:t>(Arnold et al 2010)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533940" y="1738313"/>
            <a:ext cx="3810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>
                <a:latin typeface="Calibri" charset="0"/>
              </a:rPr>
              <a:t>Individual’s need to: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charset="0"/>
              </a:rPr>
              <a:t>Keep up to date and employable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charset="0"/>
              </a:rPr>
              <a:t>Take more lateral moves and prepare for fewer but “steeper” promotions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charset="0"/>
              </a:rPr>
              <a:t>Be prepared for redundancy or demotion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charset="0"/>
              </a:rPr>
              <a:t>Maintain a network of contacts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charset="0"/>
              </a:rPr>
              <a:t>Manage their personal finances and pension provision</a:t>
            </a:r>
          </a:p>
        </p:txBody>
      </p:sp>
      <p:sp>
        <p:nvSpPr>
          <p:cNvPr id="3482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645426" y="2092325"/>
            <a:ext cx="38100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>
                <a:latin typeface="Calibri" charset="0"/>
              </a:rPr>
              <a:t>Organisations need to:</a:t>
            </a:r>
          </a:p>
          <a:p>
            <a:pPr eaLnBrk="1" hangingPunct="1"/>
            <a:r>
              <a:rPr lang="en-GB" sz="2400" dirty="0">
                <a:latin typeface="Calibri" charset="0"/>
              </a:rPr>
              <a:t>Develop the core capabilities and competencies they need in the near future</a:t>
            </a:r>
          </a:p>
          <a:p>
            <a:pPr eaLnBrk="1" hangingPunct="1"/>
            <a:r>
              <a:rPr lang="en-GB" sz="2400" dirty="0">
                <a:latin typeface="Calibri" charset="0"/>
              </a:rPr>
              <a:t>Compete in the “war for talent”</a:t>
            </a:r>
          </a:p>
        </p:txBody>
      </p: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5546726" y="5632451"/>
            <a:ext cx="3137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i="1">
                <a:latin typeface="Calibri" charset="0"/>
              </a:rPr>
              <a:t>But, of course there is less time </a:t>
            </a:r>
          </a:p>
          <a:p>
            <a:pPr eaLnBrk="1" hangingPunct="1"/>
            <a:r>
              <a:rPr lang="en-GB" sz="1800" i="1">
                <a:latin typeface="Calibri" charset="0"/>
              </a:rPr>
              <a:t>and fewer resources to do this</a:t>
            </a:r>
          </a:p>
        </p:txBody>
      </p:sp>
    </p:spTree>
    <p:extLst>
      <p:ext uri="{BB962C8B-B14F-4D97-AF65-F5344CB8AC3E}">
        <p14:creationId xmlns:p14="http://schemas.microsoft.com/office/powerpoint/2010/main" val="19337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career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29028" y="6122505"/>
            <a:ext cx="499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https://www.youtube.com/watch?v=d6yW9IsQ00A</a:t>
            </a:r>
          </a:p>
        </p:txBody>
      </p:sp>
    </p:spTree>
    <p:extLst>
      <p:ext uri="{BB962C8B-B14F-4D97-AF65-F5344CB8AC3E}">
        <p14:creationId xmlns:p14="http://schemas.microsoft.com/office/powerpoint/2010/main" val="213753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757" y="562112"/>
            <a:ext cx="7064375" cy="1066800"/>
          </a:xfrm>
        </p:spPr>
        <p:txBody>
          <a:bodyPr/>
          <a:lstStyle/>
          <a:p>
            <a:pPr algn="ctr"/>
            <a:r>
              <a:rPr lang="en-US" altLang="en-US" sz="4000" dirty="0"/>
              <a:t>  Career Plan Definition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29678" y="1751496"/>
            <a:ext cx="9087678" cy="3695147"/>
          </a:xfrm>
        </p:spPr>
        <p:txBody>
          <a:bodyPr/>
          <a:lstStyle/>
          <a:p>
            <a:pPr marL="173038" indent="-1588">
              <a:lnSpc>
                <a:spcPct val="125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A comprehensive, formalized written plan (that learners use alone </a:t>
            </a:r>
            <a:r>
              <a:rPr lang="en-US" altLang="en-US" sz="2200" u="sng" dirty="0">
                <a:latin typeface="Times New Roman" panose="02020603050405020304" pitchFamily="18" charset="0"/>
              </a:rPr>
              <a:t>and</a:t>
            </a:r>
            <a:r>
              <a:rPr lang="en-US" altLang="en-US" sz="2200" dirty="0">
                <a:latin typeface="Times New Roman" panose="02020603050405020304" pitchFamily="18" charset="0"/>
              </a:rPr>
              <a:t> with the help of others) that </a:t>
            </a:r>
            <a:r>
              <a:rPr lang="en-US" altLang="en-US" sz="22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relates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learning to career goals</a:t>
            </a:r>
            <a:r>
              <a:rPr lang="en-US" altLang="en-US" sz="2200" dirty="0">
                <a:latin typeface="Times New Roman" panose="02020603050405020304" pitchFamily="18" charset="0"/>
              </a:rPr>
              <a:t>. The plan is based on both formal and informal assessments and should include areas in which a learner </a:t>
            </a:r>
            <a:r>
              <a:rPr lang="en-US" altLang="en-US" sz="22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needs to increase knowledge and skills</a:t>
            </a:r>
            <a:r>
              <a:rPr lang="en-US" altLang="en-US" sz="2200" dirty="0">
                <a:latin typeface="Times New Roman" panose="02020603050405020304" pitchFamily="18" charset="0"/>
              </a:rPr>
              <a:t> in order to reach documented goals. </a:t>
            </a:r>
            <a:endParaRPr lang="en-US" altLang="en-US" sz="2200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4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624110"/>
            <a:ext cx="9534144" cy="1280890"/>
          </a:xfrm>
        </p:spPr>
        <p:txBody>
          <a:bodyPr/>
          <a:lstStyle/>
          <a:p>
            <a:r>
              <a:rPr lang="en-US" dirty="0" smtClean="0"/>
              <a:t>An Individual Approach to Career Planning and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09422"/>
              </p:ext>
            </p:extLst>
          </p:nvPr>
        </p:nvGraphicFramePr>
        <p:xfrm>
          <a:off x="695460" y="2133600"/>
          <a:ext cx="11178862" cy="44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2140324" y="3802997"/>
            <a:ext cx="7727857" cy="2262187"/>
          </a:xfrm>
          <a:custGeom>
            <a:avLst/>
            <a:gdLst>
              <a:gd name="T0" fmla="*/ 966 w 5517"/>
              <a:gd name="T1" fmla="*/ 0 h 1615"/>
              <a:gd name="T2" fmla="*/ 4580 w 5517"/>
              <a:gd name="T3" fmla="*/ 0 h 1615"/>
              <a:gd name="T4" fmla="*/ 5516 w 5517"/>
              <a:gd name="T5" fmla="*/ 1614 h 1615"/>
              <a:gd name="T6" fmla="*/ 0 w 5517"/>
              <a:gd name="T7" fmla="*/ 1614 h 1615"/>
              <a:gd name="T8" fmla="*/ 944 w 5517"/>
              <a:gd name="T9" fmla="*/ 0 h 1615"/>
              <a:gd name="T10" fmla="*/ 966 w 5517"/>
              <a:gd name="T11" fmla="*/ 0 h 1615"/>
              <a:gd name="T12" fmla="*/ 966 w 5517"/>
              <a:gd name="T13" fmla="*/ 0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7" h="1615">
                <a:moveTo>
                  <a:pt x="966" y="0"/>
                </a:moveTo>
                <a:lnTo>
                  <a:pt x="4580" y="0"/>
                </a:lnTo>
                <a:lnTo>
                  <a:pt x="5516" y="1614"/>
                </a:lnTo>
                <a:lnTo>
                  <a:pt x="0" y="1614"/>
                </a:lnTo>
                <a:lnTo>
                  <a:pt x="944" y="0"/>
                </a:lnTo>
                <a:lnTo>
                  <a:pt x="966" y="0"/>
                </a:lnTo>
                <a:lnTo>
                  <a:pt x="966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464019" y="3801596"/>
            <a:ext cx="32216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496235" y="3801596"/>
            <a:ext cx="506085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557092" y="3801596"/>
            <a:ext cx="1311088" cy="2260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2141725" y="6062382"/>
            <a:ext cx="7726456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2141725" y="3801596"/>
            <a:ext cx="1322294" cy="2260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178392" y="4008903"/>
            <a:ext cx="3550864" cy="1446960"/>
          </a:xfrm>
          <a:custGeom>
            <a:avLst/>
            <a:gdLst>
              <a:gd name="T0" fmla="*/ 2530 w 2535"/>
              <a:gd name="T1" fmla="*/ 481 h 1033"/>
              <a:gd name="T2" fmla="*/ 2511 w 2535"/>
              <a:gd name="T3" fmla="*/ 413 h 1033"/>
              <a:gd name="T4" fmla="*/ 2466 w 2535"/>
              <a:gd name="T5" fmla="*/ 348 h 1033"/>
              <a:gd name="T6" fmla="*/ 2400 w 2535"/>
              <a:gd name="T7" fmla="*/ 286 h 1033"/>
              <a:gd name="T8" fmla="*/ 2316 w 2535"/>
              <a:gd name="T9" fmla="*/ 227 h 1033"/>
              <a:gd name="T10" fmla="*/ 2215 w 2535"/>
              <a:gd name="T11" fmla="*/ 173 h 1033"/>
              <a:gd name="T12" fmla="*/ 2096 w 2535"/>
              <a:gd name="T13" fmla="*/ 126 h 1033"/>
              <a:gd name="T14" fmla="*/ 1964 w 2535"/>
              <a:gd name="T15" fmla="*/ 85 h 1033"/>
              <a:gd name="T16" fmla="*/ 1817 w 2535"/>
              <a:gd name="T17" fmla="*/ 49 h 1033"/>
              <a:gd name="T18" fmla="*/ 1662 w 2535"/>
              <a:gd name="T19" fmla="*/ 25 h 1033"/>
              <a:gd name="T20" fmla="*/ 1501 w 2535"/>
              <a:gd name="T21" fmla="*/ 9 h 1033"/>
              <a:gd name="T22" fmla="*/ 1335 w 2535"/>
              <a:gd name="T23" fmla="*/ 0 h 1033"/>
              <a:gd name="T24" fmla="*/ 1166 w 2535"/>
              <a:gd name="T25" fmla="*/ 2 h 1033"/>
              <a:gd name="T26" fmla="*/ 1003 w 2535"/>
              <a:gd name="T27" fmla="*/ 11 h 1033"/>
              <a:gd name="T28" fmla="*/ 842 w 2535"/>
              <a:gd name="T29" fmla="*/ 29 h 1033"/>
              <a:gd name="T30" fmla="*/ 687 w 2535"/>
              <a:gd name="T31" fmla="*/ 56 h 1033"/>
              <a:gd name="T32" fmla="*/ 543 w 2535"/>
              <a:gd name="T33" fmla="*/ 91 h 1033"/>
              <a:gd name="T34" fmla="*/ 414 w 2535"/>
              <a:gd name="T35" fmla="*/ 134 h 1033"/>
              <a:gd name="T36" fmla="*/ 298 w 2535"/>
              <a:gd name="T37" fmla="*/ 182 h 1033"/>
              <a:gd name="T38" fmla="*/ 199 w 2535"/>
              <a:gd name="T39" fmla="*/ 238 h 1033"/>
              <a:gd name="T40" fmla="*/ 117 w 2535"/>
              <a:gd name="T41" fmla="*/ 296 h 1033"/>
              <a:gd name="T42" fmla="*/ 59 w 2535"/>
              <a:gd name="T43" fmla="*/ 360 h 1033"/>
              <a:gd name="T44" fmla="*/ 19 w 2535"/>
              <a:gd name="T45" fmla="*/ 427 h 1033"/>
              <a:gd name="T46" fmla="*/ 2 w 2535"/>
              <a:gd name="T47" fmla="*/ 494 h 1033"/>
              <a:gd name="T48" fmla="*/ 5 w 2535"/>
              <a:gd name="T49" fmla="*/ 562 h 1033"/>
              <a:gd name="T50" fmla="*/ 30 w 2535"/>
              <a:gd name="T51" fmla="*/ 630 h 1033"/>
              <a:gd name="T52" fmla="*/ 78 w 2535"/>
              <a:gd name="T53" fmla="*/ 696 h 1033"/>
              <a:gd name="T54" fmla="*/ 148 w 2535"/>
              <a:gd name="T55" fmla="*/ 758 h 1033"/>
              <a:gd name="T56" fmla="*/ 236 w 2535"/>
              <a:gd name="T57" fmla="*/ 814 h 1033"/>
              <a:gd name="T58" fmla="*/ 340 w 2535"/>
              <a:gd name="T59" fmla="*/ 868 h 1033"/>
              <a:gd name="T60" fmla="*/ 464 w 2535"/>
              <a:gd name="T61" fmla="*/ 916 h 1033"/>
              <a:gd name="T62" fmla="*/ 600 w 2535"/>
              <a:gd name="T63" fmla="*/ 954 h 1033"/>
              <a:gd name="T64" fmla="*/ 746 w 2535"/>
              <a:gd name="T65" fmla="*/ 985 h 1033"/>
              <a:gd name="T66" fmla="*/ 904 w 2535"/>
              <a:gd name="T67" fmla="*/ 1010 h 1033"/>
              <a:gd name="T68" fmla="*/ 1068 w 2535"/>
              <a:gd name="T69" fmla="*/ 1026 h 1033"/>
              <a:gd name="T70" fmla="*/ 1231 w 2535"/>
              <a:gd name="T71" fmla="*/ 1032 h 1033"/>
              <a:gd name="T72" fmla="*/ 1400 w 2535"/>
              <a:gd name="T73" fmla="*/ 1030 h 1033"/>
              <a:gd name="T74" fmla="*/ 1564 w 2535"/>
              <a:gd name="T75" fmla="*/ 1017 h 1033"/>
              <a:gd name="T76" fmla="*/ 1724 w 2535"/>
              <a:gd name="T77" fmla="*/ 996 h 1033"/>
              <a:gd name="T78" fmla="*/ 1876 w 2535"/>
              <a:gd name="T79" fmla="*/ 969 h 1033"/>
              <a:gd name="T80" fmla="*/ 2018 w 2535"/>
              <a:gd name="T81" fmla="*/ 931 h 1033"/>
              <a:gd name="T82" fmla="*/ 2144 w 2535"/>
              <a:gd name="T83" fmla="*/ 888 h 1033"/>
              <a:gd name="T84" fmla="*/ 2257 w 2535"/>
              <a:gd name="T85" fmla="*/ 839 h 1033"/>
              <a:gd name="T86" fmla="*/ 2353 w 2535"/>
              <a:gd name="T87" fmla="*/ 783 h 1033"/>
              <a:gd name="T88" fmla="*/ 2429 w 2535"/>
              <a:gd name="T89" fmla="*/ 722 h 1033"/>
              <a:gd name="T90" fmla="*/ 2486 w 2535"/>
              <a:gd name="T91" fmla="*/ 657 h 1033"/>
              <a:gd name="T92" fmla="*/ 2522 w 2535"/>
              <a:gd name="T93" fmla="*/ 592 h 1033"/>
              <a:gd name="T94" fmla="*/ 2534 w 2535"/>
              <a:gd name="T95" fmla="*/ 524 h 1033"/>
              <a:gd name="T96" fmla="*/ 2534 w 2535"/>
              <a:gd name="T97" fmla="*/ 515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35" h="1033">
                <a:moveTo>
                  <a:pt x="2534" y="515"/>
                </a:moveTo>
                <a:lnTo>
                  <a:pt x="2530" y="481"/>
                </a:lnTo>
                <a:lnTo>
                  <a:pt x="2525" y="448"/>
                </a:lnTo>
                <a:lnTo>
                  <a:pt x="2511" y="413"/>
                </a:lnTo>
                <a:lnTo>
                  <a:pt x="2491" y="380"/>
                </a:lnTo>
                <a:lnTo>
                  <a:pt x="2466" y="348"/>
                </a:lnTo>
                <a:lnTo>
                  <a:pt x="2437" y="317"/>
                </a:lnTo>
                <a:lnTo>
                  <a:pt x="2400" y="286"/>
                </a:lnTo>
                <a:lnTo>
                  <a:pt x="2361" y="256"/>
                </a:lnTo>
                <a:lnTo>
                  <a:pt x="2316" y="227"/>
                </a:lnTo>
                <a:lnTo>
                  <a:pt x="2268" y="198"/>
                </a:lnTo>
                <a:lnTo>
                  <a:pt x="2215" y="173"/>
                </a:lnTo>
                <a:lnTo>
                  <a:pt x="2158" y="148"/>
                </a:lnTo>
                <a:lnTo>
                  <a:pt x="2096" y="126"/>
                </a:lnTo>
                <a:lnTo>
                  <a:pt x="2032" y="103"/>
                </a:lnTo>
                <a:lnTo>
                  <a:pt x="1964" y="85"/>
                </a:lnTo>
                <a:lnTo>
                  <a:pt x="1891" y="67"/>
                </a:lnTo>
                <a:lnTo>
                  <a:pt x="1817" y="49"/>
                </a:lnTo>
                <a:lnTo>
                  <a:pt x="1741" y="36"/>
                </a:lnTo>
                <a:lnTo>
                  <a:pt x="1662" y="25"/>
                </a:lnTo>
                <a:lnTo>
                  <a:pt x="1583" y="16"/>
                </a:lnTo>
                <a:lnTo>
                  <a:pt x="1501" y="9"/>
                </a:lnTo>
                <a:lnTo>
                  <a:pt x="1417" y="2"/>
                </a:lnTo>
                <a:lnTo>
                  <a:pt x="1335" y="0"/>
                </a:lnTo>
                <a:lnTo>
                  <a:pt x="1250" y="0"/>
                </a:lnTo>
                <a:lnTo>
                  <a:pt x="1166" y="2"/>
                </a:lnTo>
                <a:lnTo>
                  <a:pt x="1084" y="4"/>
                </a:lnTo>
                <a:lnTo>
                  <a:pt x="1003" y="11"/>
                </a:lnTo>
                <a:lnTo>
                  <a:pt x="921" y="18"/>
                </a:lnTo>
                <a:lnTo>
                  <a:pt x="842" y="29"/>
                </a:lnTo>
                <a:lnTo>
                  <a:pt x="763" y="42"/>
                </a:lnTo>
                <a:lnTo>
                  <a:pt x="687" y="56"/>
                </a:lnTo>
                <a:lnTo>
                  <a:pt x="614" y="72"/>
                </a:lnTo>
                <a:lnTo>
                  <a:pt x="543" y="91"/>
                </a:lnTo>
                <a:lnTo>
                  <a:pt x="479" y="112"/>
                </a:lnTo>
                <a:lnTo>
                  <a:pt x="414" y="134"/>
                </a:lnTo>
                <a:lnTo>
                  <a:pt x="354" y="157"/>
                </a:lnTo>
                <a:lnTo>
                  <a:pt x="298" y="182"/>
                </a:lnTo>
                <a:lnTo>
                  <a:pt x="247" y="209"/>
                </a:lnTo>
                <a:lnTo>
                  <a:pt x="199" y="238"/>
                </a:lnTo>
                <a:lnTo>
                  <a:pt x="157" y="267"/>
                </a:lnTo>
                <a:lnTo>
                  <a:pt x="117" y="296"/>
                </a:lnTo>
                <a:lnTo>
                  <a:pt x="87" y="328"/>
                </a:lnTo>
                <a:lnTo>
                  <a:pt x="59" y="360"/>
                </a:lnTo>
                <a:lnTo>
                  <a:pt x="36" y="393"/>
                </a:lnTo>
                <a:lnTo>
                  <a:pt x="19" y="427"/>
                </a:lnTo>
                <a:lnTo>
                  <a:pt x="8" y="461"/>
                </a:lnTo>
                <a:lnTo>
                  <a:pt x="2" y="494"/>
                </a:lnTo>
                <a:lnTo>
                  <a:pt x="0" y="529"/>
                </a:lnTo>
                <a:lnTo>
                  <a:pt x="5" y="562"/>
                </a:lnTo>
                <a:lnTo>
                  <a:pt x="16" y="596"/>
                </a:lnTo>
                <a:lnTo>
                  <a:pt x="30" y="630"/>
                </a:lnTo>
                <a:lnTo>
                  <a:pt x="52" y="664"/>
                </a:lnTo>
                <a:lnTo>
                  <a:pt x="78" y="696"/>
                </a:lnTo>
                <a:lnTo>
                  <a:pt x="112" y="727"/>
                </a:lnTo>
                <a:lnTo>
                  <a:pt x="148" y="758"/>
                </a:lnTo>
                <a:lnTo>
                  <a:pt x="188" y="788"/>
                </a:lnTo>
                <a:lnTo>
                  <a:pt x="236" y="814"/>
                </a:lnTo>
                <a:lnTo>
                  <a:pt x="286" y="842"/>
                </a:lnTo>
                <a:lnTo>
                  <a:pt x="340" y="868"/>
                </a:lnTo>
                <a:lnTo>
                  <a:pt x="399" y="893"/>
                </a:lnTo>
                <a:lnTo>
                  <a:pt x="464" y="916"/>
                </a:lnTo>
                <a:lnTo>
                  <a:pt x="529" y="936"/>
                </a:lnTo>
                <a:lnTo>
                  <a:pt x="600" y="954"/>
                </a:lnTo>
                <a:lnTo>
                  <a:pt x="670" y="972"/>
                </a:lnTo>
                <a:lnTo>
                  <a:pt x="746" y="985"/>
                </a:lnTo>
                <a:lnTo>
                  <a:pt x="822" y="999"/>
                </a:lnTo>
                <a:lnTo>
                  <a:pt x="904" y="1010"/>
                </a:lnTo>
                <a:lnTo>
                  <a:pt x="983" y="1019"/>
                </a:lnTo>
                <a:lnTo>
                  <a:pt x="1068" y="1026"/>
                </a:lnTo>
                <a:lnTo>
                  <a:pt x="1150" y="1030"/>
                </a:lnTo>
                <a:lnTo>
                  <a:pt x="1231" y="1032"/>
                </a:lnTo>
                <a:lnTo>
                  <a:pt x="1316" y="1030"/>
                </a:lnTo>
                <a:lnTo>
                  <a:pt x="1400" y="1030"/>
                </a:lnTo>
                <a:lnTo>
                  <a:pt x="1482" y="1023"/>
                </a:lnTo>
                <a:lnTo>
                  <a:pt x="1564" y="1017"/>
                </a:lnTo>
                <a:lnTo>
                  <a:pt x="1646" y="1008"/>
                </a:lnTo>
                <a:lnTo>
                  <a:pt x="1724" y="996"/>
                </a:lnTo>
                <a:lnTo>
                  <a:pt x="1800" y="983"/>
                </a:lnTo>
                <a:lnTo>
                  <a:pt x="1876" y="969"/>
                </a:lnTo>
                <a:lnTo>
                  <a:pt x="1947" y="952"/>
                </a:lnTo>
                <a:lnTo>
                  <a:pt x="2018" y="931"/>
                </a:lnTo>
                <a:lnTo>
                  <a:pt x="2082" y="911"/>
                </a:lnTo>
                <a:lnTo>
                  <a:pt x="2144" y="888"/>
                </a:lnTo>
                <a:lnTo>
                  <a:pt x="2203" y="864"/>
                </a:lnTo>
                <a:lnTo>
                  <a:pt x="2257" y="839"/>
                </a:lnTo>
                <a:lnTo>
                  <a:pt x="2308" y="812"/>
                </a:lnTo>
                <a:lnTo>
                  <a:pt x="2353" y="783"/>
                </a:lnTo>
                <a:lnTo>
                  <a:pt x="2392" y="752"/>
                </a:lnTo>
                <a:lnTo>
                  <a:pt x="2429" y="722"/>
                </a:lnTo>
                <a:lnTo>
                  <a:pt x="2460" y="691"/>
                </a:lnTo>
                <a:lnTo>
                  <a:pt x="2486" y="657"/>
                </a:lnTo>
                <a:lnTo>
                  <a:pt x="2505" y="626"/>
                </a:lnTo>
                <a:lnTo>
                  <a:pt x="2522" y="592"/>
                </a:lnTo>
                <a:lnTo>
                  <a:pt x="2530" y="558"/>
                </a:lnTo>
                <a:lnTo>
                  <a:pt x="2534" y="524"/>
                </a:lnTo>
                <a:lnTo>
                  <a:pt x="2534" y="515"/>
                </a:lnTo>
                <a:lnTo>
                  <a:pt x="2534" y="515"/>
                </a:lnTo>
                <a:lnTo>
                  <a:pt x="2534" y="515"/>
                </a:lnTo>
              </a:path>
            </a:pathLst>
          </a:custGeom>
          <a:solidFill>
            <a:srgbClr val="FFBF18"/>
          </a:solidFill>
          <a:ln w="12700" cap="rnd" cmpd="sng">
            <a:solidFill>
              <a:srgbClr val="FFBF18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744666" y="4768103"/>
            <a:ext cx="2241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7740464" y="4720478"/>
            <a:ext cx="4203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7732059" y="4672853"/>
            <a:ext cx="8404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 flipV="1">
            <a:off x="7712449" y="4626629"/>
            <a:ext cx="19610" cy="462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 flipV="1">
            <a:off x="7684434" y="4577603"/>
            <a:ext cx="28015" cy="4902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7649416" y="4534181"/>
            <a:ext cx="35018" cy="434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7610195" y="4489357"/>
            <a:ext cx="39221" cy="448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7558367" y="4445934"/>
            <a:ext cx="51828" cy="4342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7502338" y="4405313"/>
            <a:ext cx="56029" cy="406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7440706" y="4364691"/>
            <a:ext cx="61632" cy="406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7373471" y="4325470"/>
            <a:ext cx="67235" cy="392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7297831" y="4287651"/>
            <a:ext cx="75640" cy="378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 flipV="1">
            <a:off x="7219390" y="4252632"/>
            <a:ext cx="78441" cy="350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 flipV="1">
            <a:off x="7132544" y="4221817"/>
            <a:ext cx="86846" cy="3081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 flipV="1">
            <a:off x="7041497" y="4189600"/>
            <a:ext cx="91047" cy="3221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 flipV="1">
            <a:off x="6946247" y="4164387"/>
            <a:ext cx="95250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H="1" flipV="1">
            <a:off x="6843993" y="4139174"/>
            <a:ext cx="102254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6741740" y="4113961"/>
            <a:ext cx="102253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 flipV="1">
            <a:off x="6635283" y="4095750"/>
            <a:ext cx="106456" cy="182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 flipV="1">
            <a:off x="6524625" y="4080342"/>
            <a:ext cx="110659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 flipV="1">
            <a:off x="6413967" y="4066336"/>
            <a:ext cx="110658" cy="140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 flipV="1">
            <a:off x="6299108" y="4056530"/>
            <a:ext cx="114860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 flipV="1">
            <a:off x="6180044" y="4048126"/>
            <a:ext cx="119063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 flipV="1">
            <a:off x="6066586" y="4045324"/>
            <a:ext cx="11345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5947522" y="4045324"/>
            <a:ext cx="1190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5829860" y="4045324"/>
            <a:ext cx="117662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5715001" y="4048126"/>
            <a:ext cx="114860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H="1">
            <a:off x="5600140" y="4050927"/>
            <a:ext cx="114860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H="1">
            <a:off x="5485280" y="4060732"/>
            <a:ext cx="114860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H="1">
            <a:off x="5376023" y="4070537"/>
            <a:ext cx="109257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5263963" y="4085946"/>
            <a:ext cx="112059" cy="182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 flipH="1">
            <a:off x="5157507" y="4104155"/>
            <a:ext cx="106456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H="1">
            <a:off x="5055255" y="4123765"/>
            <a:ext cx="102253" cy="2241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957203" y="4146176"/>
            <a:ext cx="98051" cy="280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4866155" y="4174191"/>
            <a:ext cx="91048" cy="280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H="1">
            <a:off x="4775108" y="4202207"/>
            <a:ext cx="91047" cy="3221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>
            <a:off x="4692464" y="4234423"/>
            <a:ext cx="82644" cy="3221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H="1">
            <a:off x="4614022" y="4266640"/>
            <a:ext cx="78441" cy="3361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 flipH="1">
            <a:off x="4541184" y="4300257"/>
            <a:ext cx="72838" cy="392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>
            <a:off x="4475350" y="4339478"/>
            <a:ext cx="65834" cy="406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>
            <a:off x="4415118" y="4380100"/>
            <a:ext cx="60232" cy="406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>
            <a:off x="4360490" y="4420721"/>
            <a:ext cx="54628" cy="420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4317067" y="4462743"/>
            <a:ext cx="43423" cy="4342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4277845" y="4506166"/>
            <a:ext cx="39221" cy="434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 flipH="1">
            <a:off x="4247030" y="4549589"/>
            <a:ext cx="30816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4223218" y="4597214"/>
            <a:ext cx="23812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4206408" y="4644839"/>
            <a:ext cx="16809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 flipH="1">
            <a:off x="4195203" y="4692464"/>
            <a:ext cx="11206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195203" y="4740089"/>
            <a:ext cx="0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4195203" y="4787713"/>
            <a:ext cx="7003" cy="462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4202206" y="4833938"/>
            <a:ext cx="16809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4219015" y="4881563"/>
            <a:ext cx="19610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4238626" y="4929188"/>
            <a:ext cx="30816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4269441" y="4976813"/>
            <a:ext cx="35019" cy="434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4304460" y="5020235"/>
            <a:ext cx="49025" cy="448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>
            <a:off x="4353486" y="5065059"/>
            <a:ext cx="50426" cy="4342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49" name="Line 65"/>
          <p:cNvSpPr>
            <a:spLocks noChangeShapeType="1"/>
          </p:cNvSpPr>
          <p:nvPr/>
        </p:nvSpPr>
        <p:spPr bwMode="auto">
          <a:xfrm>
            <a:off x="4403912" y="5108482"/>
            <a:ext cx="56029" cy="406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0" name="Line 66"/>
          <p:cNvSpPr>
            <a:spLocks noChangeShapeType="1"/>
          </p:cNvSpPr>
          <p:nvPr/>
        </p:nvSpPr>
        <p:spPr bwMode="auto">
          <a:xfrm>
            <a:off x="4459942" y="5149103"/>
            <a:ext cx="65835" cy="392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1" name="Line 67"/>
          <p:cNvSpPr>
            <a:spLocks noChangeShapeType="1"/>
          </p:cNvSpPr>
          <p:nvPr/>
        </p:nvSpPr>
        <p:spPr bwMode="auto">
          <a:xfrm>
            <a:off x="4525776" y="5188324"/>
            <a:ext cx="71437" cy="3782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2" name="Line 68"/>
          <p:cNvSpPr>
            <a:spLocks noChangeShapeType="1"/>
          </p:cNvSpPr>
          <p:nvPr/>
        </p:nvSpPr>
        <p:spPr bwMode="auto">
          <a:xfrm>
            <a:off x="4597214" y="5226144"/>
            <a:ext cx="75640" cy="378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3" name="Line 69"/>
          <p:cNvSpPr>
            <a:spLocks noChangeShapeType="1"/>
          </p:cNvSpPr>
          <p:nvPr/>
        </p:nvSpPr>
        <p:spPr bwMode="auto">
          <a:xfrm>
            <a:off x="4672853" y="5263963"/>
            <a:ext cx="82644" cy="3361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4" name="Line 70"/>
          <p:cNvSpPr>
            <a:spLocks noChangeShapeType="1"/>
          </p:cNvSpPr>
          <p:nvPr/>
        </p:nvSpPr>
        <p:spPr bwMode="auto">
          <a:xfrm>
            <a:off x="4755497" y="5297582"/>
            <a:ext cx="91047" cy="3221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5" name="Line 71"/>
          <p:cNvSpPr>
            <a:spLocks noChangeShapeType="1"/>
          </p:cNvSpPr>
          <p:nvPr/>
        </p:nvSpPr>
        <p:spPr bwMode="auto">
          <a:xfrm>
            <a:off x="4846544" y="5329799"/>
            <a:ext cx="89647" cy="294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6" name="Line 72"/>
          <p:cNvSpPr>
            <a:spLocks noChangeShapeType="1"/>
          </p:cNvSpPr>
          <p:nvPr/>
        </p:nvSpPr>
        <p:spPr bwMode="auto">
          <a:xfrm>
            <a:off x="4936191" y="5359214"/>
            <a:ext cx="99453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7" name="Line 73"/>
          <p:cNvSpPr>
            <a:spLocks noChangeShapeType="1"/>
          </p:cNvSpPr>
          <p:nvPr/>
        </p:nvSpPr>
        <p:spPr bwMode="auto">
          <a:xfrm>
            <a:off x="5035644" y="5384427"/>
            <a:ext cx="99452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8" name="Line 74"/>
          <p:cNvSpPr>
            <a:spLocks noChangeShapeType="1"/>
          </p:cNvSpPr>
          <p:nvPr/>
        </p:nvSpPr>
        <p:spPr bwMode="auto">
          <a:xfrm>
            <a:off x="5135096" y="5409640"/>
            <a:ext cx="106456" cy="182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59" name="Line 75"/>
          <p:cNvSpPr>
            <a:spLocks noChangeShapeType="1"/>
          </p:cNvSpPr>
          <p:nvPr/>
        </p:nvSpPr>
        <p:spPr bwMode="auto">
          <a:xfrm>
            <a:off x="5241551" y="5427850"/>
            <a:ext cx="106456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0" name="Line 76"/>
          <p:cNvSpPr>
            <a:spLocks noChangeShapeType="1"/>
          </p:cNvSpPr>
          <p:nvPr/>
        </p:nvSpPr>
        <p:spPr bwMode="auto">
          <a:xfrm>
            <a:off x="5348008" y="5447460"/>
            <a:ext cx="114860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1" name="Line 77"/>
          <p:cNvSpPr>
            <a:spLocks noChangeShapeType="1"/>
          </p:cNvSpPr>
          <p:nvPr/>
        </p:nvSpPr>
        <p:spPr bwMode="auto">
          <a:xfrm>
            <a:off x="5462868" y="5462868"/>
            <a:ext cx="109257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2" name="Line 78"/>
          <p:cNvSpPr>
            <a:spLocks noChangeShapeType="1"/>
          </p:cNvSpPr>
          <p:nvPr/>
        </p:nvSpPr>
        <p:spPr bwMode="auto">
          <a:xfrm>
            <a:off x="5572126" y="5475475"/>
            <a:ext cx="114860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3" name="Line 79"/>
          <p:cNvSpPr>
            <a:spLocks noChangeShapeType="1"/>
          </p:cNvSpPr>
          <p:nvPr/>
        </p:nvSpPr>
        <p:spPr bwMode="auto">
          <a:xfrm>
            <a:off x="5686985" y="5485279"/>
            <a:ext cx="119063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4" name="Line 80"/>
          <p:cNvSpPr>
            <a:spLocks noChangeShapeType="1"/>
          </p:cNvSpPr>
          <p:nvPr/>
        </p:nvSpPr>
        <p:spPr bwMode="auto">
          <a:xfrm>
            <a:off x="5806049" y="5490883"/>
            <a:ext cx="11345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5" name="Line 81"/>
          <p:cNvSpPr>
            <a:spLocks noChangeShapeType="1"/>
          </p:cNvSpPr>
          <p:nvPr/>
        </p:nvSpPr>
        <p:spPr bwMode="auto">
          <a:xfrm flipV="1">
            <a:off x="5919507" y="5490883"/>
            <a:ext cx="119063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6" name="Line 82"/>
          <p:cNvSpPr>
            <a:spLocks noChangeShapeType="1"/>
          </p:cNvSpPr>
          <p:nvPr/>
        </p:nvSpPr>
        <p:spPr bwMode="auto">
          <a:xfrm>
            <a:off x="6038571" y="5490882"/>
            <a:ext cx="119062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7" name="Line 83"/>
          <p:cNvSpPr>
            <a:spLocks noChangeShapeType="1"/>
          </p:cNvSpPr>
          <p:nvPr/>
        </p:nvSpPr>
        <p:spPr bwMode="auto">
          <a:xfrm flipV="1">
            <a:off x="6157632" y="5482479"/>
            <a:ext cx="113460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8" name="Line 84"/>
          <p:cNvSpPr>
            <a:spLocks noChangeShapeType="1"/>
          </p:cNvSpPr>
          <p:nvPr/>
        </p:nvSpPr>
        <p:spPr bwMode="auto">
          <a:xfrm flipV="1">
            <a:off x="6271093" y="5472673"/>
            <a:ext cx="114860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69" name="Line 85"/>
          <p:cNvSpPr>
            <a:spLocks noChangeShapeType="1"/>
          </p:cNvSpPr>
          <p:nvPr/>
        </p:nvSpPr>
        <p:spPr bwMode="auto">
          <a:xfrm flipV="1">
            <a:off x="6385953" y="5460066"/>
            <a:ext cx="114860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0" name="Line 86"/>
          <p:cNvSpPr>
            <a:spLocks noChangeShapeType="1"/>
          </p:cNvSpPr>
          <p:nvPr/>
        </p:nvSpPr>
        <p:spPr bwMode="auto">
          <a:xfrm flipV="1">
            <a:off x="6500814" y="5444658"/>
            <a:ext cx="109257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1" name="Line 87"/>
          <p:cNvSpPr>
            <a:spLocks noChangeShapeType="1"/>
          </p:cNvSpPr>
          <p:nvPr/>
        </p:nvSpPr>
        <p:spPr bwMode="auto">
          <a:xfrm flipV="1">
            <a:off x="6610071" y="5425049"/>
            <a:ext cx="107856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2" name="Line 88"/>
          <p:cNvSpPr>
            <a:spLocks noChangeShapeType="1"/>
          </p:cNvSpPr>
          <p:nvPr/>
        </p:nvSpPr>
        <p:spPr bwMode="auto">
          <a:xfrm flipV="1">
            <a:off x="6717926" y="5405439"/>
            <a:ext cx="106456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3" name="Line 89"/>
          <p:cNvSpPr>
            <a:spLocks noChangeShapeType="1"/>
          </p:cNvSpPr>
          <p:nvPr/>
        </p:nvSpPr>
        <p:spPr bwMode="auto">
          <a:xfrm flipV="1">
            <a:off x="6824383" y="5380225"/>
            <a:ext cx="98051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4" name="Line 90"/>
          <p:cNvSpPr>
            <a:spLocks noChangeShapeType="1"/>
          </p:cNvSpPr>
          <p:nvPr/>
        </p:nvSpPr>
        <p:spPr bwMode="auto">
          <a:xfrm flipV="1">
            <a:off x="6922434" y="5352210"/>
            <a:ext cx="99453" cy="280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 flipV="1">
            <a:off x="7021887" y="5324195"/>
            <a:ext cx="91047" cy="280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6" name="Line 92"/>
          <p:cNvSpPr>
            <a:spLocks noChangeShapeType="1"/>
          </p:cNvSpPr>
          <p:nvPr/>
        </p:nvSpPr>
        <p:spPr bwMode="auto">
          <a:xfrm flipV="1">
            <a:off x="7112934" y="5291979"/>
            <a:ext cx="86846" cy="3221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7" name="Line 93"/>
          <p:cNvSpPr>
            <a:spLocks noChangeShapeType="1"/>
          </p:cNvSpPr>
          <p:nvPr/>
        </p:nvSpPr>
        <p:spPr bwMode="auto">
          <a:xfrm flipV="1">
            <a:off x="7199780" y="5256960"/>
            <a:ext cx="82644" cy="3501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8" name="Line 94"/>
          <p:cNvSpPr>
            <a:spLocks noChangeShapeType="1"/>
          </p:cNvSpPr>
          <p:nvPr/>
        </p:nvSpPr>
        <p:spPr bwMode="auto">
          <a:xfrm flipV="1">
            <a:off x="7282423" y="5223342"/>
            <a:ext cx="74239" cy="3361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79" name="Line 95"/>
          <p:cNvSpPr>
            <a:spLocks noChangeShapeType="1"/>
          </p:cNvSpPr>
          <p:nvPr/>
        </p:nvSpPr>
        <p:spPr bwMode="auto">
          <a:xfrm flipV="1">
            <a:off x="7356662" y="5185523"/>
            <a:ext cx="72838" cy="3782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0" name="Line 96"/>
          <p:cNvSpPr>
            <a:spLocks noChangeShapeType="1"/>
          </p:cNvSpPr>
          <p:nvPr/>
        </p:nvSpPr>
        <p:spPr bwMode="auto">
          <a:xfrm flipV="1">
            <a:off x="7429500" y="5143500"/>
            <a:ext cx="61632" cy="420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1" name="Line 97"/>
          <p:cNvSpPr>
            <a:spLocks noChangeShapeType="1"/>
          </p:cNvSpPr>
          <p:nvPr/>
        </p:nvSpPr>
        <p:spPr bwMode="auto">
          <a:xfrm flipV="1">
            <a:off x="7491133" y="5098676"/>
            <a:ext cx="56029" cy="448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2" name="Line 98"/>
          <p:cNvSpPr>
            <a:spLocks noChangeShapeType="1"/>
          </p:cNvSpPr>
          <p:nvPr/>
        </p:nvSpPr>
        <p:spPr bwMode="auto">
          <a:xfrm flipV="1">
            <a:off x="7547162" y="5059456"/>
            <a:ext cx="50426" cy="392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3" name="Line 99"/>
          <p:cNvSpPr>
            <a:spLocks noChangeShapeType="1"/>
          </p:cNvSpPr>
          <p:nvPr/>
        </p:nvSpPr>
        <p:spPr bwMode="auto">
          <a:xfrm flipV="1">
            <a:off x="7597589" y="5014632"/>
            <a:ext cx="43423" cy="448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4" name="Line 100"/>
          <p:cNvSpPr>
            <a:spLocks noChangeShapeType="1"/>
          </p:cNvSpPr>
          <p:nvPr/>
        </p:nvSpPr>
        <p:spPr bwMode="auto">
          <a:xfrm flipV="1">
            <a:off x="7641012" y="4967008"/>
            <a:ext cx="36419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5" name="Line 101"/>
          <p:cNvSpPr>
            <a:spLocks noChangeShapeType="1"/>
          </p:cNvSpPr>
          <p:nvPr/>
        </p:nvSpPr>
        <p:spPr bwMode="auto">
          <a:xfrm flipV="1">
            <a:off x="7677430" y="4922184"/>
            <a:ext cx="28015" cy="448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6" name="Line 102"/>
          <p:cNvSpPr>
            <a:spLocks noChangeShapeType="1"/>
          </p:cNvSpPr>
          <p:nvPr/>
        </p:nvSpPr>
        <p:spPr bwMode="auto">
          <a:xfrm flipV="1">
            <a:off x="7705446" y="4874559"/>
            <a:ext cx="23812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7" name="Line 103"/>
          <p:cNvSpPr>
            <a:spLocks noChangeShapeType="1"/>
          </p:cNvSpPr>
          <p:nvPr/>
        </p:nvSpPr>
        <p:spPr bwMode="auto">
          <a:xfrm flipV="1">
            <a:off x="7729257" y="4828335"/>
            <a:ext cx="11206" cy="4622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8" name="Line 104"/>
          <p:cNvSpPr>
            <a:spLocks noChangeShapeType="1"/>
          </p:cNvSpPr>
          <p:nvPr/>
        </p:nvSpPr>
        <p:spPr bwMode="auto">
          <a:xfrm flipV="1">
            <a:off x="7740464" y="4780710"/>
            <a:ext cx="4203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89" name="Line 105"/>
          <p:cNvSpPr>
            <a:spLocks noChangeShapeType="1"/>
          </p:cNvSpPr>
          <p:nvPr/>
        </p:nvSpPr>
        <p:spPr bwMode="auto">
          <a:xfrm flipV="1">
            <a:off x="7744666" y="4768103"/>
            <a:ext cx="0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0" name="Freeform 106"/>
          <p:cNvSpPr>
            <a:spLocks/>
          </p:cNvSpPr>
          <p:nvPr/>
        </p:nvSpPr>
        <p:spPr bwMode="auto">
          <a:xfrm>
            <a:off x="5653368" y="2496111"/>
            <a:ext cx="637335" cy="2194953"/>
          </a:xfrm>
          <a:custGeom>
            <a:avLst/>
            <a:gdLst>
              <a:gd name="T0" fmla="*/ 383 w 455"/>
              <a:gd name="T1" fmla="*/ 1438 h 1567"/>
              <a:gd name="T2" fmla="*/ 423 w 455"/>
              <a:gd name="T3" fmla="*/ 1452 h 1567"/>
              <a:gd name="T4" fmla="*/ 454 w 455"/>
              <a:gd name="T5" fmla="*/ 1420 h 1567"/>
              <a:gd name="T6" fmla="*/ 392 w 455"/>
              <a:gd name="T7" fmla="*/ 1094 h 1567"/>
              <a:gd name="T8" fmla="*/ 386 w 455"/>
              <a:gd name="T9" fmla="*/ 877 h 1567"/>
              <a:gd name="T10" fmla="*/ 420 w 455"/>
              <a:gd name="T11" fmla="*/ 792 h 1567"/>
              <a:gd name="T12" fmla="*/ 423 w 455"/>
              <a:gd name="T13" fmla="*/ 353 h 1567"/>
              <a:gd name="T14" fmla="*/ 423 w 455"/>
              <a:gd name="T15" fmla="*/ 323 h 1567"/>
              <a:gd name="T16" fmla="*/ 412 w 455"/>
              <a:gd name="T17" fmla="*/ 294 h 1567"/>
              <a:gd name="T18" fmla="*/ 394 w 455"/>
              <a:gd name="T19" fmla="*/ 270 h 1567"/>
              <a:gd name="T20" fmla="*/ 372 w 455"/>
              <a:gd name="T21" fmla="*/ 247 h 1567"/>
              <a:gd name="T22" fmla="*/ 344 w 455"/>
              <a:gd name="T23" fmla="*/ 232 h 1567"/>
              <a:gd name="T24" fmla="*/ 293 w 455"/>
              <a:gd name="T25" fmla="*/ 185 h 1567"/>
              <a:gd name="T26" fmla="*/ 324 w 455"/>
              <a:gd name="T27" fmla="*/ 133 h 1567"/>
              <a:gd name="T28" fmla="*/ 327 w 455"/>
              <a:gd name="T29" fmla="*/ 104 h 1567"/>
              <a:gd name="T30" fmla="*/ 322 w 455"/>
              <a:gd name="T31" fmla="*/ 74 h 1567"/>
              <a:gd name="T32" fmla="*/ 318 w 455"/>
              <a:gd name="T33" fmla="*/ 52 h 1567"/>
              <a:gd name="T34" fmla="*/ 307 w 455"/>
              <a:gd name="T35" fmla="*/ 34 h 1567"/>
              <a:gd name="T36" fmla="*/ 290 w 455"/>
              <a:gd name="T37" fmla="*/ 19 h 1567"/>
              <a:gd name="T38" fmla="*/ 265 w 455"/>
              <a:gd name="T39" fmla="*/ 6 h 1567"/>
              <a:gd name="T40" fmla="*/ 237 w 455"/>
              <a:gd name="T41" fmla="*/ 0 h 1567"/>
              <a:gd name="T42" fmla="*/ 208 w 455"/>
              <a:gd name="T43" fmla="*/ 1 h 1567"/>
              <a:gd name="T44" fmla="*/ 180 w 455"/>
              <a:gd name="T45" fmla="*/ 10 h 1567"/>
              <a:gd name="T46" fmla="*/ 158 w 455"/>
              <a:gd name="T47" fmla="*/ 26 h 1567"/>
              <a:gd name="T48" fmla="*/ 136 w 455"/>
              <a:gd name="T49" fmla="*/ 79 h 1567"/>
              <a:gd name="T50" fmla="*/ 132 w 455"/>
              <a:gd name="T51" fmla="*/ 134 h 1567"/>
              <a:gd name="T52" fmla="*/ 136 w 455"/>
              <a:gd name="T53" fmla="*/ 187 h 1567"/>
              <a:gd name="T54" fmla="*/ 149 w 455"/>
              <a:gd name="T55" fmla="*/ 203 h 1567"/>
              <a:gd name="T56" fmla="*/ 164 w 455"/>
              <a:gd name="T57" fmla="*/ 200 h 1567"/>
              <a:gd name="T58" fmla="*/ 203 w 455"/>
              <a:gd name="T59" fmla="*/ 266 h 1567"/>
              <a:gd name="T60" fmla="*/ 93 w 455"/>
              <a:gd name="T61" fmla="*/ 376 h 1567"/>
              <a:gd name="T62" fmla="*/ 93 w 455"/>
              <a:gd name="T63" fmla="*/ 406 h 1567"/>
              <a:gd name="T64" fmla="*/ 34 w 455"/>
              <a:gd name="T65" fmla="*/ 464 h 1567"/>
              <a:gd name="T66" fmla="*/ 31 w 455"/>
              <a:gd name="T67" fmla="*/ 482 h 1567"/>
              <a:gd name="T68" fmla="*/ 6 w 455"/>
              <a:gd name="T69" fmla="*/ 511 h 1567"/>
              <a:gd name="T70" fmla="*/ 0 w 455"/>
              <a:gd name="T71" fmla="*/ 531 h 1567"/>
              <a:gd name="T72" fmla="*/ 3 w 455"/>
              <a:gd name="T73" fmla="*/ 560 h 1567"/>
              <a:gd name="T74" fmla="*/ 31 w 455"/>
              <a:gd name="T75" fmla="*/ 598 h 1567"/>
              <a:gd name="T76" fmla="*/ 82 w 455"/>
              <a:gd name="T77" fmla="*/ 620 h 1567"/>
              <a:gd name="T78" fmla="*/ 113 w 455"/>
              <a:gd name="T79" fmla="*/ 647 h 1567"/>
              <a:gd name="T80" fmla="*/ 110 w 455"/>
              <a:gd name="T81" fmla="*/ 685 h 1567"/>
              <a:gd name="T82" fmla="*/ 104 w 455"/>
              <a:gd name="T83" fmla="*/ 782 h 1567"/>
              <a:gd name="T84" fmla="*/ 104 w 455"/>
              <a:gd name="T85" fmla="*/ 856 h 1567"/>
              <a:gd name="T86" fmla="*/ 184 w 455"/>
              <a:gd name="T87" fmla="*/ 1469 h 1567"/>
              <a:gd name="T88" fmla="*/ 90 w 455"/>
              <a:gd name="T89" fmla="*/ 1473 h 1567"/>
              <a:gd name="T90" fmla="*/ 76 w 455"/>
              <a:gd name="T91" fmla="*/ 1492 h 1567"/>
              <a:gd name="T92" fmla="*/ 88 w 455"/>
              <a:gd name="T93" fmla="*/ 1509 h 1567"/>
              <a:gd name="T94" fmla="*/ 147 w 455"/>
              <a:gd name="T95" fmla="*/ 1544 h 1567"/>
              <a:gd name="T96" fmla="*/ 180 w 455"/>
              <a:gd name="T97" fmla="*/ 1551 h 1567"/>
              <a:gd name="T98" fmla="*/ 223 w 455"/>
              <a:gd name="T99" fmla="*/ 1553 h 1567"/>
              <a:gd name="T100" fmla="*/ 282 w 455"/>
              <a:gd name="T101" fmla="*/ 1564 h 1567"/>
              <a:gd name="T102" fmla="*/ 307 w 455"/>
              <a:gd name="T103" fmla="*/ 1564 h 1567"/>
              <a:gd name="T104" fmla="*/ 333 w 455"/>
              <a:gd name="T105" fmla="*/ 1560 h 1567"/>
              <a:gd name="T106" fmla="*/ 350 w 455"/>
              <a:gd name="T107" fmla="*/ 1423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5" h="1567">
                <a:moveTo>
                  <a:pt x="350" y="1423"/>
                </a:moveTo>
                <a:lnTo>
                  <a:pt x="375" y="1423"/>
                </a:lnTo>
                <a:lnTo>
                  <a:pt x="383" y="1438"/>
                </a:lnTo>
                <a:lnTo>
                  <a:pt x="400" y="1447"/>
                </a:lnTo>
                <a:lnTo>
                  <a:pt x="418" y="1452"/>
                </a:lnTo>
                <a:lnTo>
                  <a:pt x="423" y="1452"/>
                </a:lnTo>
                <a:lnTo>
                  <a:pt x="437" y="1447"/>
                </a:lnTo>
                <a:lnTo>
                  <a:pt x="448" y="1436"/>
                </a:lnTo>
                <a:lnTo>
                  <a:pt x="454" y="1420"/>
                </a:lnTo>
                <a:lnTo>
                  <a:pt x="454" y="1416"/>
                </a:lnTo>
                <a:lnTo>
                  <a:pt x="409" y="1211"/>
                </a:lnTo>
                <a:lnTo>
                  <a:pt x="392" y="1094"/>
                </a:lnTo>
                <a:lnTo>
                  <a:pt x="350" y="927"/>
                </a:lnTo>
                <a:lnTo>
                  <a:pt x="370" y="902"/>
                </a:lnTo>
                <a:lnTo>
                  <a:pt x="386" y="877"/>
                </a:lnTo>
                <a:lnTo>
                  <a:pt x="400" y="850"/>
                </a:lnTo>
                <a:lnTo>
                  <a:pt x="412" y="821"/>
                </a:lnTo>
                <a:lnTo>
                  <a:pt x="420" y="792"/>
                </a:lnTo>
                <a:lnTo>
                  <a:pt x="426" y="762"/>
                </a:lnTo>
                <a:lnTo>
                  <a:pt x="429" y="756"/>
                </a:lnTo>
                <a:lnTo>
                  <a:pt x="423" y="353"/>
                </a:lnTo>
                <a:lnTo>
                  <a:pt x="423" y="344"/>
                </a:lnTo>
                <a:lnTo>
                  <a:pt x="423" y="333"/>
                </a:lnTo>
                <a:lnTo>
                  <a:pt x="423" y="323"/>
                </a:lnTo>
                <a:lnTo>
                  <a:pt x="420" y="312"/>
                </a:lnTo>
                <a:lnTo>
                  <a:pt x="418" y="303"/>
                </a:lnTo>
                <a:lnTo>
                  <a:pt x="412" y="294"/>
                </a:lnTo>
                <a:lnTo>
                  <a:pt x="409" y="285"/>
                </a:lnTo>
                <a:lnTo>
                  <a:pt x="403" y="276"/>
                </a:lnTo>
                <a:lnTo>
                  <a:pt x="394" y="270"/>
                </a:lnTo>
                <a:lnTo>
                  <a:pt x="389" y="260"/>
                </a:lnTo>
                <a:lnTo>
                  <a:pt x="381" y="254"/>
                </a:lnTo>
                <a:lnTo>
                  <a:pt x="372" y="247"/>
                </a:lnTo>
                <a:lnTo>
                  <a:pt x="364" y="240"/>
                </a:lnTo>
                <a:lnTo>
                  <a:pt x="355" y="236"/>
                </a:lnTo>
                <a:lnTo>
                  <a:pt x="344" y="232"/>
                </a:lnTo>
                <a:lnTo>
                  <a:pt x="336" y="230"/>
                </a:lnTo>
                <a:lnTo>
                  <a:pt x="322" y="225"/>
                </a:lnTo>
                <a:lnTo>
                  <a:pt x="293" y="185"/>
                </a:lnTo>
                <a:lnTo>
                  <a:pt x="305" y="169"/>
                </a:lnTo>
                <a:lnTo>
                  <a:pt x="316" y="151"/>
                </a:lnTo>
                <a:lnTo>
                  <a:pt x="324" y="133"/>
                </a:lnTo>
                <a:lnTo>
                  <a:pt x="327" y="124"/>
                </a:lnTo>
                <a:lnTo>
                  <a:pt x="327" y="115"/>
                </a:lnTo>
                <a:lnTo>
                  <a:pt x="327" y="104"/>
                </a:lnTo>
                <a:lnTo>
                  <a:pt x="327" y="95"/>
                </a:lnTo>
                <a:lnTo>
                  <a:pt x="324" y="84"/>
                </a:lnTo>
                <a:lnTo>
                  <a:pt x="322" y="74"/>
                </a:lnTo>
                <a:lnTo>
                  <a:pt x="318" y="66"/>
                </a:lnTo>
                <a:lnTo>
                  <a:pt x="318" y="59"/>
                </a:lnTo>
                <a:lnTo>
                  <a:pt x="318" y="52"/>
                </a:lnTo>
                <a:lnTo>
                  <a:pt x="316" y="48"/>
                </a:lnTo>
                <a:lnTo>
                  <a:pt x="313" y="41"/>
                </a:lnTo>
                <a:lnTo>
                  <a:pt x="307" y="34"/>
                </a:lnTo>
                <a:lnTo>
                  <a:pt x="305" y="30"/>
                </a:lnTo>
                <a:lnTo>
                  <a:pt x="299" y="26"/>
                </a:lnTo>
                <a:lnTo>
                  <a:pt x="290" y="19"/>
                </a:lnTo>
                <a:lnTo>
                  <a:pt x="282" y="12"/>
                </a:lnTo>
                <a:lnTo>
                  <a:pt x="274" y="10"/>
                </a:lnTo>
                <a:lnTo>
                  <a:pt x="265" y="6"/>
                </a:lnTo>
                <a:lnTo>
                  <a:pt x="256" y="4"/>
                </a:lnTo>
                <a:lnTo>
                  <a:pt x="248" y="1"/>
                </a:lnTo>
                <a:lnTo>
                  <a:pt x="237" y="0"/>
                </a:lnTo>
                <a:lnTo>
                  <a:pt x="228" y="0"/>
                </a:lnTo>
                <a:lnTo>
                  <a:pt x="217" y="0"/>
                </a:lnTo>
                <a:lnTo>
                  <a:pt x="208" y="1"/>
                </a:lnTo>
                <a:lnTo>
                  <a:pt x="200" y="4"/>
                </a:lnTo>
                <a:lnTo>
                  <a:pt x="189" y="6"/>
                </a:lnTo>
                <a:lnTo>
                  <a:pt x="180" y="10"/>
                </a:lnTo>
                <a:lnTo>
                  <a:pt x="175" y="14"/>
                </a:lnTo>
                <a:lnTo>
                  <a:pt x="167" y="19"/>
                </a:lnTo>
                <a:lnTo>
                  <a:pt x="158" y="26"/>
                </a:lnTo>
                <a:lnTo>
                  <a:pt x="149" y="32"/>
                </a:lnTo>
                <a:lnTo>
                  <a:pt x="152" y="55"/>
                </a:lnTo>
                <a:lnTo>
                  <a:pt x="136" y="79"/>
                </a:lnTo>
                <a:lnTo>
                  <a:pt x="138" y="95"/>
                </a:lnTo>
                <a:lnTo>
                  <a:pt x="132" y="116"/>
                </a:lnTo>
                <a:lnTo>
                  <a:pt x="132" y="134"/>
                </a:lnTo>
                <a:lnTo>
                  <a:pt x="132" y="160"/>
                </a:lnTo>
                <a:lnTo>
                  <a:pt x="132" y="178"/>
                </a:lnTo>
                <a:lnTo>
                  <a:pt x="136" y="187"/>
                </a:lnTo>
                <a:lnTo>
                  <a:pt x="138" y="194"/>
                </a:lnTo>
                <a:lnTo>
                  <a:pt x="144" y="200"/>
                </a:lnTo>
                <a:lnTo>
                  <a:pt x="149" y="203"/>
                </a:lnTo>
                <a:lnTo>
                  <a:pt x="155" y="203"/>
                </a:lnTo>
                <a:lnTo>
                  <a:pt x="161" y="203"/>
                </a:lnTo>
                <a:lnTo>
                  <a:pt x="164" y="200"/>
                </a:lnTo>
                <a:lnTo>
                  <a:pt x="189" y="235"/>
                </a:lnTo>
                <a:lnTo>
                  <a:pt x="178" y="244"/>
                </a:lnTo>
                <a:lnTo>
                  <a:pt x="203" y="266"/>
                </a:lnTo>
                <a:lnTo>
                  <a:pt x="113" y="354"/>
                </a:lnTo>
                <a:lnTo>
                  <a:pt x="99" y="367"/>
                </a:lnTo>
                <a:lnTo>
                  <a:pt x="93" y="376"/>
                </a:lnTo>
                <a:lnTo>
                  <a:pt x="90" y="385"/>
                </a:lnTo>
                <a:lnTo>
                  <a:pt x="90" y="394"/>
                </a:lnTo>
                <a:lnTo>
                  <a:pt x="93" y="406"/>
                </a:lnTo>
                <a:lnTo>
                  <a:pt x="37" y="450"/>
                </a:lnTo>
                <a:lnTo>
                  <a:pt x="34" y="458"/>
                </a:lnTo>
                <a:lnTo>
                  <a:pt x="34" y="464"/>
                </a:lnTo>
                <a:lnTo>
                  <a:pt x="37" y="470"/>
                </a:lnTo>
                <a:lnTo>
                  <a:pt x="42" y="473"/>
                </a:lnTo>
                <a:lnTo>
                  <a:pt x="31" y="482"/>
                </a:lnTo>
                <a:lnTo>
                  <a:pt x="20" y="490"/>
                </a:lnTo>
                <a:lnTo>
                  <a:pt x="9" y="500"/>
                </a:lnTo>
                <a:lnTo>
                  <a:pt x="6" y="511"/>
                </a:lnTo>
                <a:lnTo>
                  <a:pt x="3" y="516"/>
                </a:lnTo>
                <a:lnTo>
                  <a:pt x="0" y="522"/>
                </a:lnTo>
                <a:lnTo>
                  <a:pt x="0" y="531"/>
                </a:lnTo>
                <a:lnTo>
                  <a:pt x="0" y="538"/>
                </a:lnTo>
                <a:lnTo>
                  <a:pt x="0" y="547"/>
                </a:lnTo>
                <a:lnTo>
                  <a:pt x="3" y="560"/>
                </a:lnTo>
                <a:lnTo>
                  <a:pt x="9" y="572"/>
                </a:lnTo>
                <a:lnTo>
                  <a:pt x="17" y="585"/>
                </a:lnTo>
                <a:lnTo>
                  <a:pt x="31" y="598"/>
                </a:lnTo>
                <a:lnTo>
                  <a:pt x="45" y="610"/>
                </a:lnTo>
                <a:lnTo>
                  <a:pt x="59" y="616"/>
                </a:lnTo>
                <a:lnTo>
                  <a:pt x="82" y="620"/>
                </a:lnTo>
                <a:lnTo>
                  <a:pt x="108" y="623"/>
                </a:lnTo>
                <a:lnTo>
                  <a:pt x="121" y="641"/>
                </a:lnTo>
                <a:lnTo>
                  <a:pt x="113" y="647"/>
                </a:lnTo>
                <a:lnTo>
                  <a:pt x="108" y="658"/>
                </a:lnTo>
                <a:lnTo>
                  <a:pt x="108" y="672"/>
                </a:lnTo>
                <a:lnTo>
                  <a:pt x="110" y="685"/>
                </a:lnTo>
                <a:lnTo>
                  <a:pt x="116" y="692"/>
                </a:lnTo>
                <a:lnTo>
                  <a:pt x="108" y="752"/>
                </a:lnTo>
                <a:lnTo>
                  <a:pt x="104" y="782"/>
                </a:lnTo>
                <a:lnTo>
                  <a:pt x="104" y="814"/>
                </a:lnTo>
                <a:lnTo>
                  <a:pt x="104" y="843"/>
                </a:lnTo>
                <a:lnTo>
                  <a:pt x="104" y="856"/>
                </a:lnTo>
                <a:lnTo>
                  <a:pt x="149" y="1120"/>
                </a:lnTo>
                <a:lnTo>
                  <a:pt x="164" y="1239"/>
                </a:lnTo>
                <a:lnTo>
                  <a:pt x="184" y="1469"/>
                </a:lnTo>
                <a:lnTo>
                  <a:pt x="104" y="1472"/>
                </a:lnTo>
                <a:lnTo>
                  <a:pt x="96" y="1472"/>
                </a:lnTo>
                <a:lnTo>
                  <a:pt x="90" y="1473"/>
                </a:lnTo>
                <a:lnTo>
                  <a:pt x="82" y="1478"/>
                </a:lnTo>
                <a:lnTo>
                  <a:pt x="79" y="1484"/>
                </a:lnTo>
                <a:lnTo>
                  <a:pt x="76" y="1492"/>
                </a:lnTo>
                <a:lnTo>
                  <a:pt x="76" y="1498"/>
                </a:lnTo>
                <a:lnTo>
                  <a:pt x="82" y="1504"/>
                </a:lnTo>
                <a:lnTo>
                  <a:pt x="88" y="1509"/>
                </a:lnTo>
                <a:lnTo>
                  <a:pt x="110" y="1524"/>
                </a:lnTo>
                <a:lnTo>
                  <a:pt x="138" y="1540"/>
                </a:lnTo>
                <a:lnTo>
                  <a:pt x="147" y="1544"/>
                </a:lnTo>
                <a:lnTo>
                  <a:pt x="158" y="1547"/>
                </a:lnTo>
                <a:lnTo>
                  <a:pt x="169" y="1549"/>
                </a:lnTo>
                <a:lnTo>
                  <a:pt x="180" y="1551"/>
                </a:lnTo>
                <a:lnTo>
                  <a:pt x="192" y="1553"/>
                </a:lnTo>
                <a:lnTo>
                  <a:pt x="203" y="1553"/>
                </a:lnTo>
                <a:lnTo>
                  <a:pt x="223" y="1553"/>
                </a:lnTo>
                <a:lnTo>
                  <a:pt x="274" y="1549"/>
                </a:lnTo>
                <a:lnTo>
                  <a:pt x="274" y="1562"/>
                </a:lnTo>
                <a:lnTo>
                  <a:pt x="282" y="1564"/>
                </a:lnTo>
                <a:lnTo>
                  <a:pt x="290" y="1564"/>
                </a:lnTo>
                <a:lnTo>
                  <a:pt x="299" y="1566"/>
                </a:lnTo>
                <a:lnTo>
                  <a:pt x="307" y="1564"/>
                </a:lnTo>
                <a:lnTo>
                  <a:pt x="316" y="1564"/>
                </a:lnTo>
                <a:lnTo>
                  <a:pt x="324" y="1562"/>
                </a:lnTo>
                <a:lnTo>
                  <a:pt x="333" y="1560"/>
                </a:lnTo>
                <a:lnTo>
                  <a:pt x="342" y="1558"/>
                </a:lnTo>
                <a:lnTo>
                  <a:pt x="350" y="1556"/>
                </a:lnTo>
                <a:lnTo>
                  <a:pt x="350" y="1423"/>
                </a:lnTo>
                <a:lnTo>
                  <a:pt x="350" y="1423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16491" name="Line 107"/>
          <p:cNvSpPr>
            <a:spLocks noChangeShapeType="1"/>
          </p:cNvSpPr>
          <p:nvPr/>
        </p:nvSpPr>
        <p:spPr bwMode="auto">
          <a:xfrm flipV="1">
            <a:off x="6140824" y="4487956"/>
            <a:ext cx="4203" cy="18769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2" name="Line 108"/>
          <p:cNvSpPr>
            <a:spLocks noChangeShapeType="1"/>
          </p:cNvSpPr>
          <p:nvPr/>
        </p:nvSpPr>
        <p:spPr bwMode="auto">
          <a:xfrm>
            <a:off x="6145027" y="4487956"/>
            <a:ext cx="35018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3" name="Line 109"/>
          <p:cNvSpPr>
            <a:spLocks noChangeShapeType="1"/>
          </p:cNvSpPr>
          <p:nvPr/>
        </p:nvSpPr>
        <p:spPr bwMode="auto">
          <a:xfrm>
            <a:off x="6180044" y="4487957"/>
            <a:ext cx="12607" cy="2101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4" name="Line 110"/>
          <p:cNvSpPr>
            <a:spLocks noChangeShapeType="1"/>
          </p:cNvSpPr>
          <p:nvPr/>
        </p:nvSpPr>
        <p:spPr bwMode="auto">
          <a:xfrm>
            <a:off x="6192652" y="4508968"/>
            <a:ext cx="23812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5" name="Line 111"/>
          <p:cNvSpPr>
            <a:spLocks noChangeShapeType="1"/>
          </p:cNvSpPr>
          <p:nvPr/>
        </p:nvSpPr>
        <p:spPr bwMode="auto">
          <a:xfrm>
            <a:off x="6216463" y="4521574"/>
            <a:ext cx="23813" cy="70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6" name="Line 112"/>
          <p:cNvSpPr>
            <a:spLocks noChangeShapeType="1"/>
          </p:cNvSpPr>
          <p:nvPr/>
        </p:nvSpPr>
        <p:spPr bwMode="auto">
          <a:xfrm>
            <a:off x="6240277" y="4528578"/>
            <a:ext cx="700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7" name="Line 113"/>
          <p:cNvSpPr>
            <a:spLocks noChangeShapeType="1"/>
          </p:cNvSpPr>
          <p:nvPr/>
        </p:nvSpPr>
        <p:spPr bwMode="auto">
          <a:xfrm flipV="1">
            <a:off x="6247280" y="4521574"/>
            <a:ext cx="19610" cy="70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8" name="Line 114"/>
          <p:cNvSpPr>
            <a:spLocks noChangeShapeType="1"/>
          </p:cNvSpPr>
          <p:nvPr/>
        </p:nvSpPr>
        <p:spPr bwMode="auto">
          <a:xfrm flipV="1">
            <a:off x="6266890" y="4506166"/>
            <a:ext cx="16809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499" name="Line 115"/>
          <p:cNvSpPr>
            <a:spLocks noChangeShapeType="1"/>
          </p:cNvSpPr>
          <p:nvPr/>
        </p:nvSpPr>
        <p:spPr bwMode="auto">
          <a:xfrm flipV="1">
            <a:off x="6283699" y="4483754"/>
            <a:ext cx="8404" cy="2241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0" name="Line 116"/>
          <p:cNvSpPr>
            <a:spLocks noChangeShapeType="1"/>
          </p:cNvSpPr>
          <p:nvPr/>
        </p:nvSpPr>
        <p:spPr bwMode="auto">
          <a:xfrm flipV="1">
            <a:off x="6292103" y="4478151"/>
            <a:ext cx="0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1" name="Line 117"/>
          <p:cNvSpPr>
            <a:spLocks noChangeShapeType="1"/>
          </p:cNvSpPr>
          <p:nvPr/>
        </p:nvSpPr>
        <p:spPr bwMode="auto">
          <a:xfrm flipH="1" flipV="1">
            <a:off x="6227669" y="4189600"/>
            <a:ext cx="64434" cy="28855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2" name="Line 118"/>
          <p:cNvSpPr>
            <a:spLocks noChangeShapeType="1"/>
          </p:cNvSpPr>
          <p:nvPr/>
        </p:nvSpPr>
        <p:spPr bwMode="auto">
          <a:xfrm flipH="1" flipV="1">
            <a:off x="6203858" y="4025713"/>
            <a:ext cx="23812" cy="16388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3" name="Line 119"/>
          <p:cNvSpPr>
            <a:spLocks noChangeShapeType="1"/>
          </p:cNvSpPr>
          <p:nvPr/>
        </p:nvSpPr>
        <p:spPr bwMode="auto">
          <a:xfrm flipH="1" flipV="1">
            <a:off x="6145027" y="3793192"/>
            <a:ext cx="58831" cy="2325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4" name="Line 120"/>
          <p:cNvSpPr>
            <a:spLocks noChangeShapeType="1"/>
          </p:cNvSpPr>
          <p:nvPr/>
        </p:nvSpPr>
        <p:spPr bwMode="auto">
          <a:xfrm flipV="1">
            <a:off x="6145026" y="3756773"/>
            <a:ext cx="28015" cy="364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5" name="Line 121"/>
          <p:cNvSpPr>
            <a:spLocks noChangeShapeType="1"/>
          </p:cNvSpPr>
          <p:nvPr/>
        </p:nvSpPr>
        <p:spPr bwMode="auto">
          <a:xfrm flipV="1">
            <a:off x="6173041" y="3723154"/>
            <a:ext cx="23812" cy="3361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6" name="Line 122"/>
          <p:cNvSpPr>
            <a:spLocks noChangeShapeType="1"/>
          </p:cNvSpPr>
          <p:nvPr/>
        </p:nvSpPr>
        <p:spPr bwMode="auto">
          <a:xfrm flipV="1">
            <a:off x="6196854" y="3685335"/>
            <a:ext cx="19610" cy="378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7" name="Line 123"/>
          <p:cNvSpPr>
            <a:spLocks noChangeShapeType="1"/>
          </p:cNvSpPr>
          <p:nvPr/>
        </p:nvSpPr>
        <p:spPr bwMode="auto">
          <a:xfrm flipV="1">
            <a:off x="6216463" y="3643313"/>
            <a:ext cx="15409" cy="420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8" name="Line 124"/>
          <p:cNvSpPr>
            <a:spLocks noChangeShapeType="1"/>
          </p:cNvSpPr>
          <p:nvPr/>
        </p:nvSpPr>
        <p:spPr bwMode="auto">
          <a:xfrm flipV="1">
            <a:off x="6231872" y="3602691"/>
            <a:ext cx="11206" cy="406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09" name="Line 125"/>
          <p:cNvSpPr>
            <a:spLocks noChangeShapeType="1"/>
          </p:cNvSpPr>
          <p:nvPr/>
        </p:nvSpPr>
        <p:spPr bwMode="auto">
          <a:xfrm flipV="1">
            <a:off x="6243078" y="3562071"/>
            <a:ext cx="8404" cy="406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0" name="Line 126"/>
          <p:cNvSpPr>
            <a:spLocks noChangeShapeType="1"/>
          </p:cNvSpPr>
          <p:nvPr/>
        </p:nvSpPr>
        <p:spPr bwMode="auto">
          <a:xfrm flipV="1">
            <a:off x="6251482" y="3552265"/>
            <a:ext cx="4202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1" name="Line 127"/>
          <p:cNvSpPr>
            <a:spLocks noChangeShapeType="1"/>
          </p:cNvSpPr>
          <p:nvPr/>
        </p:nvSpPr>
        <p:spPr bwMode="auto">
          <a:xfrm flipH="1" flipV="1">
            <a:off x="6247280" y="2986368"/>
            <a:ext cx="8404" cy="56589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2" name="Line 128"/>
          <p:cNvSpPr>
            <a:spLocks noChangeShapeType="1"/>
          </p:cNvSpPr>
          <p:nvPr/>
        </p:nvSpPr>
        <p:spPr bwMode="auto">
          <a:xfrm flipV="1">
            <a:off x="6247279" y="2973762"/>
            <a:ext cx="0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3" name="Line 129"/>
          <p:cNvSpPr>
            <a:spLocks noChangeShapeType="1"/>
          </p:cNvSpPr>
          <p:nvPr/>
        </p:nvSpPr>
        <p:spPr bwMode="auto">
          <a:xfrm flipV="1">
            <a:off x="6247279" y="2958353"/>
            <a:ext cx="0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4" name="Line 130"/>
          <p:cNvSpPr>
            <a:spLocks noChangeShapeType="1"/>
          </p:cNvSpPr>
          <p:nvPr/>
        </p:nvSpPr>
        <p:spPr bwMode="auto">
          <a:xfrm flipV="1">
            <a:off x="6247279" y="2945747"/>
            <a:ext cx="0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5" name="Line 131"/>
          <p:cNvSpPr>
            <a:spLocks noChangeShapeType="1"/>
          </p:cNvSpPr>
          <p:nvPr/>
        </p:nvSpPr>
        <p:spPr bwMode="auto">
          <a:xfrm flipH="1" flipV="1">
            <a:off x="6243078" y="2930338"/>
            <a:ext cx="4202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6" name="Line 132"/>
          <p:cNvSpPr>
            <a:spLocks noChangeShapeType="1"/>
          </p:cNvSpPr>
          <p:nvPr/>
        </p:nvSpPr>
        <p:spPr bwMode="auto">
          <a:xfrm flipH="1" flipV="1">
            <a:off x="6240277" y="2917733"/>
            <a:ext cx="2801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7" name="Line 133"/>
          <p:cNvSpPr>
            <a:spLocks noChangeShapeType="1"/>
          </p:cNvSpPr>
          <p:nvPr/>
        </p:nvSpPr>
        <p:spPr bwMode="auto">
          <a:xfrm flipH="1" flipV="1">
            <a:off x="6231872" y="2905125"/>
            <a:ext cx="8404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8" name="Line 134"/>
          <p:cNvSpPr>
            <a:spLocks noChangeShapeType="1"/>
          </p:cNvSpPr>
          <p:nvPr/>
        </p:nvSpPr>
        <p:spPr bwMode="auto">
          <a:xfrm flipH="1" flipV="1">
            <a:off x="6224868" y="2892519"/>
            <a:ext cx="7004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19" name="Line 135"/>
          <p:cNvSpPr>
            <a:spLocks noChangeShapeType="1"/>
          </p:cNvSpPr>
          <p:nvPr/>
        </p:nvSpPr>
        <p:spPr bwMode="auto">
          <a:xfrm flipH="1" flipV="1">
            <a:off x="6219265" y="2879912"/>
            <a:ext cx="5603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0" name="Line 136"/>
          <p:cNvSpPr>
            <a:spLocks noChangeShapeType="1"/>
          </p:cNvSpPr>
          <p:nvPr/>
        </p:nvSpPr>
        <p:spPr bwMode="auto">
          <a:xfrm flipH="1" flipV="1">
            <a:off x="6208059" y="2870107"/>
            <a:ext cx="11206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1" name="Line 137"/>
          <p:cNvSpPr>
            <a:spLocks noChangeShapeType="1"/>
          </p:cNvSpPr>
          <p:nvPr/>
        </p:nvSpPr>
        <p:spPr bwMode="auto">
          <a:xfrm flipH="1" flipV="1">
            <a:off x="6201056" y="2857500"/>
            <a:ext cx="7003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2" name="Line 138"/>
          <p:cNvSpPr>
            <a:spLocks noChangeShapeType="1"/>
          </p:cNvSpPr>
          <p:nvPr/>
        </p:nvSpPr>
        <p:spPr bwMode="auto">
          <a:xfrm flipH="1" flipV="1">
            <a:off x="6188449" y="2847695"/>
            <a:ext cx="12607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3" name="Line 139"/>
          <p:cNvSpPr>
            <a:spLocks noChangeShapeType="1"/>
          </p:cNvSpPr>
          <p:nvPr/>
        </p:nvSpPr>
        <p:spPr bwMode="auto">
          <a:xfrm flipH="1" flipV="1">
            <a:off x="6177243" y="2839292"/>
            <a:ext cx="11206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4" name="Line 140"/>
          <p:cNvSpPr>
            <a:spLocks noChangeShapeType="1"/>
          </p:cNvSpPr>
          <p:nvPr/>
        </p:nvSpPr>
        <p:spPr bwMode="auto">
          <a:xfrm flipH="1" flipV="1">
            <a:off x="6164637" y="2829486"/>
            <a:ext cx="12606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5" name="Line 141"/>
          <p:cNvSpPr>
            <a:spLocks noChangeShapeType="1"/>
          </p:cNvSpPr>
          <p:nvPr/>
        </p:nvSpPr>
        <p:spPr bwMode="auto">
          <a:xfrm flipH="1" flipV="1">
            <a:off x="6152029" y="2823882"/>
            <a:ext cx="12607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6" name="Line 142"/>
          <p:cNvSpPr>
            <a:spLocks noChangeShapeType="1"/>
          </p:cNvSpPr>
          <p:nvPr/>
        </p:nvSpPr>
        <p:spPr bwMode="auto">
          <a:xfrm flipH="1" flipV="1">
            <a:off x="6136622" y="2815479"/>
            <a:ext cx="15408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7" name="Line 143"/>
          <p:cNvSpPr>
            <a:spLocks noChangeShapeType="1"/>
          </p:cNvSpPr>
          <p:nvPr/>
        </p:nvSpPr>
        <p:spPr bwMode="auto">
          <a:xfrm flipH="1" flipV="1">
            <a:off x="6125416" y="2812677"/>
            <a:ext cx="11206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8" name="Line 144"/>
          <p:cNvSpPr>
            <a:spLocks noChangeShapeType="1"/>
          </p:cNvSpPr>
          <p:nvPr/>
        </p:nvSpPr>
        <p:spPr bwMode="auto">
          <a:xfrm flipH="1" flipV="1">
            <a:off x="6105806" y="2807074"/>
            <a:ext cx="19610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29" name="Line 145"/>
          <p:cNvSpPr>
            <a:spLocks noChangeShapeType="1"/>
          </p:cNvSpPr>
          <p:nvPr/>
        </p:nvSpPr>
        <p:spPr bwMode="auto">
          <a:xfrm flipH="1" flipV="1">
            <a:off x="6066585" y="2749644"/>
            <a:ext cx="39221" cy="5743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0" name="Line 146"/>
          <p:cNvSpPr>
            <a:spLocks noChangeShapeType="1"/>
          </p:cNvSpPr>
          <p:nvPr/>
        </p:nvSpPr>
        <p:spPr bwMode="auto">
          <a:xfrm flipV="1">
            <a:off x="6066585" y="2728633"/>
            <a:ext cx="15408" cy="2101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1" name="Line 147"/>
          <p:cNvSpPr>
            <a:spLocks noChangeShapeType="1"/>
          </p:cNvSpPr>
          <p:nvPr/>
        </p:nvSpPr>
        <p:spPr bwMode="auto">
          <a:xfrm flipV="1">
            <a:off x="6081993" y="2702019"/>
            <a:ext cx="15409" cy="2661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2" name="Line 148"/>
          <p:cNvSpPr>
            <a:spLocks noChangeShapeType="1"/>
          </p:cNvSpPr>
          <p:nvPr/>
        </p:nvSpPr>
        <p:spPr bwMode="auto">
          <a:xfrm flipV="1">
            <a:off x="6097402" y="2676806"/>
            <a:ext cx="12606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3" name="Line 149"/>
          <p:cNvSpPr>
            <a:spLocks noChangeShapeType="1"/>
          </p:cNvSpPr>
          <p:nvPr/>
        </p:nvSpPr>
        <p:spPr bwMode="auto">
          <a:xfrm flipV="1">
            <a:off x="6110008" y="2664199"/>
            <a:ext cx="2801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4" name="Line 150"/>
          <p:cNvSpPr>
            <a:spLocks noChangeShapeType="1"/>
          </p:cNvSpPr>
          <p:nvPr/>
        </p:nvSpPr>
        <p:spPr bwMode="auto">
          <a:xfrm flipV="1">
            <a:off x="6112809" y="2651593"/>
            <a:ext cx="0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5" name="Line 151"/>
          <p:cNvSpPr>
            <a:spLocks noChangeShapeType="1"/>
          </p:cNvSpPr>
          <p:nvPr/>
        </p:nvSpPr>
        <p:spPr bwMode="auto">
          <a:xfrm flipV="1">
            <a:off x="6112809" y="2636184"/>
            <a:ext cx="0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6" name="Line 152"/>
          <p:cNvSpPr>
            <a:spLocks noChangeShapeType="1"/>
          </p:cNvSpPr>
          <p:nvPr/>
        </p:nvSpPr>
        <p:spPr bwMode="auto">
          <a:xfrm flipV="1">
            <a:off x="6112809" y="2623578"/>
            <a:ext cx="0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7" name="Line 153"/>
          <p:cNvSpPr>
            <a:spLocks noChangeShapeType="1"/>
          </p:cNvSpPr>
          <p:nvPr/>
        </p:nvSpPr>
        <p:spPr bwMode="auto">
          <a:xfrm flipH="1" flipV="1">
            <a:off x="6110008" y="2608169"/>
            <a:ext cx="2801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8" name="Line 154"/>
          <p:cNvSpPr>
            <a:spLocks noChangeShapeType="1"/>
          </p:cNvSpPr>
          <p:nvPr/>
        </p:nvSpPr>
        <p:spPr bwMode="auto">
          <a:xfrm flipH="1" flipV="1">
            <a:off x="6105805" y="2594162"/>
            <a:ext cx="4202" cy="140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39" name="Line 155"/>
          <p:cNvSpPr>
            <a:spLocks noChangeShapeType="1"/>
          </p:cNvSpPr>
          <p:nvPr/>
        </p:nvSpPr>
        <p:spPr bwMode="auto">
          <a:xfrm flipH="1" flipV="1">
            <a:off x="6101603" y="2582956"/>
            <a:ext cx="4203" cy="112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0" name="Line 156"/>
          <p:cNvSpPr>
            <a:spLocks noChangeShapeType="1"/>
          </p:cNvSpPr>
          <p:nvPr/>
        </p:nvSpPr>
        <p:spPr bwMode="auto">
          <a:xfrm flipV="1">
            <a:off x="6101603" y="2573151"/>
            <a:ext cx="0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1" name="Line 157"/>
          <p:cNvSpPr>
            <a:spLocks noChangeShapeType="1"/>
          </p:cNvSpPr>
          <p:nvPr/>
        </p:nvSpPr>
        <p:spPr bwMode="auto">
          <a:xfrm flipH="1" flipV="1">
            <a:off x="6097401" y="2563346"/>
            <a:ext cx="4202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2" name="Line 158"/>
          <p:cNvSpPr>
            <a:spLocks noChangeShapeType="1"/>
          </p:cNvSpPr>
          <p:nvPr/>
        </p:nvSpPr>
        <p:spPr bwMode="auto">
          <a:xfrm flipV="1">
            <a:off x="6097401" y="2557743"/>
            <a:ext cx="0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3" name="Line 159"/>
          <p:cNvSpPr>
            <a:spLocks noChangeShapeType="1"/>
          </p:cNvSpPr>
          <p:nvPr/>
        </p:nvSpPr>
        <p:spPr bwMode="auto">
          <a:xfrm flipH="1" flipV="1">
            <a:off x="6094600" y="2547938"/>
            <a:ext cx="2801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4" name="Line 160"/>
          <p:cNvSpPr>
            <a:spLocks noChangeShapeType="1"/>
          </p:cNvSpPr>
          <p:nvPr/>
        </p:nvSpPr>
        <p:spPr bwMode="auto">
          <a:xfrm flipH="1" flipV="1">
            <a:off x="6086196" y="2538133"/>
            <a:ext cx="8404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5" name="Line 161"/>
          <p:cNvSpPr>
            <a:spLocks noChangeShapeType="1"/>
          </p:cNvSpPr>
          <p:nvPr/>
        </p:nvSpPr>
        <p:spPr bwMode="auto">
          <a:xfrm flipH="1" flipV="1">
            <a:off x="6081993" y="2532529"/>
            <a:ext cx="4203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6" name="Line 162"/>
          <p:cNvSpPr>
            <a:spLocks noChangeShapeType="1"/>
          </p:cNvSpPr>
          <p:nvPr/>
        </p:nvSpPr>
        <p:spPr bwMode="auto">
          <a:xfrm flipH="1" flipV="1">
            <a:off x="6073589" y="2525527"/>
            <a:ext cx="8404" cy="70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7" name="Line 163"/>
          <p:cNvSpPr>
            <a:spLocks noChangeShapeType="1"/>
          </p:cNvSpPr>
          <p:nvPr/>
        </p:nvSpPr>
        <p:spPr bwMode="auto">
          <a:xfrm flipH="1" flipV="1">
            <a:off x="6062382" y="2515721"/>
            <a:ext cx="11206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8" name="Line 164"/>
          <p:cNvSpPr>
            <a:spLocks noChangeShapeType="1"/>
          </p:cNvSpPr>
          <p:nvPr/>
        </p:nvSpPr>
        <p:spPr bwMode="auto">
          <a:xfrm flipH="1" flipV="1">
            <a:off x="6051176" y="2510118"/>
            <a:ext cx="11206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49" name="Line 165"/>
          <p:cNvSpPr>
            <a:spLocks noChangeShapeType="1"/>
          </p:cNvSpPr>
          <p:nvPr/>
        </p:nvSpPr>
        <p:spPr bwMode="auto">
          <a:xfrm flipH="1" flipV="1">
            <a:off x="6038571" y="2504515"/>
            <a:ext cx="12606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0" name="Line 166"/>
          <p:cNvSpPr>
            <a:spLocks noChangeShapeType="1"/>
          </p:cNvSpPr>
          <p:nvPr/>
        </p:nvSpPr>
        <p:spPr bwMode="auto">
          <a:xfrm flipH="1" flipV="1">
            <a:off x="6025963" y="2497512"/>
            <a:ext cx="12607" cy="70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1" name="Line 167"/>
          <p:cNvSpPr>
            <a:spLocks noChangeShapeType="1"/>
          </p:cNvSpPr>
          <p:nvPr/>
        </p:nvSpPr>
        <p:spPr bwMode="auto">
          <a:xfrm flipH="1" flipV="1">
            <a:off x="6014757" y="2494711"/>
            <a:ext cx="11206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2" name="Line 168"/>
          <p:cNvSpPr>
            <a:spLocks noChangeShapeType="1"/>
          </p:cNvSpPr>
          <p:nvPr/>
        </p:nvSpPr>
        <p:spPr bwMode="auto">
          <a:xfrm flipH="1" flipV="1">
            <a:off x="6003551" y="2490508"/>
            <a:ext cx="11206" cy="42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3" name="Line 169"/>
          <p:cNvSpPr>
            <a:spLocks noChangeShapeType="1"/>
          </p:cNvSpPr>
          <p:nvPr/>
        </p:nvSpPr>
        <p:spPr bwMode="auto">
          <a:xfrm flipH="1" flipV="1">
            <a:off x="5986743" y="2487707"/>
            <a:ext cx="1680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4" name="Line 170"/>
          <p:cNvSpPr>
            <a:spLocks noChangeShapeType="1"/>
          </p:cNvSpPr>
          <p:nvPr/>
        </p:nvSpPr>
        <p:spPr bwMode="auto">
          <a:xfrm flipH="1">
            <a:off x="5975537" y="2487706"/>
            <a:ext cx="1120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5" name="Line 171"/>
          <p:cNvSpPr>
            <a:spLocks noChangeShapeType="1"/>
          </p:cNvSpPr>
          <p:nvPr/>
        </p:nvSpPr>
        <p:spPr bwMode="auto">
          <a:xfrm flipH="1">
            <a:off x="5958728" y="2487706"/>
            <a:ext cx="16809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6" name="Line 172"/>
          <p:cNvSpPr>
            <a:spLocks noChangeShapeType="1"/>
          </p:cNvSpPr>
          <p:nvPr/>
        </p:nvSpPr>
        <p:spPr bwMode="auto">
          <a:xfrm flipH="1">
            <a:off x="5947522" y="2487707"/>
            <a:ext cx="11206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7" name="Line 173"/>
          <p:cNvSpPr>
            <a:spLocks noChangeShapeType="1"/>
          </p:cNvSpPr>
          <p:nvPr/>
        </p:nvSpPr>
        <p:spPr bwMode="auto">
          <a:xfrm flipH="1">
            <a:off x="5936316" y="2490508"/>
            <a:ext cx="11206" cy="42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8" name="Line 174"/>
          <p:cNvSpPr>
            <a:spLocks noChangeShapeType="1"/>
          </p:cNvSpPr>
          <p:nvPr/>
        </p:nvSpPr>
        <p:spPr bwMode="auto">
          <a:xfrm flipH="1">
            <a:off x="5919507" y="2494711"/>
            <a:ext cx="1680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59" name="Line 175"/>
          <p:cNvSpPr>
            <a:spLocks noChangeShapeType="1"/>
          </p:cNvSpPr>
          <p:nvPr/>
        </p:nvSpPr>
        <p:spPr bwMode="auto">
          <a:xfrm flipH="1">
            <a:off x="5908301" y="2497512"/>
            <a:ext cx="11206" cy="70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0" name="Line 176"/>
          <p:cNvSpPr>
            <a:spLocks noChangeShapeType="1"/>
          </p:cNvSpPr>
          <p:nvPr/>
        </p:nvSpPr>
        <p:spPr bwMode="auto">
          <a:xfrm flipH="1">
            <a:off x="5899898" y="2504515"/>
            <a:ext cx="8404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1" name="Line 177"/>
          <p:cNvSpPr>
            <a:spLocks noChangeShapeType="1"/>
          </p:cNvSpPr>
          <p:nvPr/>
        </p:nvSpPr>
        <p:spPr bwMode="auto">
          <a:xfrm flipH="1">
            <a:off x="5888691" y="2510118"/>
            <a:ext cx="11206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2" name="Line 178"/>
          <p:cNvSpPr>
            <a:spLocks noChangeShapeType="1"/>
          </p:cNvSpPr>
          <p:nvPr/>
        </p:nvSpPr>
        <p:spPr bwMode="auto">
          <a:xfrm flipH="1">
            <a:off x="5876086" y="2515721"/>
            <a:ext cx="12606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3" name="Line 179"/>
          <p:cNvSpPr>
            <a:spLocks noChangeShapeType="1"/>
          </p:cNvSpPr>
          <p:nvPr/>
        </p:nvSpPr>
        <p:spPr bwMode="auto">
          <a:xfrm flipH="1">
            <a:off x="5864879" y="2525526"/>
            <a:ext cx="11206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4" name="Line 180"/>
          <p:cNvSpPr>
            <a:spLocks noChangeShapeType="1"/>
          </p:cNvSpPr>
          <p:nvPr/>
        </p:nvSpPr>
        <p:spPr bwMode="auto">
          <a:xfrm>
            <a:off x="5864879" y="2535331"/>
            <a:ext cx="4202" cy="3081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5" name="Line 181"/>
          <p:cNvSpPr>
            <a:spLocks noChangeShapeType="1"/>
          </p:cNvSpPr>
          <p:nvPr/>
        </p:nvSpPr>
        <p:spPr bwMode="auto">
          <a:xfrm flipH="1">
            <a:off x="5845269" y="2566148"/>
            <a:ext cx="23812" cy="3641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6" name="Line 182"/>
          <p:cNvSpPr>
            <a:spLocks noChangeShapeType="1"/>
          </p:cNvSpPr>
          <p:nvPr/>
        </p:nvSpPr>
        <p:spPr bwMode="auto">
          <a:xfrm>
            <a:off x="5845269" y="2602567"/>
            <a:ext cx="4202" cy="2101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7" name="Line 183"/>
          <p:cNvSpPr>
            <a:spLocks noChangeShapeType="1"/>
          </p:cNvSpPr>
          <p:nvPr/>
        </p:nvSpPr>
        <p:spPr bwMode="auto">
          <a:xfrm flipH="1">
            <a:off x="5841067" y="2623578"/>
            <a:ext cx="8404" cy="2801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8" name="Line 184"/>
          <p:cNvSpPr>
            <a:spLocks noChangeShapeType="1"/>
          </p:cNvSpPr>
          <p:nvPr/>
        </p:nvSpPr>
        <p:spPr bwMode="auto">
          <a:xfrm>
            <a:off x="5841066" y="2651593"/>
            <a:ext cx="0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69" name="Line 185"/>
          <p:cNvSpPr>
            <a:spLocks noChangeShapeType="1"/>
          </p:cNvSpPr>
          <p:nvPr/>
        </p:nvSpPr>
        <p:spPr bwMode="auto">
          <a:xfrm>
            <a:off x="5841066" y="2676805"/>
            <a:ext cx="0" cy="392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0" name="Line 186"/>
          <p:cNvSpPr>
            <a:spLocks noChangeShapeType="1"/>
          </p:cNvSpPr>
          <p:nvPr/>
        </p:nvSpPr>
        <p:spPr bwMode="auto">
          <a:xfrm>
            <a:off x="5841066" y="2716027"/>
            <a:ext cx="0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1" name="Line 187"/>
          <p:cNvSpPr>
            <a:spLocks noChangeShapeType="1"/>
          </p:cNvSpPr>
          <p:nvPr/>
        </p:nvSpPr>
        <p:spPr bwMode="auto">
          <a:xfrm>
            <a:off x="5841066" y="2741240"/>
            <a:ext cx="4203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2" name="Line 188"/>
          <p:cNvSpPr>
            <a:spLocks noChangeShapeType="1"/>
          </p:cNvSpPr>
          <p:nvPr/>
        </p:nvSpPr>
        <p:spPr bwMode="auto">
          <a:xfrm>
            <a:off x="5845269" y="2753846"/>
            <a:ext cx="4202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3" name="Line 189"/>
          <p:cNvSpPr>
            <a:spLocks noChangeShapeType="1"/>
          </p:cNvSpPr>
          <p:nvPr/>
        </p:nvSpPr>
        <p:spPr bwMode="auto">
          <a:xfrm>
            <a:off x="5849471" y="2762250"/>
            <a:ext cx="8404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4" name="Line 190"/>
          <p:cNvSpPr>
            <a:spLocks noChangeShapeType="1"/>
          </p:cNvSpPr>
          <p:nvPr/>
        </p:nvSpPr>
        <p:spPr bwMode="auto">
          <a:xfrm>
            <a:off x="5857875" y="2772056"/>
            <a:ext cx="7004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5" name="Line 191"/>
          <p:cNvSpPr>
            <a:spLocks noChangeShapeType="1"/>
          </p:cNvSpPr>
          <p:nvPr/>
        </p:nvSpPr>
        <p:spPr bwMode="auto">
          <a:xfrm>
            <a:off x="5864880" y="2774857"/>
            <a:ext cx="8404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6" name="Line 192"/>
          <p:cNvSpPr>
            <a:spLocks noChangeShapeType="1"/>
          </p:cNvSpPr>
          <p:nvPr/>
        </p:nvSpPr>
        <p:spPr bwMode="auto">
          <a:xfrm>
            <a:off x="5873284" y="2774857"/>
            <a:ext cx="700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7" name="Line 193"/>
          <p:cNvSpPr>
            <a:spLocks noChangeShapeType="1"/>
          </p:cNvSpPr>
          <p:nvPr/>
        </p:nvSpPr>
        <p:spPr bwMode="auto">
          <a:xfrm flipV="1">
            <a:off x="5880287" y="2772056"/>
            <a:ext cx="4203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8" name="Line 194"/>
          <p:cNvSpPr>
            <a:spLocks noChangeShapeType="1"/>
          </p:cNvSpPr>
          <p:nvPr/>
        </p:nvSpPr>
        <p:spPr bwMode="auto">
          <a:xfrm>
            <a:off x="5884490" y="2772056"/>
            <a:ext cx="35018" cy="476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79" name="Line 195"/>
          <p:cNvSpPr>
            <a:spLocks noChangeShapeType="1"/>
          </p:cNvSpPr>
          <p:nvPr/>
        </p:nvSpPr>
        <p:spPr bwMode="auto">
          <a:xfrm flipH="1">
            <a:off x="5904100" y="2819681"/>
            <a:ext cx="15408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0" name="Line 196"/>
          <p:cNvSpPr>
            <a:spLocks noChangeShapeType="1"/>
          </p:cNvSpPr>
          <p:nvPr/>
        </p:nvSpPr>
        <p:spPr bwMode="auto">
          <a:xfrm>
            <a:off x="5904100" y="2832287"/>
            <a:ext cx="36419" cy="3081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1" name="Line 197"/>
          <p:cNvSpPr>
            <a:spLocks noChangeShapeType="1"/>
          </p:cNvSpPr>
          <p:nvPr/>
        </p:nvSpPr>
        <p:spPr bwMode="auto">
          <a:xfrm flipH="1">
            <a:off x="5813052" y="2863103"/>
            <a:ext cx="127467" cy="12326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2" name="Line 198"/>
          <p:cNvSpPr>
            <a:spLocks noChangeShapeType="1"/>
          </p:cNvSpPr>
          <p:nvPr/>
        </p:nvSpPr>
        <p:spPr bwMode="auto">
          <a:xfrm flipH="1">
            <a:off x="5793442" y="2986368"/>
            <a:ext cx="19610" cy="2241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3" name="Line 199"/>
          <p:cNvSpPr>
            <a:spLocks noChangeShapeType="1"/>
          </p:cNvSpPr>
          <p:nvPr/>
        </p:nvSpPr>
        <p:spPr bwMode="auto">
          <a:xfrm flipH="1">
            <a:off x="5785037" y="3008780"/>
            <a:ext cx="8404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4" name="Line 200"/>
          <p:cNvSpPr>
            <a:spLocks noChangeShapeType="1"/>
          </p:cNvSpPr>
          <p:nvPr/>
        </p:nvSpPr>
        <p:spPr bwMode="auto">
          <a:xfrm flipH="1">
            <a:off x="5782236" y="3017184"/>
            <a:ext cx="2801" cy="140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5" name="Line 201"/>
          <p:cNvSpPr>
            <a:spLocks noChangeShapeType="1"/>
          </p:cNvSpPr>
          <p:nvPr/>
        </p:nvSpPr>
        <p:spPr bwMode="auto">
          <a:xfrm>
            <a:off x="5782235" y="3031191"/>
            <a:ext cx="0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6" name="Line 202"/>
          <p:cNvSpPr>
            <a:spLocks noChangeShapeType="1"/>
          </p:cNvSpPr>
          <p:nvPr/>
        </p:nvSpPr>
        <p:spPr bwMode="auto">
          <a:xfrm>
            <a:off x="5782236" y="3043798"/>
            <a:ext cx="2801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7" name="Line 203"/>
          <p:cNvSpPr>
            <a:spLocks noChangeShapeType="1"/>
          </p:cNvSpPr>
          <p:nvPr/>
        </p:nvSpPr>
        <p:spPr bwMode="auto">
          <a:xfrm flipH="1">
            <a:off x="5706596" y="3059206"/>
            <a:ext cx="78441" cy="6583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8" name="Line 204"/>
          <p:cNvSpPr>
            <a:spLocks noChangeShapeType="1"/>
          </p:cNvSpPr>
          <p:nvPr/>
        </p:nvSpPr>
        <p:spPr bwMode="auto">
          <a:xfrm flipH="1">
            <a:off x="5703795" y="3125041"/>
            <a:ext cx="2801" cy="70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89" name="Line 205"/>
          <p:cNvSpPr>
            <a:spLocks noChangeShapeType="1"/>
          </p:cNvSpPr>
          <p:nvPr/>
        </p:nvSpPr>
        <p:spPr bwMode="auto">
          <a:xfrm>
            <a:off x="5703794" y="3132045"/>
            <a:ext cx="0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0" name="Line 206"/>
          <p:cNvSpPr>
            <a:spLocks noChangeShapeType="1"/>
          </p:cNvSpPr>
          <p:nvPr/>
        </p:nvSpPr>
        <p:spPr bwMode="auto">
          <a:xfrm>
            <a:off x="5703795" y="3140448"/>
            <a:ext cx="2801" cy="112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1" name="Line 207"/>
          <p:cNvSpPr>
            <a:spLocks noChangeShapeType="1"/>
          </p:cNvSpPr>
          <p:nvPr/>
        </p:nvSpPr>
        <p:spPr bwMode="auto">
          <a:xfrm>
            <a:off x="5706596" y="3151655"/>
            <a:ext cx="8404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2" name="Line 208"/>
          <p:cNvSpPr>
            <a:spLocks noChangeShapeType="1"/>
          </p:cNvSpPr>
          <p:nvPr/>
        </p:nvSpPr>
        <p:spPr bwMode="auto">
          <a:xfrm flipH="1">
            <a:off x="5698191" y="3154456"/>
            <a:ext cx="16809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3" name="Line 209"/>
          <p:cNvSpPr>
            <a:spLocks noChangeShapeType="1"/>
          </p:cNvSpPr>
          <p:nvPr/>
        </p:nvSpPr>
        <p:spPr bwMode="auto">
          <a:xfrm flipH="1">
            <a:off x="5682783" y="3167063"/>
            <a:ext cx="15408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4" name="Line 210"/>
          <p:cNvSpPr>
            <a:spLocks noChangeShapeType="1"/>
          </p:cNvSpPr>
          <p:nvPr/>
        </p:nvSpPr>
        <p:spPr bwMode="auto">
          <a:xfrm flipH="1">
            <a:off x="5667375" y="3179669"/>
            <a:ext cx="15409" cy="1260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5" name="Line 211"/>
          <p:cNvSpPr>
            <a:spLocks noChangeShapeType="1"/>
          </p:cNvSpPr>
          <p:nvPr/>
        </p:nvSpPr>
        <p:spPr bwMode="auto">
          <a:xfrm flipH="1">
            <a:off x="5663173" y="3192276"/>
            <a:ext cx="4202" cy="1540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6" name="Line 212"/>
          <p:cNvSpPr>
            <a:spLocks noChangeShapeType="1"/>
          </p:cNvSpPr>
          <p:nvPr/>
        </p:nvSpPr>
        <p:spPr bwMode="auto">
          <a:xfrm flipH="1">
            <a:off x="5658971" y="3207684"/>
            <a:ext cx="4203" cy="70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7" name="Line 213"/>
          <p:cNvSpPr>
            <a:spLocks noChangeShapeType="1"/>
          </p:cNvSpPr>
          <p:nvPr/>
        </p:nvSpPr>
        <p:spPr bwMode="auto">
          <a:xfrm flipH="1">
            <a:off x="5654769" y="3214689"/>
            <a:ext cx="4202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8" name="Line 214"/>
          <p:cNvSpPr>
            <a:spLocks noChangeShapeType="1"/>
          </p:cNvSpPr>
          <p:nvPr/>
        </p:nvSpPr>
        <p:spPr bwMode="auto">
          <a:xfrm>
            <a:off x="5654769" y="3223093"/>
            <a:ext cx="0" cy="126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599" name="Line 215"/>
          <p:cNvSpPr>
            <a:spLocks noChangeShapeType="1"/>
          </p:cNvSpPr>
          <p:nvPr/>
        </p:nvSpPr>
        <p:spPr bwMode="auto">
          <a:xfrm>
            <a:off x="5654769" y="3235698"/>
            <a:ext cx="0" cy="112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0" name="Line 216"/>
          <p:cNvSpPr>
            <a:spLocks noChangeShapeType="1"/>
          </p:cNvSpPr>
          <p:nvPr/>
        </p:nvSpPr>
        <p:spPr bwMode="auto">
          <a:xfrm>
            <a:off x="5654769" y="3246904"/>
            <a:ext cx="0" cy="112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1" name="Line 217"/>
          <p:cNvSpPr>
            <a:spLocks noChangeShapeType="1"/>
          </p:cNvSpPr>
          <p:nvPr/>
        </p:nvSpPr>
        <p:spPr bwMode="auto">
          <a:xfrm>
            <a:off x="5654769" y="3258111"/>
            <a:ext cx="4202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2" name="Line 218"/>
          <p:cNvSpPr>
            <a:spLocks noChangeShapeType="1"/>
          </p:cNvSpPr>
          <p:nvPr/>
        </p:nvSpPr>
        <p:spPr bwMode="auto">
          <a:xfrm>
            <a:off x="5658971" y="3277721"/>
            <a:ext cx="8404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3" name="Line 219"/>
          <p:cNvSpPr>
            <a:spLocks noChangeShapeType="1"/>
          </p:cNvSpPr>
          <p:nvPr/>
        </p:nvSpPr>
        <p:spPr bwMode="auto">
          <a:xfrm>
            <a:off x="5667375" y="3293130"/>
            <a:ext cx="11206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4" name="Line 220"/>
          <p:cNvSpPr>
            <a:spLocks noChangeShapeType="1"/>
          </p:cNvSpPr>
          <p:nvPr/>
        </p:nvSpPr>
        <p:spPr bwMode="auto">
          <a:xfrm>
            <a:off x="5678581" y="3312740"/>
            <a:ext cx="19610" cy="182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5" name="Line 221"/>
          <p:cNvSpPr>
            <a:spLocks noChangeShapeType="1"/>
          </p:cNvSpPr>
          <p:nvPr/>
        </p:nvSpPr>
        <p:spPr bwMode="auto">
          <a:xfrm>
            <a:off x="5698192" y="3330949"/>
            <a:ext cx="21011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6" name="Line 222"/>
          <p:cNvSpPr>
            <a:spLocks noChangeShapeType="1"/>
          </p:cNvSpPr>
          <p:nvPr/>
        </p:nvSpPr>
        <p:spPr bwMode="auto">
          <a:xfrm>
            <a:off x="5719203" y="3346357"/>
            <a:ext cx="19610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7" name="Line 223"/>
          <p:cNvSpPr>
            <a:spLocks noChangeShapeType="1"/>
          </p:cNvSpPr>
          <p:nvPr/>
        </p:nvSpPr>
        <p:spPr bwMode="auto">
          <a:xfrm>
            <a:off x="5738813" y="3356162"/>
            <a:ext cx="30816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8" name="Line 224"/>
          <p:cNvSpPr>
            <a:spLocks noChangeShapeType="1"/>
          </p:cNvSpPr>
          <p:nvPr/>
        </p:nvSpPr>
        <p:spPr bwMode="auto">
          <a:xfrm>
            <a:off x="5769630" y="3361765"/>
            <a:ext cx="36419" cy="42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09" name="Line 225"/>
          <p:cNvSpPr>
            <a:spLocks noChangeShapeType="1"/>
          </p:cNvSpPr>
          <p:nvPr/>
        </p:nvSpPr>
        <p:spPr bwMode="auto">
          <a:xfrm>
            <a:off x="5806049" y="3365968"/>
            <a:ext cx="19610" cy="25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0" name="Line 226"/>
          <p:cNvSpPr>
            <a:spLocks noChangeShapeType="1"/>
          </p:cNvSpPr>
          <p:nvPr/>
        </p:nvSpPr>
        <p:spPr bwMode="auto">
          <a:xfrm flipH="1">
            <a:off x="5813052" y="3391180"/>
            <a:ext cx="12607" cy="980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1" name="Line 227"/>
          <p:cNvSpPr>
            <a:spLocks noChangeShapeType="1"/>
          </p:cNvSpPr>
          <p:nvPr/>
        </p:nvSpPr>
        <p:spPr bwMode="auto">
          <a:xfrm flipH="1">
            <a:off x="5806049" y="3400986"/>
            <a:ext cx="7003" cy="154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2" name="Line 228"/>
          <p:cNvSpPr>
            <a:spLocks noChangeShapeType="1"/>
          </p:cNvSpPr>
          <p:nvPr/>
        </p:nvSpPr>
        <p:spPr bwMode="auto">
          <a:xfrm>
            <a:off x="5806048" y="3416394"/>
            <a:ext cx="0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3" name="Line 229"/>
          <p:cNvSpPr>
            <a:spLocks noChangeShapeType="1"/>
          </p:cNvSpPr>
          <p:nvPr/>
        </p:nvSpPr>
        <p:spPr bwMode="auto">
          <a:xfrm>
            <a:off x="5806049" y="3436005"/>
            <a:ext cx="2801" cy="1820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4" name="Line 230"/>
          <p:cNvSpPr>
            <a:spLocks noChangeShapeType="1"/>
          </p:cNvSpPr>
          <p:nvPr/>
        </p:nvSpPr>
        <p:spPr bwMode="auto">
          <a:xfrm>
            <a:off x="5808850" y="3454213"/>
            <a:ext cx="9805" cy="98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5" name="Line 231"/>
          <p:cNvSpPr>
            <a:spLocks noChangeShapeType="1"/>
          </p:cNvSpPr>
          <p:nvPr/>
        </p:nvSpPr>
        <p:spPr bwMode="auto">
          <a:xfrm flipH="1">
            <a:off x="5806049" y="3464019"/>
            <a:ext cx="12606" cy="8544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6" name="Line 232"/>
          <p:cNvSpPr>
            <a:spLocks noChangeShapeType="1"/>
          </p:cNvSpPr>
          <p:nvPr/>
        </p:nvSpPr>
        <p:spPr bwMode="auto">
          <a:xfrm flipH="1">
            <a:off x="5801846" y="3549464"/>
            <a:ext cx="4203" cy="4342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7" name="Line 233"/>
          <p:cNvSpPr>
            <a:spLocks noChangeShapeType="1"/>
          </p:cNvSpPr>
          <p:nvPr/>
        </p:nvSpPr>
        <p:spPr bwMode="auto">
          <a:xfrm>
            <a:off x="5801846" y="3592887"/>
            <a:ext cx="0" cy="4062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8" name="Line 234"/>
          <p:cNvSpPr>
            <a:spLocks noChangeShapeType="1"/>
          </p:cNvSpPr>
          <p:nvPr/>
        </p:nvSpPr>
        <p:spPr bwMode="auto">
          <a:xfrm>
            <a:off x="5801846" y="3633508"/>
            <a:ext cx="0" cy="4202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19" name="Line 235"/>
          <p:cNvSpPr>
            <a:spLocks noChangeShapeType="1"/>
          </p:cNvSpPr>
          <p:nvPr/>
        </p:nvSpPr>
        <p:spPr bwMode="auto">
          <a:xfrm>
            <a:off x="5801846" y="3675530"/>
            <a:ext cx="0" cy="196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0" name="Line 236"/>
          <p:cNvSpPr>
            <a:spLocks noChangeShapeType="1"/>
          </p:cNvSpPr>
          <p:nvPr/>
        </p:nvSpPr>
        <p:spPr bwMode="auto">
          <a:xfrm>
            <a:off x="5801845" y="3695140"/>
            <a:ext cx="63034" cy="36839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1" name="Line 237"/>
          <p:cNvSpPr>
            <a:spLocks noChangeShapeType="1"/>
          </p:cNvSpPr>
          <p:nvPr/>
        </p:nvSpPr>
        <p:spPr bwMode="auto">
          <a:xfrm>
            <a:off x="5864880" y="4063534"/>
            <a:ext cx="19610" cy="168088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2" name="Line 238"/>
          <p:cNvSpPr>
            <a:spLocks noChangeShapeType="1"/>
          </p:cNvSpPr>
          <p:nvPr/>
        </p:nvSpPr>
        <p:spPr bwMode="auto">
          <a:xfrm>
            <a:off x="5884489" y="4231622"/>
            <a:ext cx="28015" cy="322169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3" name="Line 239"/>
          <p:cNvSpPr>
            <a:spLocks noChangeShapeType="1"/>
          </p:cNvSpPr>
          <p:nvPr/>
        </p:nvSpPr>
        <p:spPr bwMode="auto">
          <a:xfrm flipH="1">
            <a:off x="5801846" y="4553792"/>
            <a:ext cx="11065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4" name="Line 240"/>
          <p:cNvSpPr>
            <a:spLocks noChangeShapeType="1"/>
          </p:cNvSpPr>
          <p:nvPr/>
        </p:nvSpPr>
        <p:spPr bwMode="auto">
          <a:xfrm flipH="1">
            <a:off x="5790640" y="4556592"/>
            <a:ext cx="1120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5" name="Line 241"/>
          <p:cNvSpPr>
            <a:spLocks noChangeShapeType="1"/>
          </p:cNvSpPr>
          <p:nvPr/>
        </p:nvSpPr>
        <p:spPr bwMode="auto">
          <a:xfrm flipH="1">
            <a:off x="5782236" y="4556593"/>
            <a:ext cx="8404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6" name="Line 242"/>
          <p:cNvSpPr>
            <a:spLocks noChangeShapeType="1"/>
          </p:cNvSpPr>
          <p:nvPr/>
        </p:nvSpPr>
        <p:spPr bwMode="auto">
          <a:xfrm flipH="1">
            <a:off x="5769630" y="4559394"/>
            <a:ext cx="12606" cy="70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7" name="Line 243"/>
          <p:cNvSpPr>
            <a:spLocks noChangeShapeType="1"/>
          </p:cNvSpPr>
          <p:nvPr/>
        </p:nvSpPr>
        <p:spPr bwMode="auto">
          <a:xfrm flipH="1">
            <a:off x="5766828" y="4566398"/>
            <a:ext cx="2801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8" name="Line 244"/>
          <p:cNvSpPr>
            <a:spLocks noChangeShapeType="1"/>
          </p:cNvSpPr>
          <p:nvPr/>
        </p:nvSpPr>
        <p:spPr bwMode="auto">
          <a:xfrm flipH="1">
            <a:off x="5762625" y="4574801"/>
            <a:ext cx="4203" cy="1120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29" name="Line 245"/>
          <p:cNvSpPr>
            <a:spLocks noChangeShapeType="1"/>
          </p:cNvSpPr>
          <p:nvPr/>
        </p:nvSpPr>
        <p:spPr bwMode="auto">
          <a:xfrm>
            <a:off x="5762625" y="4586008"/>
            <a:ext cx="0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0" name="Line 246"/>
          <p:cNvSpPr>
            <a:spLocks noChangeShapeType="1"/>
          </p:cNvSpPr>
          <p:nvPr/>
        </p:nvSpPr>
        <p:spPr bwMode="auto">
          <a:xfrm>
            <a:off x="5762625" y="4594412"/>
            <a:ext cx="7004" cy="84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1" name="Line 247"/>
          <p:cNvSpPr>
            <a:spLocks noChangeShapeType="1"/>
          </p:cNvSpPr>
          <p:nvPr/>
        </p:nvSpPr>
        <p:spPr bwMode="auto">
          <a:xfrm>
            <a:off x="5769630" y="4602816"/>
            <a:ext cx="8404" cy="7004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2" name="Line 248"/>
          <p:cNvSpPr>
            <a:spLocks noChangeShapeType="1"/>
          </p:cNvSpPr>
          <p:nvPr/>
        </p:nvSpPr>
        <p:spPr bwMode="auto">
          <a:xfrm>
            <a:off x="5778034" y="4609820"/>
            <a:ext cx="30816" cy="2241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3" name="Line 249"/>
          <p:cNvSpPr>
            <a:spLocks noChangeShapeType="1"/>
          </p:cNvSpPr>
          <p:nvPr/>
        </p:nvSpPr>
        <p:spPr bwMode="auto">
          <a:xfrm>
            <a:off x="5808850" y="4632232"/>
            <a:ext cx="40621" cy="2241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4" name="Line 250"/>
          <p:cNvSpPr>
            <a:spLocks noChangeShapeType="1"/>
          </p:cNvSpPr>
          <p:nvPr/>
        </p:nvSpPr>
        <p:spPr bwMode="auto">
          <a:xfrm>
            <a:off x="5849471" y="4654644"/>
            <a:ext cx="11206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5" name="Line 251"/>
          <p:cNvSpPr>
            <a:spLocks noChangeShapeType="1"/>
          </p:cNvSpPr>
          <p:nvPr/>
        </p:nvSpPr>
        <p:spPr bwMode="auto">
          <a:xfrm>
            <a:off x="5860677" y="4660247"/>
            <a:ext cx="15409" cy="420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6" name="Line 252"/>
          <p:cNvSpPr>
            <a:spLocks noChangeShapeType="1"/>
          </p:cNvSpPr>
          <p:nvPr/>
        </p:nvSpPr>
        <p:spPr bwMode="auto">
          <a:xfrm>
            <a:off x="5876085" y="4664449"/>
            <a:ext cx="15408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7" name="Line 253"/>
          <p:cNvSpPr>
            <a:spLocks noChangeShapeType="1"/>
          </p:cNvSpPr>
          <p:nvPr/>
        </p:nvSpPr>
        <p:spPr bwMode="auto">
          <a:xfrm>
            <a:off x="5891493" y="4667251"/>
            <a:ext cx="1680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8" name="Line 254"/>
          <p:cNvSpPr>
            <a:spLocks noChangeShapeType="1"/>
          </p:cNvSpPr>
          <p:nvPr/>
        </p:nvSpPr>
        <p:spPr bwMode="auto">
          <a:xfrm>
            <a:off x="5908302" y="4670052"/>
            <a:ext cx="15409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39" name="Line 255"/>
          <p:cNvSpPr>
            <a:spLocks noChangeShapeType="1"/>
          </p:cNvSpPr>
          <p:nvPr/>
        </p:nvSpPr>
        <p:spPr bwMode="auto">
          <a:xfrm>
            <a:off x="5923711" y="4672853"/>
            <a:ext cx="1260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0" name="Line 256"/>
          <p:cNvSpPr>
            <a:spLocks noChangeShapeType="1"/>
          </p:cNvSpPr>
          <p:nvPr/>
        </p:nvSpPr>
        <p:spPr bwMode="auto">
          <a:xfrm>
            <a:off x="5936317" y="4672853"/>
            <a:ext cx="3081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1" name="Line 257"/>
          <p:cNvSpPr>
            <a:spLocks noChangeShapeType="1"/>
          </p:cNvSpPr>
          <p:nvPr/>
        </p:nvSpPr>
        <p:spPr bwMode="auto">
          <a:xfrm flipV="1">
            <a:off x="5967133" y="4667250"/>
            <a:ext cx="71438" cy="56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2" name="Line 258"/>
          <p:cNvSpPr>
            <a:spLocks noChangeShapeType="1"/>
          </p:cNvSpPr>
          <p:nvPr/>
        </p:nvSpPr>
        <p:spPr bwMode="auto">
          <a:xfrm>
            <a:off x="6038570" y="4667250"/>
            <a:ext cx="0" cy="1821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3" name="Line 259"/>
          <p:cNvSpPr>
            <a:spLocks noChangeShapeType="1"/>
          </p:cNvSpPr>
          <p:nvPr/>
        </p:nvSpPr>
        <p:spPr bwMode="auto">
          <a:xfrm>
            <a:off x="6038571" y="4685460"/>
            <a:ext cx="12606" cy="420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4" name="Line 260"/>
          <p:cNvSpPr>
            <a:spLocks noChangeShapeType="1"/>
          </p:cNvSpPr>
          <p:nvPr/>
        </p:nvSpPr>
        <p:spPr bwMode="auto">
          <a:xfrm>
            <a:off x="6051176" y="4689662"/>
            <a:ext cx="1120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5" name="Line 261"/>
          <p:cNvSpPr>
            <a:spLocks noChangeShapeType="1"/>
          </p:cNvSpPr>
          <p:nvPr/>
        </p:nvSpPr>
        <p:spPr bwMode="auto">
          <a:xfrm>
            <a:off x="6062382" y="4689662"/>
            <a:ext cx="11206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6" name="Line 262"/>
          <p:cNvSpPr>
            <a:spLocks noChangeShapeType="1"/>
          </p:cNvSpPr>
          <p:nvPr/>
        </p:nvSpPr>
        <p:spPr bwMode="auto">
          <a:xfrm flipV="1">
            <a:off x="6073588" y="4689662"/>
            <a:ext cx="12607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7" name="Line 263"/>
          <p:cNvSpPr>
            <a:spLocks noChangeShapeType="1"/>
          </p:cNvSpPr>
          <p:nvPr/>
        </p:nvSpPr>
        <p:spPr bwMode="auto">
          <a:xfrm>
            <a:off x="6086195" y="4689662"/>
            <a:ext cx="1120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8" name="Line 264"/>
          <p:cNvSpPr>
            <a:spLocks noChangeShapeType="1"/>
          </p:cNvSpPr>
          <p:nvPr/>
        </p:nvSpPr>
        <p:spPr bwMode="auto">
          <a:xfrm flipV="1">
            <a:off x="6097402" y="4685460"/>
            <a:ext cx="12606" cy="4202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49" name="Line 265"/>
          <p:cNvSpPr>
            <a:spLocks noChangeShapeType="1"/>
          </p:cNvSpPr>
          <p:nvPr/>
        </p:nvSpPr>
        <p:spPr bwMode="auto">
          <a:xfrm flipV="1">
            <a:off x="6110007" y="4682659"/>
            <a:ext cx="11206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50" name="Line 266"/>
          <p:cNvSpPr>
            <a:spLocks noChangeShapeType="1"/>
          </p:cNvSpPr>
          <p:nvPr/>
        </p:nvSpPr>
        <p:spPr bwMode="auto">
          <a:xfrm flipV="1">
            <a:off x="6121213" y="4679858"/>
            <a:ext cx="12607" cy="2801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51" name="Line 267"/>
          <p:cNvSpPr>
            <a:spLocks noChangeShapeType="1"/>
          </p:cNvSpPr>
          <p:nvPr/>
        </p:nvSpPr>
        <p:spPr bwMode="auto">
          <a:xfrm flipV="1">
            <a:off x="6133821" y="4675655"/>
            <a:ext cx="7003" cy="420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52" name="Rectangle 268"/>
          <p:cNvSpPr>
            <a:spLocks noGrp="1" noChangeArrowheads="1"/>
          </p:cNvSpPr>
          <p:nvPr>
            <p:ph type="title"/>
          </p:nvPr>
        </p:nvSpPr>
        <p:spPr>
          <a:xfrm>
            <a:off x="3742765" y="684960"/>
            <a:ext cx="4706471" cy="635934"/>
          </a:xfrm>
          <a:noFill/>
          <a:ln/>
        </p:spPr>
        <p:txBody>
          <a:bodyPr vert="horz" lIns="0" tIns="0" rIns="0" bIns="0" rtlCol="0" anchor="b">
            <a:normAutofit fontScale="90000"/>
          </a:bodyPr>
          <a:lstStyle/>
          <a:p>
            <a:pPr defTabSz="403433"/>
            <a:r>
              <a:rPr lang="en-US" altLang="en-US" sz="4324" dirty="0">
                <a:solidFill>
                  <a:schemeClr val="bg2">
                    <a:lumMod val="10000"/>
                  </a:schemeClr>
                </a:solidFill>
              </a:rPr>
              <a:t>Career Planning</a:t>
            </a:r>
            <a:r>
              <a:rPr lang="en-US" altLang="en-US" sz="4324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653" name="Rectangle 269"/>
          <p:cNvSpPr>
            <a:spLocks noGrp="1" noChangeArrowheads="1"/>
          </p:cNvSpPr>
          <p:nvPr>
            <p:ph type="body" idx="1"/>
          </p:nvPr>
        </p:nvSpPr>
        <p:spPr>
          <a:xfrm>
            <a:off x="4643438" y="1650710"/>
            <a:ext cx="3294529" cy="473449"/>
          </a:xfrm>
          <a:noFill/>
          <a:ln/>
        </p:spPr>
        <p:txBody>
          <a:bodyPr vert="horz" lIns="0" tIns="0" rIns="0" bIns="0" rtlCol="0" anchor="b">
            <a:normAutofit lnSpcReduction="10000"/>
          </a:bodyPr>
          <a:lstStyle/>
          <a:p>
            <a:pPr marL="0" indent="0" algn="ctr" defTabSz="403433">
              <a:spcBef>
                <a:spcPct val="0"/>
              </a:spcBef>
              <a:buNone/>
            </a:pPr>
            <a:r>
              <a:rPr lang="en-US" altLang="en-US" sz="3265" dirty="0">
                <a:solidFill>
                  <a:srgbClr val="FFBF18"/>
                </a:solidFill>
              </a:rPr>
              <a:t>Personal activity</a:t>
            </a:r>
            <a:endParaRPr lang="en-US" altLang="en-US" sz="3265" dirty="0">
              <a:solidFill>
                <a:srgbClr val="FFBF18"/>
              </a:solidFill>
              <a:latin typeface="Arial" panose="020B0604020202020204" pitchFamily="34" charset="0"/>
            </a:endParaRPr>
          </a:p>
        </p:txBody>
      </p:sp>
      <p:sp>
        <p:nvSpPr>
          <p:cNvPr id="16654" name="Line 270"/>
          <p:cNvSpPr>
            <a:spLocks noChangeShapeType="1"/>
          </p:cNvSpPr>
          <p:nvPr/>
        </p:nvSpPr>
        <p:spPr bwMode="auto">
          <a:xfrm>
            <a:off x="2532529" y="1344706"/>
            <a:ext cx="7087721" cy="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88"/>
          </a:p>
        </p:txBody>
      </p:sp>
      <p:sp>
        <p:nvSpPr>
          <p:cNvPr id="16655" name="Rectangle 271"/>
          <p:cNvSpPr>
            <a:spLocks noChangeArrowheads="1"/>
          </p:cNvSpPr>
          <p:nvPr/>
        </p:nvSpPr>
        <p:spPr bwMode="auto">
          <a:xfrm>
            <a:off x="3765176" y="5514696"/>
            <a:ext cx="4672853" cy="47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65">
                <a:solidFill>
                  <a:srgbClr val="FFFFFF"/>
                </a:solidFill>
              </a:rPr>
              <a:t>Must decide for yourself!</a:t>
            </a:r>
            <a:endParaRPr lang="en-US" altLang="en-US" sz="3265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4822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Cummings &amp; Worley, 7e  (c) 2001  South-Western College Publishing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5EBF2B2C-5805-45D8-AE9D-2013AF12A46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25148" y="1633193"/>
            <a:ext cx="7568313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Establishment</a:t>
            </a:r>
            <a:r>
              <a:rPr lang="en-US" altLang="en-US" dirty="0"/>
              <a:t>	 What are alternative occupations, firms, and jobs?</a:t>
            </a:r>
          </a:p>
          <a:p>
            <a:r>
              <a:rPr lang="en-US" altLang="en-US" dirty="0"/>
              <a:t>		 What are my interests and capabilities?</a:t>
            </a:r>
          </a:p>
          <a:p>
            <a:r>
              <a:rPr lang="en-US" altLang="en-US" dirty="0"/>
              <a:t>		 How do I get the work accomplished?</a:t>
            </a:r>
          </a:p>
          <a:p>
            <a:r>
              <a:rPr lang="en-US" altLang="en-US" dirty="0"/>
              <a:t>		 Am I performing as expected?</a:t>
            </a:r>
          </a:p>
          <a:p>
            <a:pPr>
              <a:lnSpc>
                <a:spcPct val="60000"/>
              </a:lnSpc>
            </a:pPr>
            <a:r>
              <a:rPr lang="en-US" altLang="en-US" dirty="0"/>
              <a:t>		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Advancement	</a:t>
            </a:r>
            <a:r>
              <a:rPr lang="en-US" altLang="en-US" dirty="0"/>
              <a:t> Am I advancing as expected?</a:t>
            </a:r>
          </a:p>
          <a:p>
            <a:r>
              <a:rPr lang="en-US" altLang="en-US" dirty="0"/>
              <a:t>		 What long-term options are available? </a:t>
            </a:r>
          </a:p>
          <a:p>
            <a:r>
              <a:rPr lang="en-US" altLang="en-US" dirty="0"/>
              <a:t>		 How do I become more effective and efficient?</a:t>
            </a:r>
          </a:p>
          <a:p>
            <a:pPr>
              <a:lnSpc>
                <a:spcPct val="6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Maintenance	</a:t>
            </a:r>
            <a:r>
              <a:rPr lang="en-US" altLang="en-US" dirty="0"/>
              <a:t> How do I help others?</a:t>
            </a:r>
          </a:p>
          <a:p>
            <a:r>
              <a:rPr lang="en-US" altLang="en-US" dirty="0"/>
              <a:t>		 Should I reassess and redirect my career?</a:t>
            </a:r>
          </a:p>
          <a:p>
            <a:pPr>
              <a:lnSpc>
                <a:spcPct val="50000"/>
              </a:lnSpc>
            </a:pPr>
            <a:endParaRPr lang="en-US" altLang="en-US" dirty="0"/>
          </a:p>
          <a:p>
            <a:r>
              <a:rPr lang="en-US" altLang="en-US" dirty="0">
                <a:solidFill>
                  <a:schemeClr val="tx2"/>
                </a:solidFill>
              </a:rPr>
              <a:t>Withdrawal	</a:t>
            </a:r>
            <a:r>
              <a:rPr lang="en-US" altLang="en-US" dirty="0"/>
              <a:t> What are my interests outside of work?</a:t>
            </a:r>
          </a:p>
          <a:p>
            <a:r>
              <a:rPr lang="en-US" altLang="en-US" dirty="0"/>
              <a:t>		 Will I be financially secure?</a:t>
            </a:r>
          </a:p>
          <a:p>
            <a:r>
              <a:rPr lang="en-US" altLang="en-US" dirty="0"/>
              <a:t>		 What retirement options are available to me?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Stages and planning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4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need to think about your career goals</a:t>
            </a:r>
          </a:p>
          <a:p>
            <a:pPr lvl="1"/>
            <a:r>
              <a:rPr lang="en-US" sz="3200" dirty="0" smtClean="0"/>
              <a:t>Long terms career goal</a:t>
            </a:r>
          </a:p>
          <a:p>
            <a:pPr lvl="1"/>
            <a:r>
              <a:rPr lang="en-US" sz="3200" dirty="0" smtClean="0"/>
              <a:t>Medium term career goal</a:t>
            </a:r>
          </a:p>
          <a:p>
            <a:pPr lvl="1"/>
            <a:r>
              <a:rPr lang="en-US" sz="3200" dirty="0" smtClean="0"/>
              <a:t>Short term career goals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86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– career planning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75202"/>
              </p:ext>
            </p:extLst>
          </p:nvPr>
        </p:nvGraphicFramePr>
        <p:xfrm>
          <a:off x="598488" y="1444625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Career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Non work life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1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549276"/>
            <a:ext cx="4259263" cy="5762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What is a CV?</a:t>
            </a:r>
          </a:p>
        </p:txBody>
      </p:sp>
      <p:pic>
        <p:nvPicPr>
          <p:cNvPr id="16387" name="Picture 4" descr="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997201"/>
            <a:ext cx="3455988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159376" y="2420938"/>
            <a:ext cx="52562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GB" altLang="en-US" sz="2800" b="1">
                <a:solidFill>
                  <a:schemeClr val="tx2"/>
                </a:solidFill>
              </a:rPr>
              <a:t>What is the purpose of a CV?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91176" y="3141663"/>
            <a:ext cx="4608513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ctr" hangingPunct="1">
              <a:spcBef>
                <a:spcPct val="35000"/>
              </a:spcBef>
              <a:buClr>
                <a:schemeClr val="tx2"/>
              </a:buClr>
              <a:buSzPct val="175000"/>
              <a:buFontTx/>
              <a:buChar char="•"/>
            </a:pPr>
            <a:r>
              <a:rPr lang="en-GB" altLang="en-US" sz="2200"/>
              <a:t>To inform the employer about your education, work experience, skills and interests</a:t>
            </a:r>
          </a:p>
          <a:p>
            <a:pPr eaLnBrk="1" fontAlgn="ctr" hangingPunct="1">
              <a:spcBef>
                <a:spcPct val="35000"/>
              </a:spcBef>
              <a:buClr>
                <a:schemeClr val="tx2"/>
              </a:buClr>
              <a:buSzPct val="175000"/>
              <a:buFontTx/>
              <a:buChar char="•"/>
            </a:pPr>
            <a:r>
              <a:rPr lang="en-GB" altLang="en-US" sz="2200"/>
              <a:t>To ‘sell’ these qualities and to persuade the employer to invite you to interview </a:t>
            </a:r>
          </a:p>
          <a:p>
            <a:pPr eaLnBrk="1" fontAlgn="ctr" hangingPunct="1">
              <a:spcBef>
                <a:spcPct val="35000"/>
              </a:spcBef>
              <a:buClr>
                <a:schemeClr val="tx2"/>
              </a:buClr>
              <a:buSzPct val="175000"/>
              <a:buFontTx/>
              <a:buChar char="•"/>
            </a:pPr>
            <a:endParaRPr lang="en-GB" altLang="en-US" sz="2200"/>
          </a:p>
        </p:txBody>
      </p:sp>
    </p:spTree>
    <p:extLst>
      <p:ext uri="{BB962C8B-B14F-4D97-AF65-F5344CB8AC3E}">
        <p14:creationId xmlns:p14="http://schemas.microsoft.com/office/powerpoint/2010/main" val="15794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When should a CV be used?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855913" y="1557339"/>
            <a:ext cx="6985000" cy="1944687"/>
          </a:xfrm>
        </p:spPr>
        <p:txBody>
          <a:bodyPr rtlCol="0">
            <a:normAutofit fontScale="92500" lnSpcReduction="10000"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 smtClean="0"/>
              <a:t>When an employer asks for an application in that format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 smtClean="0"/>
              <a:t>When an employer states ‘apply to…’ without specifying the format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GB" dirty="0" smtClean="0"/>
              <a:t>When making speculative applications </a:t>
            </a:r>
          </a:p>
        </p:txBody>
      </p:sp>
      <p:pic>
        <p:nvPicPr>
          <p:cNvPr id="17412" name="Picture 4" descr="handing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644900"/>
            <a:ext cx="28575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2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507" y="1139686"/>
            <a:ext cx="8915400" cy="4511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Define what career and career management </a:t>
            </a:r>
            <a:r>
              <a:rPr lang="en-US" sz="2400" dirty="0"/>
              <a:t> </a:t>
            </a:r>
            <a:r>
              <a:rPr lang="en-US" sz="2400" dirty="0" smtClean="0"/>
              <a:t>are</a:t>
            </a:r>
          </a:p>
          <a:p>
            <a:r>
              <a:rPr lang="en-US" sz="2400" dirty="0" smtClean="0"/>
              <a:t>Define the terms associated with career  management</a:t>
            </a:r>
          </a:p>
          <a:p>
            <a:r>
              <a:rPr lang="en-US" sz="2400" dirty="0" smtClean="0"/>
              <a:t>Understand the importance of </a:t>
            </a:r>
            <a:r>
              <a:rPr lang="en-US" sz="2400" dirty="0"/>
              <a:t>career  </a:t>
            </a:r>
            <a:r>
              <a:rPr lang="en-US" sz="2400" dirty="0" smtClean="0"/>
              <a:t>management</a:t>
            </a:r>
          </a:p>
          <a:p>
            <a:r>
              <a:rPr lang="en-US" sz="2400" dirty="0" smtClean="0"/>
              <a:t>Ascertain the six steps of the process of getting a job</a:t>
            </a:r>
          </a:p>
          <a:p>
            <a:r>
              <a:rPr lang="en-US" sz="2400" dirty="0" smtClean="0"/>
              <a:t>Write your curriculum vitae that is accepted by employers more likely</a:t>
            </a:r>
          </a:p>
          <a:p>
            <a:r>
              <a:rPr lang="en-US" sz="2400" dirty="0" smtClean="0"/>
              <a:t>Understand individual approach to managing career</a:t>
            </a:r>
          </a:p>
          <a:p>
            <a:r>
              <a:rPr lang="en-US" sz="2400" dirty="0" smtClean="0"/>
              <a:t>Prepare a good personal career plan</a:t>
            </a:r>
            <a:endParaRPr lang="en-US" sz="2400" dirty="0"/>
          </a:p>
        </p:txBody>
      </p:sp>
      <p:pic>
        <p:nvPicPr>
          <p:cNvPr id="1026" name="Picture 2" descr="Image result for care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465864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5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>
                <a:solidFill>
                  <a:schemeClr val="accent1">
                    <a:satMod val="150000"/>
                  </a:schemeClr>
                </a:solidFill>
              </a:rPr>
              <a:t>Matching up your CV with the position/company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43861" y="1403631"/>
            <a:ext cx="4952102" cy="206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ctr" hangingPunct="1">
              <a:spcBef>
                <a:spcPct val="35000"/>
              </a:spcBef>
              <a:buClr>
                <a:schemeClr val="tx2"/>
              </a:buClr>
              <a:buSzPct val="175000"/>
              <a:buFontTx/>
              <a:buChar char="•"/>
            </a:pPr>
            <a:r>
              <a:rPr lang="en-GB" altLang="en-US" sz="2400" dirty="0"/>
              <a:t>It is not ‘one size fits all’, you need to tailor your CV to each position you apply for.</a:t>
            </a:r>
          </a:p>
        </p:txBody>
      </p:sp>
      <p:pic>
        <p:nvPicPr>
          <p:cNvPr id="6149" name="Picture 5" descr="ones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628775"/>
            <a:ext cx="214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43861" y="3057525"/>
            <a:ext cx="6188765" cy="296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ctr" hangingPunct="1">
              <a:spcBef>
                <a:spcPct val="35000"/>
              </a:spcBef>
              <a:buClr>
                <a:schemeClr val="tx2"/>
              </a:buClr>
              <a:buSzPct val="175000"/>
              <a:buFontTx/>
              <a:buChar char="•"/>
            </a:pPr>
            <a:r>
              <a:rPr lang="en-GB" altLang="en-US" sz="2400" dirty="0"/>
              <a:t>Research the company.  Do they have a mission statement or core values?  What will they be looking for in you?  Who works there at the moment? What are they passionate about?    </a:t>
            </a:r>
          </a:p>
        </p:txBody>
      </p:sp>
    </p:spTree>
    <p:extLst>
      <p:ext uri="{BB962C8B-B14F-4D97-AF65-F5344CB8AC3E}">
        <p14:creationId xmlns:p14="http://schemas.microsoft.com/office/powerpoint/2010/main" val="35650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Proving your 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05290" y="1291130"/>
            <a:ext cx="7345363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four main things employers will look at in CVs:</a:t>
            </a:r>
          </a:p>
          <a:p>
            <a:pPr eaLnBrk="1" hangingPunct="1">
              <a:buFontTx/>
              <a:buNone/>
            </a:pPr>
            <a:endParaRPr lang="en-US" alt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Education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- ability to think clearly, </a:t>
            </a:r>
            <a:r>
              <a:rPr lang="en-US" altLang="en-US" sz="1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analyse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and assess information, draw conclusions, work independently, research</a:t>
            </a:r>
          </a:p>
          <a:p>
            <a:pPr eaLnBrk="1" hangingPunct="1">
              <a:buFontTx/>
              <a:buNone/>
            </a:pPr>
            <a:endParaRPr lang="en-US" alt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Work experience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- ability to get on with people, work under pressure, meet deadlines</a:t>
            </a:r>
          </a:p>
          <a:p>
            <a:pPr eaLnBrk="1" hangingPunct="1">
              <a:buFontTx/>
              <a:buNone/>
            </a:pPr>
            <a:endParaRPr lang="en-US" alt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Leisure interests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- ability to plan and </a:t>
            </a:r>
            <a:r>
              <a:rPr lang="en-US" altLang="en-US" sz="1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organise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co-operate with others, compete, lead, work hard to achieve results </a:t>
            </a:r>
          </a:p>
          <a:p>
            <a:pPr eaLnBrk="1" hangingPunct="1">
              <a:buFontTx/>
              <a:buNone/>
            </a:pPr>
            <a:endParaRPr lang="en-US" alt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skills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– e.g. driving </a:t>
            </a:r>
            <a:r>
              <a:rPr lang="en-US" altLang="en-US" sz="18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licence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computer skills, foreign languages, artistic skills</a:t>
            </a:r>
          </a:p>
          <a:p>
            <a:pPr eaLnBrk="1" hangingPunct="1">
              <a:buFontTx/>
              <a:buNone/>
            </a:pPr>
            <a:endParaRPr lang="en-GB" alt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75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CV types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1291130"/>
            <a:ext cx="85901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b="1" dirty="0"/>
              <a:t>Chronological</a:t>
            </a:r>
          </a:p>
          <a:p>
            <a:endParaRPr lang="en-GB" altLang="en-US" sz="800" dirty="0"/>
          </a:p>
          <a:p>
            <a:r>
              <a:rPr lang="en-GB" altLang="en-US" dirty="0"/>
              <a:t>In date order (starting with the most recent first) e.g. </a:t>
            </a:r>
          </a:p>
          <a:p>
            <a:endParaRPr lang="en-GB" altLang="en-US" sz="1200" dirty="0"/>
          </a:p>
          <a:p>
            <a:r>
              <a:rPr lang="en-GB" altLang="en-US" sz="1600" b="1" dirty="0"/>
              <a:t>EMPLOYMENT </a:t>
            </a:r>
            <a:endParaRPr lang="en-GB" altLang="en-US" sz="1600" dirty="0"/>
          </a:p>
          <a:p>
            <a:r>
              <a:rPr lang="en-GB" altLang="en-US" sz="1600" b="1" dirty="0"/>
              <a:t>April – December 2011: Venture – Editing Assistant</a:t>
            </a:r>
            <a:endParaRPr lang="en-GB" altLang="en-US" sz="1600" dirty="0"/>
          </a:p>
          <a:p>
            <a:r>
              <a:rPr lang="en-GB" altLang="en-US" sz="1600" dirty="0"/>
              <a:t>Working with Photoshop, I have learnt various editing styles.  I have gained customer service experience and understand the importance of listening to what customers want in order to achieve high sales.  </a:t>
            </a:r>
          </a:p>
          <a:p>
            <a:endParaRPr lang="en-GB" altLang="en-US" sz="1600" dirty="0"/>
          </a:p>
          <a:p>
            <a:r>
              <a:rPr lang="en-GB" altLang="en-US" sz="1600" b="1" dirty="0"/>
              <a:t>February 2009 – March 2010: Topshop – Retail Assistant </a:t>
            </a:r>
            <a:endParaRPr lang="en-GB" altLang="en-US" sz="1600" dirty="0"/>
          </a:p>
          <a:p>
            <a:r>
              <a:rPr lang="en-GB" altLang="en-US" sz="1600" dirty="0"/>
              <a:t>My interest in fashion enabled me to help customers and to suggest styles that might suit them.  I helped to design the layout of the stock in the store, with an aim to increase our revenue by positioning various items in ‘eye-catching’ places.    </a:t>
            </a:r>
          </a:p>
        </p:txBody>
      </p:sp>
    </p:spTree>
    <p:extLst>
      <p:ext uri="{BB962C8B-B14F-4D97-AF65-F5344CB8AC3E}">
        <p14:creationId xmlns:p14="http://schemas.microsoft.com/office/powerpoint/2010/main" val="286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CV types</a:t>
            </a:r>
            <a:endParaRPr lang="en-GB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4921" y="1040503"/>
            <a:ext cx="77771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 b="1" dirty="0"/>
              <a:t>Skills based</a:t>
            </a:r>
          </a:p>
          <a:p>
            <a:endParaRPr lang="en-GB" altLang="en-US" sz="800" dirty="0"/>
          </a:p>
          <a:p>
            <a:r>
              <a:rPr lang="en-GB" altLang="en-US" dirty="0"/>
              <a:t>Focusing on skills e.g. </a:t>
            </a:r>
          </a:p>
          <a:p>
            <a:endParaRPr lang="en-GB" altLang="en-US" sz="1200" dirty="0"/>
          </a:p>
          <a:p>
            <a:r>
              <a:rPr lang="en-GB" altLang="en-US" sz="1600" b="1" u="sng" dirty="0"/>
              <a:t>SKILLS</a:t>
            </a:r>
            <a:endParaRPr lang="en-GB" altLang="en-US" sz="1600" u="sng" dirty="0"/>
          </a:p>
          <a:p>
            <a:endParaRPr lang="en-GB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1600" b="1" dirty="0"/>
              <a:t> Attention to detail </a:t>
            </a:r>
            <a:r>
              <a:rPr lang="en-GB" altLang="en-US" sz="1600" dirty="0"/>
              <a:t>– as an Editing Assistant at Venture, I needed to prove that I could spot any mistakes or flaws in the photographs, as well as being attentive to the requests of the customers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1600" dirty="0"/>
              <a:t> </a:t>
            </a:r>
            <a:r>
              <a:rPr lang="en-GB" altLang="en-US" sz="1600" b="1" dirty="0"/>
              <a:t>Computer skills </a:t>
            </a:r>
            <a:r>
              <a:rPr lang="en-GB" altLang="en-US" sz="1600" dirty="0"/>
              <a:t>– I regularly used Photoshop during my time at Venture.  I am also a competent user of Microsoft Office, which I proved throughout my time as a Retail Assistant at Topshop, where I was often required to produce reports on our sales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1600" dirty="0"/>
              <a:t> </a:t>
            </a:r>
            <a:r>
              <a:rPr lang="en-GB" altLang="en-US" sz="1600" b="1" dirty="0"/>
              <a:t>Customer service </a:t>
            </a:r>
            <a:r>
              <a:rPr lang="en-GB" altLang="en-US" sz="1600" dirty="0"/>
              <a:t>– in all of my roles, customer service has been of key importance.  I have experience of dealing with difficult customers, and try to ensure that every customer is satisfied with the service they have received. </a:t>
            </a:r>
          </a:p>
        </p:txBody>
      </p:sp>
    </p:spTree>
    <p:extLst>
      <p:ext uri="{BB962C8B-B14F-4D97-AF65-F5344CB8AC3E}">
        <p14:creationId xmlns:p14="http://schemas.microsoft.com/office/powerpoint/2010/main" val="12949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Personal Details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Name (as a heading rather than ‘CV’)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Website/online portfolio/CV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Address (term-time and home)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Telephone number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Email address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Make sure this is a professional email address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The following are not requirements, but if you wish, you can include: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Nationality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Sex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1900"/>
              <a:t>Date of birth</a:t>
            </a:r>
          </a:p>
          <a:p>
            <a:pPr eaLnBrk="1" hangingPunct="1">
              <a:lnSpc>
                <a:spcPct val="90000"/>
              </a:lnSpc>
            </a:pPr>
            <a:endParaRPr lang="en-GB" altLang="en-US" sz="3000"/>
          </a:p>
        </p:txBody>
      </p:sp>
    </p:spTree>
    <p:extLst>
      <p:ext uri="{BB962C8B-B14F-4D97-AF65-F5344CB8AC3E}">
        <p14:creationId xmlns:p14="http://schemas.microsoft.com/office/powerpoint/2010/main" val="5788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49043" y="337240"/>
            <a:ext cx="8291512" cy="86360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Education and Qualifications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609645" y="1081571"/>
            <a:ext cx="7343775" cy="44656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Start with the most recent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Don’t forget your current study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Mention relevant modules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You might like to mention top marks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You don’t have to put your grades on if you weren’t happy with them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Include the years of study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Primary school not needed	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endParaRPr lang="en-GB" altLang="en-US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endParaRPr lang="en-GB" altLang="en-US" dirty="0"/>
          </a:p>
          <a:p>
            <a:pPr eaLnBrk="1" hangingPunct="1">
              <a:lnSpc>
                <a:spcPct val="80000"/>
              </a:lnSpc>
            </a:pPr>
            <a:endParaRPr lang="en-GB" altLang="en-US" sz="2700" dirty="0"/>
          </a:p>
          <a:p>
            <a:pPr eaLnBrk="1" hangingPunct="1">
              <a:lnSpc>
                <a:spcPct val="80000"/>
              </a:lnSpc>
            </a:pP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160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640013" y="1341439"/>
            <a:ext cx="7200900" cy="40925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000" b="1">
                <a:latin typeface="Calibri" panose="020F0502020204030204" pitchFamily="34" charset="0"/>
              </a:rPr>
              <a:t>Education and Qualifications</a:t>
            </a:r>
          </a:p>
          <a:p>
            <a:endParaRPr lang="en-GB" altLang="en-US" b="1">
              <a:latin typeface="Calibri" panose="020F0502020204030204" pitchFamily="34" charset="0"/>
            </a:endParaRPr>
          </a:p>
          <a:p>
            <a:r>
              <a:rPr lang="en-GB" altLang="en-US" b="1">
                <a:latin typeface="Calibri" panose="020F0502020204030204" pitchFamily="34" charset="0"/>
              </a:rPr>
              <a:t>2011 – Present	University of Kent</a:t>
            </a:r>
          </a:p>
          <a:p>
            <a:r>
              <a:rPr lang="en-GB" altLang="en-US" b="1">
                <a:latin typeface="Calibri" panose="020F0502020204030204" pitchFamily="34" charset="0"/>
              </a:rPr>
              <a:t>		</a:t>
            </a:r>
            <a:r>
              <a:rPr lang="en-GB" altLang="en-US">
                <a:latin typeface="Calibri" panose="020F0502020204030204" pitchFamily="34" charset="0"/>
              </a:rPr>
              <a:t>BA (Hons) Fine Art</a:t>
            </a:r>
          </a:p>
          <a:p>
            <a:r>
              <a:rPr lang="en-GB" altLang="en-US">
                <a:latin typeface="Calibri" panose="020F0502020204030204" pitchFamily="34" charset="0"/>
              </a:rPr>
              <a:t>		Modules include: Contextual Studies, Creative 			Investigations</a:t>
            </a:r>
          </a:p>
          <a:p>
            <a:endParaRPr lang="en-GB" altLang="en-US" sz="600">
              <a:latin typeface="Calibri" panose="020F0502020204030204" pitchFamily="34" charset="0"/>
            </a:endParaRPr>
          </a:p>
          <a:p>
            <a:r>
              <a:rPr lang="en-GB" altLang="en-US">
                <a:latin typeface="Calibri" panose="020F0502020204030204" pitchFamily="34" charset="0"/>
              </a:rPr>
              <a:t>		Project: Communication and Critique</a:t>
            </a:r>
          </a:p>
          <a:p>
            <a:endParaRPr lang="en-GB" altLang="en-US">
              <a:latin typeface="Calibri" panose="020F0502020204030204" pitchFamily="34" charset="0"/>
            </a:endParaRPr>
          </a:p>
          <a:p>
            <a:r>
              <a:rPr lang="en-GB" altLang="en-US" b="1">
                <a:latin typeface="Calibri" panose="020F0502020204030204" pitchFamily="34" charset="0"/>
              </a:rPr>
              <a:t>2009 – 2011	Maidstone Grammar School</a:t>
            </a:r>
          </a:p>
          <a:p>
            <a:r>
              <a:rPr lang="en-GB" altLang="en-US" b="1">
                <a:latin typeface="Calibri" panose="020F0502020204030204" pitchFamily="34" charset="0"/>
              </a:rPr>
              <a:t>		</a:t>
            </a:r>
            <a:r>
              <a:rPr lang="en-GB" altLang="en-US">
                <a:latin typeface="Calibri" panose="020F0502020204030204" pitchFamily="34" charset="0"/>
              </a:rPr>
              <a:t>A-levels: 	Media Studies (A), Art (B), 				Information Technology (C) </a:t>
            </a:r>
          </a:p>
          <a:p>
            <a:endParaRPr lang="en-GB" altLang="en-US">
              <a:latin typeface="Calibri" panose="020F0502020204030204" pitchFamily="34" charset="0"/>
            </a:endParaRPr>
          </a:p>
          <a:p>
            <a:r>
              <a:rPr lang="en-GB" altLang="en-US" b="1">
                <a:latin typeface="Calibri" panose="020F0502020204030204" pitchFamily="34" charset="0"/>
              </a:rPr>
              <a:t>2005 – 2009	Wrotham School</a:t>
            </a:r>
            <a:endParaRPr lang="en-GB" altLang="en-US">
              <a:latin typeface="Calibri" panose="020F0502020204030204" pitchFamily="34" charset="0"/>
            </a:endParaRPr>
          </a:p>
          <a:p>
            <a:r>
              <a:rPr lang="en-GB" altLang="en-US">
                <a:latin typeface="Calibri" panose="020F0502020204030204" pitchFamily="34" charset="0"/>
              </a:rPr>
              <a:t>		GCSEs:	8 GCSEs including English and Maths</a:t>
            </a:r>
          </a:p>
        </p:txBody>
      </p:sp>
    </p:spTree>
    <p:extLst>
      <p:ext uri="{BB962C8B-B14F-4D97-AF65-F5344CB8AC3E}">
        <p14:creationId xmlns:p14="http://schemas.microsoft.com/office/powerpoint/2010/main" val="39953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Work Experience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27351" y="1773238"/>
            <a:ext cx="6481763" cy="18716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altLang="en-US" sz="1800"/>
              <a:t>There is no need to list every job you’ve ever had – detail the most relevant</a:t>
            </a:r>
          </a:p>
          <a:p>
            <a:pPr>
              <a:spcAft>
                <a:spcPts val="1200"/>
              </a:spcAft>
            </a:pPr>
            <a:r>
              <a:rPr lang="en-GB" altLang="en-US" sz="1800"/>
              <a:t>Don’t just list your duties – sell your skills.  Which skills are relevant to the position/company you are applying to?</a:t>
            </a:r>
          </a:p>
          <a:p>
            <a:pPr>
              <a:spcAft>
                <a:spcPts val="1200"/>
              </a:spcAft>
            </a:pPr>
            <a:r>
              <a:rPr lang="en-GB" altLang="en-US" sz="1800"/>
              <a:t>Dates, name of company, position and skills: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4826" y="4076701"/>
            <a:ext cx="8569325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Corbel" pitchFamily="34" charset="0"/>
              </a:rPr>
              <a:t>April 2010 – Present	</a:t>
            </a:r>
            <a:r>
              <a:rPr lang="en-GB" b="1" dirty="0">
                <a:solidFill>
                  <a:srgbClr val="000000"/>
                </a:solidFill>
                <a:latin typeface="Corbel" pitchFamily="34" charset="0"/>
              </a:rPr>
              <a:t>Museum of Kent Life</a:t>
            </a:r>
            <a:endParaRPr lang="en-GB" dirty="0">
              <a:solidFill>
                <a:srgbClr val="000000"/>
              </a:solidFill>
              <a:latin typeface="Corbel" pitchFamily="34" charset="0"/>
            </a:endParaRPr>
          </a:p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Corbel" pitchFamily="34" charset="0"/>
              </a:rPr>
              <a:t>As a shop assistant, I have learnt the importance of providing great customer service to gain maximum sales.  I am responsible for organising stock and ensuring that costs are controlled.  Carrying out weekly risk assessments has increased my awareness of health and safety issues.   		</a:t>
            </a:r>
          </a:p>
        </p:txBody>
      </p:sp>
    </p:spTree>
    <p:extLst>
      <p:ext uri="{BB962C8B-B14F-4D97-AF65-F5344CB8AC3E}">
        <p14:creationId xmlns:p14="http://schemas.microsoft.com/office/powerpoint/2010/main" val="9283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Prepare a curriculum vitae for you. </a:t>
            </a:r>
          </a:p>
          <a:p>
            <a:r>
              <a:rPr lang="en-US" sz="2400" dirty="0" smtClean="0"/>
              <a:t>Ask one of your friends to read it and give a one paragraph summary.</a:t>
            </a:r>
          </a:p>
          <a:p>
            <a:r>
              <a:rPr lang="en-US" sz="2400" dirty="0" smtClean="0"/>
              <a:t>Is that paragraph matched with your perception about you?</a:t>
            </a:r>
          </a:p>
          <a:p>
            <a:r>
              <a:rPr lang="en-US" sz="2400" dirty="0" smtClean="0"/>
              <a:t>Does your CV present yourself really?</a:t>
            </a:r>
          </a:p>
          <a:p>
            <a:r>
              <a:rPr lang="en-US" sz="2400" dirty="0" smtClean="0"/>
              <a:t>Did you see guidelines given in the lesson?</a:t>
            </a:r>
          </a:p>
          <a:p>
            <a:r>
              <a:rPr lang="en-US" sz="2400" dirty="0" smtClean="0"/>
              <a:t>Can you improve your CV?</a:t>
            </a:r>
          </a:p>
          <a:p>
            <a:r>
              <a:rPr lang="en-US" sz="2400" dirty="0" smtClean="0"/>
              <a:t>How?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5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related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33" y="1291130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Job : </a:t>
            </a:r>
          </a:p>
          <a:p>
            <a:pPr marL="0" indent="0">
              <a:buNone/>
            </a:pPr>
            <a:r>
              <a:rPr lang="en-US" sz="2800" dirty="0" smtClean="0"/>
              <a:t>A work you do regularly to achieve a certain objective or objectives.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Profession : </a:t>
            </a:r>
          </a:p>
          <a:p>
            <a:pPr marL="0" indent="0">
              <a:buNone/>
            </a:pPr>
            <a:r>
              <a:rPr lang="en-US" sz="2800" dirty="0" smtClean="0"/>
              <a:t> Is a special type of employment that requires a formal education and a specialized training for a definite period of time that bring a high status.</a:t>
            </a:r>
          </a:p>
        </p:txBody>
      </p:sp>
    </p:spTree>
    <p:extLst>
      <p:ext uri="{BB962C8B-B14F-4D97-AF65-F5344CB8AC3E}">
        <p14:creationId xmlns:p14="http://schemas.microsoft.com/office/powerpoint/2010/main" val="296403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583" y="37012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Occupation/ vocation  :</a:t>
            </a:r>
          </a:p>
          <a:p>
            <a:pPr marL="0" indent="0">
              <a:buNone/>
            </a:pPr>
            <a:r>
              <a:rPr lang="en-US" sz="2400" dirty="0" smtClean="0"/>
              <a:t>An alternative term for job or profession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Career :</a:t>
            </a:r>
          </a:p>
          <a:p>
            <a:pPr marL="0" indent="0">
              <a:buNone/>
            </a:pPr>
            <a:r>
              <a:rPr lang="en-US" sz="2400" dirty="0" smtClean="0"/>
              <a:t>Is a series of jobs that a person had in his or her life, generally in the same period of work.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Career Management :</a:t>
            </a:r>
          </a:p>
          <a:p>
            <a:pPr marL="0" indent="0">
              <a:buNone/>
            </a:pPr>
            <a:r>
              <a:rPr lang="en-US" sz="2400" dirty="0" smtClean="0"/>
              <a:t>Is a systematic attempt of career planning and career development. It is a function of self management that plans and develops your career for your benefits.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1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026" y="214647"/>
            <a:ext cx="8915400" cy="4511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Career path:</a:t>
            </a:r>
          </a:p>
          <a:p>
            <a:pPr marL="0" indent="0">
              <a:buNone/>
            </a:pPr>
            <a:r>
              <a:rPr lang="en-US" sz="2400" dirty="0" smtClean="0"/>
              <a:t>Is the sequential pattern of jobs that forms one’s career.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Career goals:</a:t>
            </a:r>
          </a:p>
          <a:p>
            <a:pPr marL="0" indent="0">
              <a:buNone/>
            </a:pPr>
            <a:r>
              <a:rPr lang="en-US" sz="2400" dirty="0" smtClean="0"/>
              <a:t>Career goals are the future positions one strives to reach as part of a career.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Career planning:</a:t>
            </a:r>
          </a:p>
          <a:p>
            <a:pPr marL="0" indent="0">
              <a:buNone/>
            </a:pPr>
            <a:r>
              <a:rPr lang="en-US" sz="2400" dirty="0" smtClean="0"/>
              <a:t>Is the process by which one selects career goals and the path of those goals.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Career development: </a:t>
            </a:r>
          </a:p>
          <a:p>
            <a:pPr marL="0" indent="0">
              <a:buNone/>
            </a:pPr>
            <a:r>
              <a:rPr lang="en-US" sz="2400" dirty="0" smtClean="0"/>
              <a:t>Is the process by which one undertakes personal improvements to achieve a personal career plan.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5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48E64-60CC-2742-8CAA-24503881CF27}" type="slidenum">
              <a:rPr lang="en-GB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Some points about the definition of careers (Arnold et al 2010)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>
                <a:latin typeface="Calibri" charset="0"/>
              </a:rPr>
              <a:t>The notion of sequence “means more than one” – don't look at the current job or job decision in isolation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latin typeface="Calibri" charset="0"/>
              </a:rPr>
              <a:t>The inclusion of “experience” emphasises that careers are subjective as well as objective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latin typeface="Calibri" charset="0"/>
              </a:rPr>
              <a:t>Careers are not restricted to managerial or professional roles or upward career paths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latin typeface="Calibri" charset="0"/>
              </a:rPr>
              <a:t>“Employment-related” includes education, training, self employment, unemployment, and “precarious employment”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847851" y="6381751"/>
            <a:ext cx="8285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dirty="0"/>
              <a:t>Arnold J et al (2010) </a:t>
            </a:r>
            <a:r>
              <a:rPr lang="en-GB" sz="1800" i="1" dirty="0"/>
              <a:t>Work Psychology 4th edition </a:t>
            </a:r>
            <a:r>
              <a:rPr lang="en-GB" sz="1800" dirty="0"/>
              <a:t> Financial Times/Prentice Hall</a:t>
            </a:r>
          </a:p>
          <a:p>
            <a:pPr eaLnBrk="1" hangingPunct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711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4FC68F-4C5C-EB49-873D-C589E94388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34" y="280291"/>
            <a:ext cx="10363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Edgar Schein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altLang="ja-JP" sz="2800" dirty="0">
                <a:latin typeface="Calibri" charset="0"/>
              </a:rPr>
              <a:t>s 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Career Anchors</a:t>
            </a:r>
            <a:r>
              <a:rPr lang="ja-JP" altLang="en-US" sz="2800" dirty="0">
                <a:latin typeface="Calibri" charset="0"/>
              </a:rPr>
              <a:t>”</a:t>
            </a:r>
            <a:endParaRPr lang="en-GB" sz="2800" dirty="0">
              <a:latin typeface="Calibri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10139"/>
            <a:ext cx="8299174" cy="151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3600" dirty="0">
                <a:latin typeface="Calibri" charset="0"/>
              </a:rPr>
              <a:t>‘an area of the self-concept that is so central to the individual that (s)he would not give it up, even if forced to make a difficult choice’</a:t>
            </a:r>
            <a:endParaRPr lang="en-US" sz="3600" i="1" dirty="0">
              <a:latin typeface="Calibri" charset="0"/>
            </a:endParaRP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5261113" y="3861257"/>
            <a:ext cx="64803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dirty="0"/>
              <a:t>Being able to identify one’s career anchor is an </a:t>
            </a:r>
          </a:p>
          <a:p>
            <a:pPr eaLnBrk="1" hangingPunct="1"/>
            <a:r>
              <a:rPr lang="en-GB" sz="2800" dirty="0"/>
              <a:t>important step in successful career management</a:t>
            </a:r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55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F42406-A739-E348-BE93-4F6D981F5D9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Schein’s Career Anchors (1993)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3139" y="862013"/>
            <a:ext cx="8077200" cy="5562600"/>
          </a:xfrm>
        </p:spPr>
        <p:txBody>
          <a:bodyPr rtlCol="0">
            <a:normAutofit/>
          </a:bodyPr>
          <a:lstStyle/>
          <a:p>
            <a:pPr marL="514350" indent="-514350">
              <a:buFont typeface="Times New Roman" pitchFamily="18" charset="0"/>
              <a:buAutoNum type="arabicPeriod"/>
              <a:defRPr/>
            </a:pPr>
            <a:r>
              <a:rPr lang="en-GB" dirty="0" smtClean="0">
                <a:ea typeface="+mn-ea"/>
                <a:cs typeface="+mn-cs"/>
              </a:rPr>
              <a:t>Managerial Competence :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 Generalists. To manage others.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Value advancement, leadership, responsibility, income</a:t>
            </a:r>
          </a:p>
          <a:p>
            <a:pPr marL="514350" indent="-514350">
              <a:buFont typeface="Times New Roman" pitchFamily="18" charset="0"/>
              <a:buAutoNum type="arabicPeriod"/>
              <a:defRPr/>
            </a:pPr>
            <a:r>
              <a:rPr lang="en-GB" dirty="0" smtClean="0">
                <a:ea typeface="+mn-ea"/>
                <a:cs typeface="+mn-cs"/>
              </a:rPr>
              <a:t>Technical/Functional Competence :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 Develop specialist skills/knowledge.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Build identity around the work content</a:t>
            </a:r>
          </a:p>
          <a:p>
            <a:pPr marL="514350" indent="-514350">
              <a:buFont typeface="Times New Roman" pitchFamily="18" charset="0"/>
              <a:buAutoNum type="arabicPeriod"/>
              <a:defRPr/>
            </a:pPr>
            <a:r>
              <a:rPr lang="en-GB" dirty="0" smtClean="0">
                <a:ea typeface="+mn-ea"/>
                <a:cs typeface="+mn-cs"/>
              </a:rPr>
              <a:t>Security :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Reliable, predictable work environment</a:t>
            </a:r>
          </a:p>
          <a:p>
            <a:pPr marL="514350" indent="-514350">
              <a:buFont typeface="Times New Roman" pitchFamily="18" charset="0"/>
              <a:buAutoNum type="arabicPeriod"/>
              <a:defRPr/>
            </a:pPr>
            <a:r>
              <a:rPr lang="en-GB" dirty="0" smtClean="0">
                <a:ea typeface="+mn-ea"/>
                <a:cs typeface="+mn-cs"/>
              </a:rPr>
              <a:t>Autonomy :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To be free of  restrictions in work activities (clothing, hours/times worked, </a:t>
            </a:r>
            <a:r>
              <a:rPr lang="en-GB" dirty="0" err="1" smtClean="0">
                <a:ea typeface="+mn-ea"/>
                <a:cs typeface="+mn-cs"/>
              </a:rPr>
              <a:t>etc</a:t>
            </a:r>
            <a:r>
              <a:rPr lang="en-GB" dirty="0" smtClean="0"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6564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953500" y="2643188"/>
          <a:ext cx="150018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4" imgW="2497138" imgH="2527300" progId="">
                  <p:embed/>
                </p:oleObj>
              </mc:Choice>
              <mc:Fallback>
                <p:oleObj name="Clip" r:id="rId4" imgW="2497138" imgH="25273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0" y="2643188"/>
                        <a:ext cx="1500188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3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133874-A237-9349-94CF-70F5AFD7DC9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Schein’s Career Anchors (1993)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4687" y="976313"/>
            <a:ext cx="8077200" cy="5562600"/>
          </a:xfrm>
        </p:spPr>
        <p:txBody>
          <a:bodyPr/>
          <a:lstStyle/>
          <a:p>
            <a:pPr marL="514350" indent="-514350">
              <a:buFont typeface="Times New Roman" charset="0"/>
              <a:buAutoNum type="arabicPeriod" startAt="5"/>
            </a:pPr>
            <a:r>
              <a:rPr lang="en-GB" dirty="0">
                <a:latin typeface="Calibri" charset="0"/>
              </a:rPr>
              <a:t>Entrepreneurial Creativity :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To create their own products, services and/or organisations</a:t>
            </a:r>
          </a:p>
          <a:p>
            <a:pPr marL="514350" indent="-514350">
              <a:buFont typeface="Times New Roman" charset="0"/>
              <a:buAutoNum type="arabicPeriod" startAt="5"/>
            </a:pPr>
            <a:r>
              <a:rPr lang="en-GB" dirty="0">
                <a:latin typeface="Calibri" charset="0"/>
              </a:rPr>
              <a:t>Challenge :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 Winning against strong competition</a:t>
            </a:r>
          </a:p>
          <a:p>
            <a:pPr marL="514350" indent="-514350">
              <a:buFont typeface="Times New Roman" charset="0"/>
              <a:buAutoNum type="arabicPeriod" startAt="5"/>
            </a:pPr>
            <a:r>
              <a:rPr lang="en-GB" dirty="0">
                <a:latin typeface="Calibri" charset="0"/>
              </a:rPr>
              <a:t>Service/Dedication :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work expressing social, political, religious or other personal values</a:t>
            </a:r>
          </a:p>
          <a:p>
            <a:pPr marL="514350" indent="-514350">
              <a:buFont typeface="Times New Roman" charset="0"/>
              <a:buAutoNum type="arabicPeriod" startAt="5"/>
            </a:pPr>
            <a:r>
              <a:rPr lang="en-GB" dirty="0">
                <a:latin typeface="Calibri" charset="0"/>
              </a:rPr>
              <a:t>Lifestyle Integration :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want a work-life balance</a:t>
            </a:r>
          </a:p>
        </p:txBody>
      </p:sp>
      <p:graphicFrame>
        <p:nvGraphicFramePr>
          <p:cNvPr id="68612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596314" y="1714501"/>
          <a:ext cx="192563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lip" r:id="rId4" imgW="2497138" imgH="2527300" progId="">
                  <p:embed/>
                </p:oleObj>
              </mc:Choice>
              <mc:Fallback>
                <p:oleObj name="Clip" r:id="rId4" imgW="2497138" imgH="25273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4" y="1714501"/>
                        <a:ext cx="192563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643</TotalTime>
  <Words>1547</Words>
  <Application>Microsoft Office PowerPoint</Application>
  <PresentationFormat>Widescreen</PresentationFormat>
  <Paragraphs>230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Unicode MS</vt:lpstr>
      <vt:lpstr>ＭＳ Ｐゴシック</vt:lpstr>
      <vt:lpstr>Arial</vt:lpstr>
      <vt:lpstr>Calibri</vt:lpstr>
      <vt:lpstr>Corbel</vt:lpstr>
      <vt:lpstr>Microsoft Himalaya</vt:lpstr>
      <vt:lpstr>Microsoft New Tai Lue</vt:lpstr>
      <vt:lpstr>Times New Roman</vt:lpstr>
      <vt:lpstr>Wingdings 2</vt:lpstr>
      <vt:lpstr>20058-cubes</vt:lpstr>
      <vt:lpstr>Clip</vt:lpstr>
      <vt:lpstr>Career Management</vt:lpstr>
      <vt:lpstr>Chapter Objectives;</vt:lpstr>
      <vt:lpstr>Definitions of related concepts</vt:lpstr>
      <vt:lpstr>PowerPoint Presentation</vt:lpstr>
      <vt:lpstr>PowerPoint Presentation</vt:lpstr>
      <vt:lpstr>Some points about the definition of careers (Arnold et al 2010)</vt:lpstr>
      <vt:lpstr>Edgar Schein’s “Career Anchors”</vt:lpstr>
      <vt:lpstr>Schein’s Career Anchors (1993)</vt:lpstr>
      <vt:lpstr>Schein’s Career Anchors (1993)</vt:lpstr>
      <vt:lpstr>Careers are becoming more varied and more difficult to manage for both individuals and organisations (Arnold et al 2010)</vt:lpstr>
      <vt:lpstr>Importance of career management</vt:lpstr>
      <vt:lpstr>  Career Plan Definition</vt:lpstr>
      <vt:lpstr>An Individual Approach to Career Planning and Development</vt:lpstr>
      <vt:lpstr>Career Planning </vt:lpstr>
      <vt:lpstr>Career Stages and planning issues</vt:lpstr>
      <vt:lpstr>Career planning</vt:lpstr>
      <vt:lpstr>Activity 1 – career planning </vt:lpstr>
      <vt:lpstr>What is a CV?</vt:lpstr>
      <vt:lpstr>When should a CV be used?</vt:lpstr>
      <vt:lpstr>Matching up your CV with the position/company </vt:lpstr>
      <vt:lpstr>Proving your ability</vt:lpstr>
      <vt:lpstr>CV types</vt:lpstr>
      <vt:lpstr>CV types</vt:lpstr>
      <vt:lpstr>Personal Details</vt:lpstr>
      <vt:lpstr>Education and Qualifications</vt:lpstr>
      <vt:lpstr>PowerPoint Presentation</vt:lpstr>
      <vt:lpstr>Work Experience</vt:lpstr>
      <vt:lpstr>Activity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Lab1_28</dc:creator>
  <cp:lastModifiedBy>sula</cp:lastModifiedBy>
  <cp:revision>33</cp:revision>
  <dcterms:created xsi:type="dcterms:W3CDTF">2016-04-07T04:41:32Z</dcterms:created>
  <dcterms:modified xsi:type="dcterms:W3CDTF">2016-12-09T08:43:56Z</dcterms:modified>
</cp:coreProperties>
</file>