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4" r:id="rId27"/>
    <p:sldId id="285" r:id="rId28"/>
    <p:sldId id="286" r:id="rId29"/>
    <p:sldId id="287" r:id="rId30"/>
    <p:sldId id="278"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Lst>
  <p:sldSz cx="9144000" cy="6858000" type="screen4x3"/>
  <p:notesSz cx="6858000" cy="9144000"/>
  <p:custDataLst>
    <p:tags r:id="rId7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0BDBDF-5665-403B-8C07-D393E52B893C}" type="datetimeFigureOut">
              <a:rPr lang="en-US" smtClean="0"/>
              <a:t>6/29/2016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E15A4C-91A0-44F4-A8FC-307364659DEC}" type="slidenum">
              <a:rPr lang="en-US" smtClean="0"/>
              <a:t>‹#›</a:t>
            </a:fld>
            <a:endParaRPr lang="en-US"/>
          </a:p>
        </p:txBody>
      </p:sp>
    </p:spTree>
    <p:extLst>
      <p:ext uri="{BB962C8B-B14F-4D97-AF65-F5344CB8AC3E}">
        <p14:creationId xmlns:p14="http://schemas.microsoft.com/office/powerpoint/2010/main" val="375531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6FC15C7-889B-3442-A117-AB510D9A96BF}" type="slidenum">
              <a:rPr lang="en-US"/>
              <a:pPr eaLnBrk="1" hangingPunct="1"/>
              <a:t>21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extLst>
      <p:ext uri="{BB962C8B-B14F-4D97-AF65-F5344CB8AC3E}">
        <p14:creationId xmlns:p14="http://schemas.microsoft.com/office/powerpoint/2010/main" val="2117627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06EAE13-C096-9C49-9D01-740080C157B5}" type="slidenum">
              <a:rPr lang="en-US"/>
              <a:pPr eaLnBrk="1" hangingPunct="1"/>
              <a:t>22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Tx/>
              <a:buChar char="•"/>
            </a:pPr>
            <a:r>
              <a:rPr lang="en-US"/>
              <a:t>Let</a:t>
            </a:r>
            <a:r>
              <a:rPr lang="ja-JP" altLang="en-US"/>
              <a:t>’</a:t>
            </a:r>
            <a:r>
              <a:rPr lang="en-US"/>
              <a:t>s us look at amazon.com as an example of an e-commerce store</a:t>
            </a:r>
          </a:p>
          <a:p>
            <a:pPr eaLnBrk="1" hangingPunct="1">
              <a:buFontTx/>
              <a:buChar char="•"/>
            </a:pPr>
            <a:r>
              <a:rPr lang="en-US"/>
              <a:t>This site shows an item (i.e. a book) on sale with necessary information such as title, author, price, shipping information etc. This is what we call </a:t>
            </a:r>
            <a:r>
              <a:rPr lang="ja-JP" altLang="en-US"/>
              <a:t>“</a:t>
            </a:r>
            <a:r>
              <a:rPr lang="en-US"/>
              <a:t>content presentation</a:t>
            </a:r>
            <a:r>
              <a:rPr lang="ja-JP" altLang="en-US"/>
              <a:t>”</a:t>
            </a:r>
            <a:r>
              <a:rPr lang="en-US"/>
              <a:t> of an e-commerce store</a:t>
            </a:r>
          </a:p>
          <a:p>
            <a:pPr eaLnBrk="1" hangingPunct="1">
              <a:buFontTx/>
              <a:buChar char="•"/>
            </a:pPr>
            <a:r>
              <a:rPr lang="en-US"/>
              <a:t>The site also presents </a:t>
            </a:r>
            <a:r>
              <a:rPr lang="ja-JP" altLang="en-US"/>
              <a:t>“</a:t>
            </a:r>
            <a:r>
              <a:rPr lang="en-US"/>
              <a:t>security feature</a:t>
            </a:r>
            <a:r>
              <a:rPr lang="ja-JP" altLang="en-US"/>
              <a:t>”</a:t>
            </a:r>
            <a:r>
              <a:rPr lang="en-US"/>
              <a:t>, which is of course very important to any online purchaser</a:t>
            </a:r>
          </a:p>
        </p:txBody>
      </p:sp>
    </p:spTree>
    <p:extLst>
      <p:ext uri="{BB962C8B-B14F-4D97-AF65-F5344CB8AC3E}">
        <p14:creationId xmlns:p14="http://schemas.microsoft.com/office/powerpoint/2010/main" val="1716576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AE05402-1B0A-5D44-BEFA-D62F78A73D3D}" type="slidenum">
              <a:rPr lang="en-US"/>
              <a:pPr eaLnBrk="1" hangingPunct="1"/>
              <a:t>23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Tx/>
              <a:buChar char="•"/>
            </a:pPr>
            <a:r>
              <a:rPr lang="en-US"/>
              <a:t>Amazon.com also has a built-in </a:t>
            </a:r>
            <a:r>
              <a:rPr lang="ja-JP" altLang="en-US"/>
              <a:t>“</a:t>
            </a:r>
            <a:r>
              <a:rPr lang="en-US"/>
              <a:t>recommender system</a:t>
            </a:r>
            <a:r>
              <a:rPr lang="ja-JP" altLang="en-US"/>
              <a:t>”</a:t>
            </a:r>
            <a:r>
              <a:rPr lang="en-US"/>
              <a:t>, which suggests other items for the customer to buy in addition to the presented item</a:t>
            </a:r>
          </a:p>
          <a:p>
            <a:pPr eaLnBrk="1" hangingPunct="1">
              <a:buFontTx/>
              <a:buChar char="•"/>
            </a:pPr>
            <a:r>
              <a:rPr lang="en-US"/>
              <a:t>An e-commerce store must have facility to process a transaction, e.g., allowing customers to place items in a shopping cart, to pay for their chosen items, to access their accounts etc.</a:t>
            </a:r>
          </a:p>
        </p:txBody>
      </p:sp>
    </p:spTree>
    <p:extLst>
      <p:ext uri="{BB962C8B-B14F-4D97-AF65-F5344CB8AC3E}">
        <p14:creationId xmlns:p14="http://schemas.microsoft.com/office/powerpoint/2010/main" val="3329615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3FEBBEB-32D3-F146-B5D2-08E4C1A3AC09}" type="slidenum">
              <a:rPr lang="en-US"/>
              <a:pPr eaLnBrk="1" hangingPunct="1"/>
              <a:t>24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Tx/>
              <a:buChar char="•"/>
            </a:pPr>
            <a:r>
              <a:rPr lang="en-US"/>
              <a:t>Nowadays, many e-commerce store also establish online communities or forums via which customers can  post and exchange their opinions and comments on the store</a:t>
            </a:r>
            <a:r>
              <a:rPr lang="ja-JP" altLang="en-US"/>
              <a:t>’</a:t>
            </a:r>
            <a:r>
              <a:rPr lang="en-US"/>
              <a:t>s products</a:t>
            </a:r>
          </a:p>
        </p:txBody>
      </p:sp>
    </p:spTree>
    <p:extLst>
      <p:ext uri="{BB962C8B-B14F-4D97-AF65-F5344CB8AC3E}">
        <p14:creationId xmlns:p14="http://schemas.microsoft.com/office/powerpoint/2010/main" val="58210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C97611A-ECBD-D949-BEFF-F3BFF560AFF6}" type="slidenum">
              <a:rPr lang="en-US"/>
              <a:pPr eaLnBrk="1" hangingPunct="1"/>
              <a:t>34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Tx/>
              <a:buChar char="•"/>
            </a:pPr>
            <a:r>
              <a:rPr lang="en-US"/>
              <a:t>Business activities range from attracting customers to fulfilling their orders, from sales to accounting and after-sale customer support.</a:t>
            </a:r>
          </a:p>
          <a:p>
            <a:pPr eaLnBrk="1" hangingPunct="1">
              <a:buFontTx/>
              <a:buChar char="•"/>
            </a:pPr>
            <a:r>
              <a:rPr lang="en-US"/>
              <a:t>Setting up a web site may seem easy: creating a few HTML pages, hosting on a local Internet service provider, and handling some emails, etc.</a:t>
            </a:r>
          </a:p>
          <a:p>
            <a:pPr eaLnBrk="1" hangingPunct="1">
              <a:buFontTx/>
              <a:buChar char="•"/>
            </a:pPr>
            <a:r>
              <a:rPr lang="en-US"/>
              <a:t>Let</a:t>
            </a:r>
            <a:r>
              <a:rPr lang="ja-JP" altLang="en-US"/>
              <a:t>’</a:t>
            </a:r>
            <a:r>
              <a:rPr lang="en-US"/>
              <a:t>s compare that simple e-commerce system with a much more complicated one that allows real-time catalog updates, dynamically maintains user profiles, takes payment in multiple ways, links to inventory and fulfillment systems, and provides customer support.</a:t>
            </a:r>
          </a:p>
          <a:p>
            <a:pPr eaLnBrk="1" hangingPunct="1">
              <a:buFontTx/>
              <a:buChar char="•"/>
            </a:pPr>
            <a:r>
              <a:rPr lang="en-US"/>
              <a:t>One approach is to allow such functions to add in an initial web site gradually over time. The second approach is to plan for an evolving website, learning from each step and modifying the plan as appropriate.</a:t>
            </a:r>
          </a:p>
          <a:p>
            <a:pPr eaLnBrk="1" hangingPunct="1">
              <a:buFontTx/>
              <a:buChar char="•"/>
            </a:pPr>
            <a:r>
              <a:rPr lang="en-US"/>
              <a:t>Although a company may succeed with the first approach, it probably will not have an accurate idea of what it costs and how to measure the success.</a:t>
            </a:r>
          </a:p>
          <a:p>
            <a:pPr eaLnBrk="1" hangingPunct="1">
              <a:buFontTx/>
              <a:buChar char="•"/>
            </a:pPr>
            <a:r>
              <a:rPr lang="en-US"/>
              <a:t>The second approach may not provide an instant gratification of getting a web site running as soon as possible, but it does a company to measure the cost and to expect what to accomplish. </a:t>
            </a:r>
          </a:p>
          <a:p>
            <a:pPr eaLnBrk="1" hangingPunct="1">
              <a:buFontTx/>
              <a:buChar char="•"/>
            </a:pPr>
            <a:r>
              <a:rPr lang="en-US"/>
              <a:t>  </a:t>
            </a:r>
          </a:p>
        </p:txBody>
      </p:sp>
    </p:spTree>
    <p:extLst>
      <p:ext uri="{BB962C8B-B14F-4D97-AF65-F5344CB8AC3E}">
        <p14:creationId xmlns:p14="http://schemas.microsoft.com/office/powerpoint/2010/main" val="798358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310 Slides-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44138" y="142732"/>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95353" y="1824889"/>
            <a:ext cx="6400800" cy="733345"/>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18C577C-36B9-A749-96AC-1A7E3C40902D}"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3A3C7-8D46-DB42-89CB-992E9276FE32}" type="slidenum">
              <a:rPr lang="en-US" smtClean="0"/>
              <a:t>‹#›</a:t>
            </a:fld>
            <a:endParaRPr lang="en-US"/>
          </a:p>
        </p:txBody>
      </p:sp>
    </p:spTree>
    <p:extLst>
      <p:ext uri="{BB962C8B-B14F-4D97-AF65-F5344CB8AC3E}">
        <p14:creationId xmlns:p14="http://schemas.microsoft.com/office/powerpoint/2010/main" val="255847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310 Slides-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792288" y="44450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2571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0117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18C577C-36B9-A749-96AC-1A7E3C40902D}"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3A3C7-8D46-DB42-89CB-992E9276FE32}" type="slidenum">
              <a:rPr lang="en-US" smtClean="0"/>
              <a:t>‹#›</a:t>
            </a:fld>
            <a:endParaRPr lang="en-US"/>
          </a:p>
        </p:txBody>
      </p:sp>
    </p:spTree>
    <p:extLst>
      <p:ext uri="{BB962C8B-B14F-4D97-AF65-F5344CB8AC3E}">
        <p14:creationId xmlns:p14="http://schemas.microsoft.com/office/powerpoint/2010/main" val="101850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310 Slides-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18C577C-36B9-A749-96AC-1A7E3C40902D}"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3A3C7-8D46-DB42-89CB-992E9276FE32}" type="slidenum">
              <a:rPr lang="en-US" smtClean="0"/>
              <a:t>‹#›</a:t>
            </a:fld>
            <a:endParaRPr lang="en-US"/>
          </a:p>
        </p:txBody>
      </p:sp>
    </p:spTree>
    <p:extLst>
      <p:ext uri="{BB962C8B-B14F-4D97-AF65-F5344CB8AC3E}">
        <p14:creationId xmlns:p14="http://schemas.microsoft.com/office/powerpoint/2010/main" val="2475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310 Slides-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solidFill>
                  <a:srgbClr val="595959"/>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18C577C-36B9-A749-96AC-1A7E3C40902D}" type="datetimeFigureOut">
              <a:rPr lang="en-US" smtClean="0"/>
              <a:t>6/29/2016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3A3C7-8D46-DB42-89CB-992E9276FE32}" type="slidenum">
              <a:rPr lang="en-US" smtClean="0"/>
              <a:t>‹#›</a:t>
            </a:fld>
            <a:endParaRPr lang="en-US"/>
          </a:p>
        </p:txBody>
      </p:sp>
    </p:spTree>
    <p:extLst>
      <p:ext uri="{BB962C8B-B14F-4D97-AF65-F5344CB8AC3E}">
        <p14:creationId xmlns:p14="http://schemas.microsoft.com/office/powerpoint/2010/main" val="324445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descr="310 Slides-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302683"/>
            <a:ext cx="7772400" cy="764118"/>
          </a:xfrm>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05957"/>
            <a:ext cx="7772400" cy="61740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18C577C-36B9-A749-96AC-1A7E3C40902D}"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3A3C7-8D46-DB42-89CB-992E9276FE32}" type="slidenum">
              <a:rPr lang="en-US" smtClean="0"/>
              <a:t>‹#›</a:t>
            </a:fld>
            <a:endParaRPr lang="en-US"/>
          </a:p>
        </p:txBody>
      </p:sp>
    </p:spTree>
    <p:extLst>
      <p:ext uri="{BB962C8B-B14F-4D97-AF65-F5344CB8AC3E}">
        <p14:creationId xmlns:p14="http://schemas.microsoft.com/office/powerpoint/2010/main" val="371961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310 Slides-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8C577C-36B9-A749-96AC-1A7E3C40902D}"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3A3C7-8D46-DB42-89CB-992E9276FE32}" type="slidenum">
              <a:rPr lang="en-US" smtClean="0"/>
              <a:t>‹#›</a:t>
            </a:fld>
            <a:endParaRPr lang="en-US"/>
          </a:p>
        </p:txBody>
      </p:sp>
    </p:spTree>
    <p:extLst>
      <p:ext uri="{BB962C8B-B14F-4D97-AF65-F5344CB8AC3E}">
        <p14:creationId xmlns:p14="http://schemas.microsoft.com/office/powerpoint/2010/main" val="269646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310 Slides-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8C577C-36B9-A749-96AC-1A7E3C40902D}" type="datetimeFigureOut">
              <a:rPr lang="en-US" smtClean="0"/>
              <a:t>6/29/2016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3A3C7-8D46-DB42-89CB-992E9276FE32}" type="slidenum">
              <a:rPr lang="en-US" smtClean="0"/>
              <a:t>‹#›</a:t>
            </a:fld>
            <a:endParaRPr lang="en-US"/>
          </a:p>
        </p:txBody>
      </p:sp>
    </p:spTree>
    <p:extLst>
      <p:ext uri="{BB962C8B-B14F-4D97-AF65-F5344CB8AC3E}">
        <p14:creationId xmlns:p14="http://schemas.microsoft.com/office/powerpoint/2010/main" val="152575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310 Slides-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18C577C-36B9-A749-96AC-1A7E3C40902D}" type="datetimeFigureOut">
              <a:rPr lang="en-US" smtClean="0"/>
              <a:t>6/29/2016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3A3C7-8D46-DB42-89CB-992E9276FE32}" type="slidenum">
              <a:rPr lang="en-US" smtClean="0"/>
              <a:t>‹#›</a:t>
            </a:fld>
            <a:endParaRPr lang="en-US"/>
          </a:p>
        </p:txBody>
      </p:sp>
    </p:spTree>
    <p:extLst>
      <p:ext uri="{BB962C8B-B14F-4D97-AF65-F5344CB8AC3E}">
        <p14:creationId xmlns:p14="http://schemas.microsoft.com/office/powerpoint/2010/main" val="218969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310 Slides-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18C577C-36B9-A749-96AC-1A7E3C40902D}" type="datetimeFigureOut">
              <a:rPr lang="en-US" smtClean="0"/>
              <a:t>6/29/2016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3A3C7-8D46-DB42-89CB-992E9276FE32}" type="slidenum">
              <a:rPr lang="en-US" smtClean="0"/>
              <a:t>‹#›</a:t>
            </a:fld>
            <a:endParaRPr lang="en-US"/>
          </a:p>
        </p:txBody>
      </p:sp>
    </p:spTree>
    <p:extLst>
      <p:ext uri="{BB962C8B-B14F-4D97-AF65-F5344CB8AC3E}">
        <p14:creationId xmlns:p14="http://schemas.microsoft.com/office/powerpoint/2010/main" val="251368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310 Slides-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400"/>
            <a:ext cx="9144000" cy="6858000"/>
          </a:xfrm>
          <a:prstGeom prst="rect">
            <a:avLst/>
          </a:prstGeom>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18C577C-36B9-A749-96AC-1A7E3C40902D}"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3A3C7-8D46-DB42-89CB-992E9276FE32}" type="slidenum">
              <a:rPr lang="en-US" smtClean="0"/>
              <a:t>‹#›</a:t>
            </a:fld>
            <a:endParaRPr lang="en-US"/>
          </a:p>
        </p:txBody>
      </p:sp>
    </p:spTree>
    <p:extLst>
      <p:ext uri="{BB962C8B-B14F-4D97-AF65-F5344CB8AC3E}">
        <p14:creationId xmlns:p14="http://schemas.microsoft.com/office/powerpoint/2010/main" val="362325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C577C-36B9-A749-96AC-1A7E3C40902D}" type="datetimeFigureOut">
              <a:rPr lang="en-US" smtClean="0"/>
              <a:t>6/29/2016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3A3C7-8D46-DB42-89CB-992E9276FE32}" type="slidenum">
              <a:rPr lang="en-US" smtClean="0"/>
              <a:t>‹#›</a:t>
            </a:fld>
            <a:endParaRPr lang="en-US"/>
          </a:p>
        </p:txBody>
      </p:sp>
    </p:spTree>
    <p:extLst>
      <p:ext uri="{BB962C8B-B14F-4D97-AF65-F5344CB8AC3E}">
        <p14:creationId xmlns:p14="http://schemas.microsoft.com/office/powerpoint/2010/main" val="3027364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FAyit_s9eY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378395" y="1824889"/>
            <a:ext cx="6400800" cy="733345"/>
          </a:xfrm>
        </p:spPr>
        <p:txBody>
          <a:bodyPr/>
          <a:lstStyle/>
          <a:p>
            <a:r>
              <a:rPr lang="en-US" dirty="0"/>
              <a:t>Globalization and the Digital Divide</a:t>
            </a:r>
          </a:p>
        </p:txBody>
      </p:sp>
    </p:spTree>
    <p:extLst>
      <p:ext uri="{BB962C8B-B14F-4D97-AF65-F5344CB8AC3E}">
        <p14:creationId xmlns:p14="http://schemas.microsoft.com/office/powerpoint/2010/main" val="315588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Technologies and Globalization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graphical user interface for personal computers</a:t>
            </a:r>
          </a:p>
          <a:p>
            <a:r>
              <a:rPr lang="en-US" dirty="0" smtClean="0"/>
              <a:t>The Internet infrastructure</a:t>
            </a:r>
          </a:p>
          <a:p>
            <a:r>
              <a:rPr lang="en-US" dirty="0" smtClean="0"/>
              <a:t>The open source movement</a:t>
            </a:r>
          </a:p>
          <a:p>
            <a:r>
              <a:rPr lang="en-US" dirty="0" smtClean="0"/>
              <a:t>Mobile technologies</a:t>
            </a:r>
          </a:p>
          <a:p>
            <a:r>
              <a:rPr lang="en-US" dirty="0" smtClean="0"/>
              <a:t>The introduction of software to automate and integrate business processes.</a:t>
            </a:r>
          </a:p>
          <a:p>
            <a:pPr lvl="1"/>
            <a:r>
              <a:rPr lang="en-US" dirty="0" smtClean="0"/>
              <a:t>Software </a:t>
            </a:r>
            <a:r>
              <a:rPr lang="en-US" dirty="0"/>
              <a:t>that allows people to work together more </a:t>
            </a:r>
            <a:r>
              <a:rPr lang="en-US" dirty="0" smtClean="0"/>
              <a:t>easily</a:t>
            </a:r>
          </a:p>
          <a:p>
            <a:pPr lvl="1"/>
            <a:r>
              <a:rPr lang="en-US" dirty="0" smtClean="0"/>
              <a:t>Software that allows </a:t>
            </a:r>
            <a:r>
              <a:rPr lang="en-US" dirty="0"/>
              <a:t>different software packages and databases to integrate with each other more easily</a:t>
            </a:r>
            <a:r>
              <a:rPr lang="en-US" dirty="0" smtClean="0"/>
              <a:t>.</a:t>
            </a:r>
          </a:p>
          <a:p>
            <a:pPr lvl="1"/>
            <a:r>
              <a:rPr lang="en-US" dirty="0" smtClean="0"/>
              <a:t>i.e. payment processing systems and shipping calculators</a:t>
            </a:r>
            <a:endParaRPr lang="en-US" dirty="0"/>
          </a:p>
        </p:txBody>
      </p:sp>
    </p:spTree>
    <p:extLst>
      <p:ext uri="{BB962C8B-B14F-4D97-AF65-F5344CB8AC3E}">
        <p14:creationId xmlns:p14="http://schemas.microsoft.com/office/powerpoint/2010/main" val="3038021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Global </a:t>
            </a:r>
            <a:r>
              <a:rPr lang="en-US" dirty="0"/>
              <a:t>F</a:t>
            </a:r>
            <a:r>
              <a:rPr lang="en-US" dirty="0" smtClean="0"/>
              <a:t>irms</a:t>
            </a:r>
            <a:endParaRPr lang="en-US" dirty="0"/>
          </a:p>
        </p:txBody>
      </p:sp>
      <p:sp>
        <p:nvSpPr>
          <p:cNvPr id="3" name="Content Placeholder 2"/>
          <p:cNvSpPr>
            <a:spLocks noGrp="1"/>
          </p:cNvSpPr>
          <p:nvPr>
            <p:ph idx="1"/>
          </p:nvPr>
        </p:nvSpPr>
        <p:spPr/>
        <p:txBody>
          <a:bodyPr/>
          <a:lstStyle/>
          <a:p>
            <a:r>
              <a:rPr lang="en-US" dirty="0"/>
              <a:t>The new era of globalization allows any business to become international</a:t>
            </a:r>
            <a:r>
              <a:rPr lang="en-US" dirty="0" smtClean="0"/>
              <a:t>.</a:t>
            </a:r>
          </a:p>
          <a:p>
            <a:r>
              <a:rPr lang="en-US" dirty="0" smtClean="0"/>
              <a:t>Advantages of global firms:</a:t>
            </a:r>
          </a:p>
          <a:p>
            <a:pPr lvl="1"/>
            <a:r>
              <a:rPr lang="en-US" dirty="0"/>
              <a:t>The ability to locate expertise and labor around the world</a:t>
            </a:r>
            <a:r>
              <a:rPr lang="en-US" dirty="0" smtClean="0"/>
              <a:t>.</a:t>
            </a:r>
          </a:p>
          <a:p>
            <a:pPr lvl="1"/>
            <a:r>
              <a:rPr lang="en-US" dirty="0"/>
              <a:t>The ability to operate 24 hours a day. </a:t>
            </a:r>
            <a:endParaRPr lang="en-US" dirty="0" smtClean="0"/>
          </a:p>
          <a:p>
            <a:pPr lvl="1"/>
            <a:r>
              <a:rPr lang="en-US" dirty="0"/>
              <a:t>A larger market for their products. </a:t>
            </a:r>
          </a:p>
        </p:txBody>
      </p:sp>
    </p:spTree>
    <p:extLst>
      <p:ext uri="{BB962C8B-B14F-4D97-AF65-F5344CB8AC3E}">
        <p14:creationId xmlns:p14="http://schemas.microsoft.com/office/powerpoint/2010/main" val="3180371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Global </a:t>
            </a:r>
            <a:r>
              <a:rPr lang="en-US" dirty="0"/>
              <a:t>F</a:t>
            </a:r>
            <a:r>
              <a:rPr lang="en-US" dirty="0" smtClean="0"/>
              <a:t>irms</a:t>
            </a:r>
            <a:endParaRPr lang="en-US" dirty="0"/>
          </a:p>
        </p:txBody>
      </p:sp>
      <p:sp>
        <p:nvSpPr>
          <p:cNvPr id="3" name="Content Placeholder 2"/>
          <p:cNvSpPr>
            <a:spLocks noGrp="1"/>
          </p:cNvSpPr>
          <p:nvPr>
            <p:ph idx="1"/>
          </p:nvPr>
        </p:nvSpPr>
        <p:spPr/>
        <p:txBody>
          <a:bodyPr/>
          <a:lstStyle/>
          <a:p>
            <a:r>
              <a:rPr lang="en-US" dirty="0"/>
              <a:t>Infrastructure </a:t>
            </a:r>
            <a:r>
              <a:rPr lang="en-US" dirty="0" smtClean="0"/>
              <a:t>differences.</a:t>
            </a:r>
          </a:p>
          <a:p>
            <a:r>
              <a:rPr lang="en-US" dirty="0"/>
              <a:t>Labor laws and regulations. </a:t>
            </a:r>
            <a:endParaRPr lang="en-US" dirty="0" smtClean="0"/>
          </a:p>
          <a:p>
            <a:r>
              <a:rPr lang="en-US" dirty="0"/>
              <a:t>Legal restrictions. </a:t>
            </a:r>
            <a:endParaRPr lang="en-US" dirty="0" smtClean="0"/>
          </a:p>
          <a:p>
            <a:r>
              <a:rPr lang="en-US" dirty="0"/>
              <a:t>Language, customs, and </a:t>
            </a:r>
            <a:r>
              <a:rPr lang="en-US" dirty="0" smtClean="0"/>
              <a:t>preferences.</a:t>
            </a:r>
          </a:p>
          <a:p>
            <a:r>
              <a:rPr lang="en-US" dirty="0"/>
              <a:t>International shipping. </a:t>
            </a:r>
            <a:endParaRPr lang="en-US" dirty="0" smtClean="0"/>
          </a:p>
          <a:p>
            <a:r>
              <a:rPr lang="en-US" dirty="0" smtClean="0"/>
              <a:t>Cultural differences.</a:t>
            </a:r>
            <a:endParaRPr lang="en-US" dirty="0"/>
          </a:p>
        </p:txBody>
      </p:sp>
    </p:spTree>
    <p:extLst>
      <p:ext uri="{BB962C8B-B14F-4D97-AF65-F5344CB8AC3E}">
        <p14:creationId xmlns:p14="http://schemas.microsoft.com/office/powerpoint/2010/main" val="2301356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Differences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513" y="1417638"/>
            <a:ext cx="8134066" cy="5065049"/>
          </a:xfrm>
          <a:prstGeom prst="rect">
            <a:avLst/>
          </a:prstGeom>
          <a:noFill/>
          <a:ln>
            <a:noFill/>
          </a:ln>
        </p:spPr>
      </p:pic>
    </p:spTree>
    <p:extLst>
      <p:ext uri="{BB962C8B-B14F-4D97-AF65-F5344CB8AC3E}">
        <p14:creationId xmlns:p14="http://schemas.microsoft.com/office/powerpoint/2010/main" val="228682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Digital </a:t>
            </a:r>
            <a:r>
              <a:rPr lang="en-US" dirty="0" smtClean="0"/>
              <a:t>Divide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Internet is creating </a:t>
            </a:r>
            <a:r>
              <a:rPr lang="en-US" dirty="0"/>
              <a:t>a separation between those who have access to this global network and those who do not</a:t>
            </a:r>
            <a:r>
              <a:rPr lang="en-US" dirty="0" smtClean="0"/>
              <a:t>.</a:t>
            </a:r>
          </a:p>
          <a:p>
            <a:r>
              <a:rPr lang="en-US" dirty="0"/>
              <a:t>This separation is called the “digital divide” </a:t>
            </a:r>
            <a:endParaRPr lang="en-US" dirty="0" smtClean="0"/>
          </a:p>
          <a:p>
            <a:r>
              <a:rPr lang="en-US" dirty="0"/>
              <a:t>Digital Divide that could prevent certain categories of </a:t>
            </a:r>
            <a:r>
              <a:rPr lang="en-US" dirty="0" smtClean="0"/>
              <a:t>people— </a:t>
            </a:r>
            <a:r>
              <a:rPr lang="en-US" dirty="0"/>
              <a:t>those from low-income households, senior citizens, single-parent children, the undereducated</a:t>
            </a:r>
            <a:r>
              <a:rPr lang="en-US" dirty="0" smtClean="0"/>
              <a:t>, </a:t>
            </a:r>
            <a:r>
              <a:rPr lang="en-US" dirty="0"/>
              <a:t>minorities, and residents of rural areas — from receiving adequate access to the wide variety of resources offered by computer technology</a:t>
            </a:r>
            <a:r>
              <a:rPr lang="en-US" dirty="0" smtClean="0"/>
              <a:t>. </a:t>
            </a:r>
            <a:br>
              <a:rPr lang="en-US" dirty="0" smtClean="0"/>
            </a:br>
            <a:r>
              <a:rPr lang="en-US" dirty="0" smtClean="0"/>
              <a:t>(ACM Code of Ethics)</a:t>
            </a:r>
            <a:endParaRPr lang="en-US" dirty="0"/>
          </a:p>
          <a:p>
            <a:endParaRPr lang="en-US" dirty="0"/>
          </a:p>
        </p:txBody>
      </p:sp>
      <p:sp>
        <p:nvSpPr>
          <p:cNvPr id="4" name="Rectangle 3"/>
          <p:cNvSpPr/>
          <p:nvPr/>
        </p:nvSpPr>
        <p:spPr>
          <a:xfrm>
            <a:off x="832554" y="6183279"/>
            <a:ext cx="6406445"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=cLFDDQi9ow4</a:t>
            </a:r>
          </a:p>
        </p:txBody>
      </p:sp>
    </p:spTree>
    <p:extLst>
      <p:ext uri="{BB962C8B-B14F-4D97-AF65-F5344CB8AC3E}">
        <p14:creationId xmlns:p14="http://schemas.microsoft.com/office/powerpoint/2010/main" val="1586666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Digital Divide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digital divide can occur between countries, regions, or even </a:t>
            </a:r>
            <a:r>
              <a:rPr lang="en-US" dirty="0" smtClean="0"/>
              <a:t>neighborhoods.</a:t>
            </a:r>
          </a:p>
          <a:p>
            <a:r>
              <a:rPr lang="en-US" dirty="0"/>
              <a:t>In many US cities, there are pockets with little or no Internet access, while just a few miles away high-speed broadband is common.</a:t>
            </a:r>
          </a:p>
          <a:p>
            <a:r>
              <a:rPr lang="en-US" dirty="0"/>
              <a:t>Solutions to the digital divide have had mixed success over the years. </a:t>
            </a:r>
            <a:endParaRPr lang="en-US" dirty="0" smtClean="0"/>
          </a:p>
          <a:p>
            <a:pPr lvl="1"/>
            <a:r>
              <a:rPr lang="en-US" dirty="0" smtClean="0"/>
              <a:t>One laptop per child</a:t>
            </a:r>
          </a:p>
          <a:p>
            <a:pPr lvl="1"/>
            <a:r>
              <a:rPr lang="en-US" dirty="0" smtClean="0"/>
              <a:t>Wi Max networks</a:t>
            </a:r>
          </a:p>
          <a:p>
            <a:pPr lvl="1"/>
            <a:r>
              <a:rPr lang="en-US" dirty="0" smtClean="0"/>
              <a:t>Cyber “café” (Coffeehouses with </a:t>
            </a:r>
            <a:br>
              <a:rPr lang="en-US" dirty="0" smtClean="0"/>
            </a:br>
            <a:r>
              <a:rPr lang="en-US" dirty="0" smtClean="0"/>
              <a:t>Internet services)</a:t>
            </a:r>
            <a:endParaRPr lang="en-US" dirty="0"/>
          </a:p>
        </p:txBody>
      </p:sp>
    </p:spTree>
    <p:extLst>
      <p:ext uri="{BB962C8B-B14F-4D97-AF65-F5344CB8AC3E}">
        <p14:creationId xmlns:p14="http://schemas.microsoft.com/office/powerpoint/2010/main" val="3475088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Divide</a:t>
            </a:r>
            <a:endParaRPr lang="en-US" dirty="0"/>
          </a:p>
        </p:txBody>
      </p:sp>
      <p:sp>
        <p:nvSpPr>
          <p:cNvPr id="3" name="Content Placeholder 2"/>
          <p:cNvSpPr>
            <a:spLocks noGrp="1"/>
          </p:cNvSpPr>
          <p:nvPr>
            <p:ph idx="1"/>
          </p:nvPr>
        </p:nvSpPr>
        <p:spPr/>
        <p:txBody>
          <a:bodyPr>
            <a:normAutofit/>
          </a:bodyPr>
          <a:lstStyle/>
          <a:p>
            <a:r>
              <a:rPr lang="en-US" dirty="0" smtClean="0"/>
              <a:t>Another view of the problem was proposed by Nielsen (2006).</a:t>
            </a:r>
          </a:p>
          <a:p>
            <a:r>
              <a:rPr lang="en-US" dirty="0" smtClean="0"/>
              <a:t>This author breaks the digital divide into three stages:</a:t>
            </a:r>
          </a:p>
          <a:p>
            <a:pPr lvl="1"/>
            <a:r>
              <a:rPr lang="en-US" dirty="0" smtClean="0"/>
              <a:t>The economic divide</a:t>
            </a:r>
          </a:p>
          <a:p>
            <a:pPr lvl="1"/>
            <a:r>
              <a:rPr lang="en-US" dirty="0" smtClean="0"/>
              <a:t>The usability divide</a:t>
            </a:r>
          </a:p>
          <a:p>
            <a:pPr lvl="1"/>
            <a:r>
              <a:rPr lang="en-US" dirty="0" smtClean="0"/>
              <a:t>The empowerment divide</a:t>
            </a:r>
            <a:endParaRPr lang="en-US" dirty="0"/>
          </a:p>
        </p:txBody>
      </p:sp>
    </p:spTree>
    <p:extLst>
      <p:ext uri="{BB962C8B-B14F-4D97-AF65-F5344CB8AC3E}">
        <p14:creationId xmlns:p14="http://schemas.microsoft.com/office/powerpoint/2010/main" val="3215558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a:t>
            </a:r>
            <a:r>
              <a:rPr lang="en-US" dirty="0"/>
              <a:t>D</a:t>
            </a:r>
            <a:r>
              <a:rPr lang="en-US" dirty="0" smtClean="0"/>
              <a:t>ivide</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What is usually called the digital divide is, in Nielsen’s terms, the </a:t>
            </a:r>
            <a:r>
              <a:rPr lang="en-US" i="1" dirty="0"/>
              <a:t>economic </a:t>
            </a:r>
            <a:r>
              <a:rPr lang="en-US" i="1" dirty="0" smtClean="0"/>
              <a:t>divide.</a:t>
            </a:r>
          </a:p>
          <a:p>
            <a:r>
              <a:rPr lang="en-US" dirty="0" smtClean="0"/>
              <a:t>The </a:t>
            </a:r>
            <a:r>
              <a:rPr lang="en-US" dirty="0"/>
              <a:t>idea that some people can afford to have a computer and Internet access while others </a:t>
            </a:r>
            <a:r>
              <a:rPr lang="en-US" dirty="0" smtClean="0"/>
              <a:t>cannot.</a:t>
            </a:r>
          </a:p>
          <a:p>
            <a:r>
              <a:rPr lang="en-US" dirty="0" smtClean="0"/>
              <a:t>Hardware is cheaper today than in the pass.</a:t>
            </a:r>
          </a:p>
          <a:p>
            <a:r>
              <a:rPr lang="en-US" dirty="0" smtClean="0"/>
              <a:t>In the future computers will be cheaper and more powerful (Moore’s Law.)</a:t>
            </a:r>
          </a:p>
          <a:p>
            <a:r>
              <a:rPr lang="en-US" dirty="0" smtClean="0"/>
              <a:t>Nielsen suggest that this cost is not going to be an issue in the future.</a:t>
            </a:r>
          </a:p>
          <a:p>
            <a:endParaRPr lang="en-US" dirty="0"/>
          </a:p>
        </p:txBody>
      </p:sp>
    </p:spTree>
    <p:extLst>
      <p:ext uri="{BB962C8B-B14F-4D97-AF65-F5344CB8AC3E}">
        <p14:creationId xmlns:p14="http://schemas.microsoft.com/office/powerpoint/2010/main" val="12246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Divide</a:t>
            </a:r>
            <a:endParaRPr lang="en-US" dirty="0"/>
          </a:p>
        </p:txBody>
      </p:sp>
      <p:sp>
        <p:nvSpPr>
          <p:cNvPr id="3" name="Content Placeholder 2"/>
          <p:cNvSpPr>
            <a:spLocks noGrp="1"/>
          </p:cNvSpPr>
          <p:nvPr>
            <p:ph idx="1"/>
          </p:nvPr>
        </p:nvSpPr>
        <p:spPr/>
        <p:txBody>
          <a:bodyPr>
            <a:normAutofit fontScale="85000" lnSpcReduction="10000"/>
          </a:bodyPr>
          <a:lstStyle/>
          <a:p>
            <a:r>
              <a:rPr lang="en-US" dirty="0"/>
              <a:t>“technology remains so complicated that </a:t>
            </a:r>
            <a:r>
              <a:rPr lang="en-US" dirty="0" smtClean="0"/>
              <a:t>many people </a:t>
            </a:r>
            <a:r>
              <a:rPr lang="en-US" dirty="0"/>
              <a:t>couldn’t use a computer even if they got one for free</a:t>
            </a:r>
            <a:r>
              <a:rPr lang="en-US" dirty="0" smtClean="0"/>
              <a:t>.”</a:t>
            </a:r>
          </a:p>
          <a:p>
            <a:r>
              <a:rPr lang="en-US" dirty="0" smtClean="0"/>
              <a:t>Even </a:t>
            </a:r>
            <a:r>
              <a:rPr lang="en-US" dirty="0"/>
              <a:t>for those who can use a computer, accessing all the benefits of having one is beyond their understanding.</a:t>
            </a:r>
            <a:r>
              <a:rPr lang="en-US" dirty="0" smtClean="0"/>
              <a:t> </a:t>
            </a:r>
          </a:p>
          <a:p>
            <a:r>
              <a:rPr lang="en-US" dirty="0" smtClean="0"/>
              <a:t>This problem is particularly evident with low literacy and senior persons.</a:t>
            </a:r>
          </a:p>
          <a:p>
            <a:r>
              <a:rPr lang="en-US" dirty="0" smtClean="0"/>
              <a:t>Some authors present this problem by separating “digital natives” VS. “digital immigrants.”</a:t>
            </a:r>
          </a:p>
          <a:p>
            <a:r>
              <a:rPr lang="en-US" dirty="0" smtClean="0"/>
              <a:t>We know how to solve this problem, </a:t>
            </a:r>
            <a:br>
              <a:rPr lang="en-US" dirty="0" smtClean="0"/>
            </a:br>
            <a:r>
              <a:rPr lang="en-US" dirty="0" smtClean="0"/>
              <a:t>but the solutions is not cost-effective (Nielsen)</a:t>
            </a:r>
            <a:endParaRPr lang="en-US" dirty="0"/>
          </a:p>
        </p:txBody>
      </p:sp>
    </p:spTree>
    <p:extLst>
      <p:ext uri="{BB962C8B-B14F-4D97-AF65-F5344CB8AC3E}">
        <p14:creationId xmlns:p14="http://schemas.microsoft.com/office/powerpoint/2010/main" val="143134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Empowerment Divide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Empowerment divide is the most difficult to solve.</a:t>
            </a:r>
          </a:p>
          <a:p>
            <a:r>
              <a:rPr lang="en-US" dirty="0"/>
              <a:t>It is concerned with how we use technology to empower ourselves. </a:t>
            </a:r>
            <a:endParaRPr lang="en-US" dirty="0" smtClean="0"/>
          </a:p>
          <a:p>
            <a:r>
              <a:rPr lang="en-US" dirty="0"/>
              <a:t>Very few users truly understand the power that digital technologies can give them. </a:t>
            </a:r>
            <a:endParaRPr lang="en-US" dirty="0" smtClean="0"/>
          </a:p>
          <a:p>
            <a:r>
              <a:rPr lang="en-US" dirty="0" smtClean="0"/>
              <a:t>Researchers report that very few people contribute content to the Internet.</a:t>
            </a:r>
          </a:p>
          <a:p>
            <a:r>
              <a:rPr lang="en-US" dirty="0" smtClean="0"/>
              <a:t>Few users use advance search</a:t>
            </a:r>
          </a:p>
          <a:p>
            <a:r>
              <a:rPr lang="en-US" dirty="0"/>
              <a:t>Many people will limit what they can do online by accepting the </a:t>
            </a:r>
            <a:r>
              <a:rPr lang="en-US" dirty="0" smtClean="0"/>
              <a:t>basic default settings of their computers.</a:t>
            </a:r>
          </a:p>
          <a:p>
            <a:r>
              <a:rPr lang="en-US" dirty="0" smtClean="0"/>
              <a:t>Users do not work to understand </a:t>
            </a:r>
            <a:r>
              <a:rPr lang="en-US"/>
              <a:t>how </a:t>
            </a:r>
            <a:r>
              <a:rPr lang="en-US" smtClean="0"/>
              <a:t/>
            </a:r>
            <a:br>
              <a:rPr lang="en-US" smtClean="0"/>
            </a:br>
            <a:r>
              <a:rPr lang="en-US" smtClean="0"/>
              <a:t>they </a:t>
            </a:r>
            <a:r>
              <a:rPr lang="en-US" dirty="0"/>
              <a:t>can truly be empowered.</a:t>
            </a:r>
          </a:p>
          <a:p>
            <a:pPr marL="0" indent="0">
              <a:buNone/>
            </a:pPr>
            <a:endParaRPr lang="en-US" dirty="0" smtClean="0"/>
          </a:p>
          <a:p>
            <a:endParaRPr lang="en-US" dirty="0"/>
          </a:p>
        </p:txBody>
      </p:sp>
    </p:spTree>
    <p:extLst>
      <p:ext uri="{BB962C8B-B14F-4D97-AF65-F5344CB8AC3E}">
        <p14:creationId xmlns:p14="http://schemas.microsoft.com/office/powerpoint/2010/main" val="1983063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Upon successful completion of this chapter, you will be able to</a:t>
            </a:r>
            <a:r>
              <a:rPr lang="en-US" dirty="0" smtClean="0"/>
              <a:t>:</a:t>
            </a:r>
          </a:p>
          <a:p>
            <a:r>
              <a:rPr lang="en-US" dirty="0"/>
              <a:t>E</a:t>
            </a:r>
            <a:r>
              <a:rPr lang="en-US" dirty="0" smtClean="0"/>
              <a:t>xplain </a:t>
            </a:r>
            <a:r>
              <a:rPr lang="en-US" dirty="0"/>
              <a:t>the concept of globalization;</a:t>
            </a:r>
          </a:p>
          <a:p>
            <a:r>
              <a:rPr lang="en-US" dirty="0" smtClean="0"/>
              <a:t>Describe </a:t>
            </a:r>
            <a:r>
              <a:rPr lang="en-US" dirty="0"/>
              <a:t>the role of information technology in globalization;</a:t>
            </a:r>
          </a:p>
          <a:p>
            <a:r>
              <a:rPr lang="en-US" dirty="0"/>
              <a:t>I</a:t>
            </a:r>
            <a:r>
              <a:rPr lang="en-US" dirty="0" smtClean="0"/>
              <a:t>dentify </a:t>
            </a:r>
            <a:r>
              <a:rPr lang="en-US" dirty="0"/>
              <a:t>the issues experienced by firms as they face a global economy; and</a:t>
            </a:r>
          </a:p>
          <a:p>
            <a:r>
              <a:rPr lang="en-US" dirty="0"/>
              <a:t>D</a:t>
            </a:r>
            <a:r>
              <a:rPr lang="en-US" dirty="0" smtClean="0"/>
              <a:t>efine </a:t>
            </a:r>
            <a:r>
              <a:rPr lang="en-US" dirty="0"/>
              <a:t>the digital divide and </a:t>
            </a:r>
            <a:r>
              <a:rPr lang="en-US" dirty="0" smtClean="0"/>
              <a:t/>
            </a:r>
            <a:br>
              <a:rPr lang="en-US" dirty="0" smtClean="0"/>
            </a:br>
            <a:r>
              <a:rPr lang="en-US" dirty="0" smtClean="0"/>
              <a:t>explain </a:t>
            </a:r>
            <a:r>
              <a:rPr lang="en-US" dirty="0"/>
              <a:t>Nielsen’s three stages </a:t>
            </a:r>
            <a:r>
              <a:rPr lang="en-US" dirty="0" smtClean="0"/>
              <a:t/>
            </a:r>
            <a:br>
              <a:rPr lang="en-US" dirty="0" smtClean="0"/>
            </a:br>
            <a:r>
              <a:rPr lang="en-US" dirty="0" smtClean="0"/>
              <a:t>of </a:t>
            </a:r>
            <a:r>
              <a:rPr lang="en-US" dirty="0"/>
              <a:t>the digital divide</a:t>
            </a:r>
            <a:r>
              <a:rPr lang="en-US" dirty="0" smtClean="0"/>
              <a:t>.</a:t>
            </a:r>
            <a:endParaRPr lang="en-US" dirty="0"/>
          </a:p>
        </p:txBody>
      </p:sp>
    </p:spTree>
    <p:extLst>
      <p:ext uri="{BB962C8B-B14F-4D97-AF65-F5344CB8AC3E}">
        <p14:creationId xmlns:p14="http://schemas.microsoft.com/office/powerpoint/2010/main" val="2670502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Explained  the </a:t>
            </a:r>
            <a:r>
              <a:rPr lang="en-US" dirty="0"/>
              <a:t>concept of </a:t>
            </a:r>
            <a:r>
              <a:rPr lang="en-US" dirty="0" smtClean="0"/>
              <a:t>globalization.</a:t>
            </a:r>
            <a:endParaRPr lang="en-US" dirty="0"/>
          </a:p>
          <a:p>
            <a:r>
              <a:rPr lang="en-US" dirty="0" smtClean="0"/>
              <a:t>Described </a:t>
            </a:r>
            <a:r>
              <a:rPr lang="en-US" dirty="0"/>
              <a:t>the role of information technology in </a:t>
            </a:r>
            <a:r>
              <a:rPr lang="en-US" dirty="0" smtClean="0"/>
              <a:t>globalization.</a:t>
            </a:r>
            <a:endParaRPr lang="en-US" dirty="0"/>
          </a:p>
          <a:p>
            <a:r>
              <a:rPr lang="en-US" dirty="0" smtClean="0"/>
              <a:t>Identified </a:t>
            </a:r>
            <a:r>
              <a:rPr lang="en-US" dirty="0"/>
              <a:t>the issues experienced by firms as they face a global </a:t>
            </a:r>
            <a:r>
              <a:rPr lang="en-US" dirty="0" smtClean="0"/>
              <a:t>economy.</a:t>
            </a:r>
            <a:endParaRPr lang="en-US" dirty="0"/>
          </a:p>
          <a:p>
            <a:r>
              <a:rPr lang="en-US" dirty="0" smtClean="0"/>
              <a:t>Defined </a:t>
            </a:r>
            <a:r>
              <a:rPr lang="en-US" dirty="0"/>
              <a:t>the digital divide and explain Nielsen’s three stages of the digital divide.</a:t>
            </a:r>
          </a:p>
          <a:p>
            <a:pPr marL="0" indent="0">
              <a:buNone/>
            </a:pPr>
            <a:r>
              <a:rPr lang="en-US" dirty="0"/>
              <a:t> </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644" y="510394"/>
            <a:ext cx="870158" cy="1035024"/>
          </a:xfrm>
          <a:prstGeom prst="rect">
            <a:avLst/>
          </a:prstGeom>
        </p:spPr>
      </p:pic>
    </p:spTree>
    <p:extLst>
      <p:ext uri="{BB962C8B-B14F-4D97-AF65-F5344CB8AC3E}">
        <p14:creationId xmlns:p14="http://schemas.microsoft.com/office/powerpoint/2010/main" val="3163132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792111"/>
            <a:ext cx="8001000" cy="1524000"/>
          </a:xfrm>
        </p:spPr>
        <p:txBody>
          <a:bodyPr>
            <a:normAutofit fontScale="90000"/>
          </a:bodyPr>
          <a:lstStyle/>
          <a:p>
            <a:pPr algn="ctr" eaLnBrk="1" hangingPunct="1"/>
            <a:r>
              <a:rPr lang="en-US" sz="4800" b="1" dirty="0">
                <a:latin typeface="Palatino Linotype" charset="0"/>
              </a:rPr>
              <a:t>Basic E-Commerce Concepts</a:t>
            </a:r>
          </a:p>
        </p:txBody>
      </p:sp>
      <p:sp>
        <p:nvSpPr>
          <p:cNvPr id="4" name="Rectangle 5"/>
          <p:cNvSpPr>
            <a:spLocks noGrp="1" noChangeArrowheads="1"/>
          </p:cNvSpPr>
          <p:nvPr>
            <p:ph type="ftr" sz="quarter" idx="11"/>
          </p:nvPr>
        </p:nvSpPr>
        <p:spPr/>
        <p:txBody>
          <a:bodyPr/>
          <a:lstStyle/>
          <a:p>
            <a:pPr>
              <a:defRPr/>
            </a:pPr>
            <a:r>
              <a:rPr lang="en-US"/>
              <a:t>CSI 5389 (E-Commerce Technologies)</a:t>
            </a:r>
          </a:p>
        </p:txBody>
      </p:sp>
      <p:sp>
        <p:nvSpPr>
          <p:cNvPr id="5" name="Rectangle 6"/>
          <p:cNvSpPr>
            <a:spLocks noGrp="1" noChangeArrowheads="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8A16885-B95F-F345-BDB4-10AA0C425C20}" type="slidenum">
              <a:rPr lang="en-US">
                <a:solidFill>
                  <a:srgbClr val="79551B"/>
                </a:solidFill>
                <a:latin typeface="Palatino Linotype" charset="0"/>
              </a:rPr>
              <a:pPr eaLnBrk="1" hangingPunct="1"/>
              <a:t>21</a:t>
            </a:fld>
            <a:endParaRPr lang="en-US">
              <a:solidFill>
                <a:srgbClr val="79551B"/>
              </a:solidFill>
              <a:latin typeface="Palatino Linotype" charset="0"/>
            </a:endParaRPr>
          </a:p>
        </p:txBody>
      </p:sp>
    </p:spTree>
    <p:extLst>
      <p:ext uri="{BB962C8B-B14F-4D97-AF65-F5344CB8AC3E}">
        <p14:creationId xmlns:p14="http://schemas.microsoft.com/office/powerpoint/2010/main" val="934867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en-CA">
              <a:latin typeface="Palatino Linotype" charset="0"/>
            </a:endParaRPr>
          </a:p>
        </p:txBody>
      </p:sp>
      <p:sp>
        <p:nvSpPr>
          <p:cNvPr id="8" name="Date Placeholder 3"/>
          <p:cNvSpPr>
            <a:spLocks noGrp="1"/>
          </p:cNvSpPr>
          <p:nvPr>
            <p:ph type="dt" sz="quarter" idx="10"/>
          </p:nvPr>
        </p:nvSpPr>
        <p:spPr/>
        <p:txBody>
          <a:bodyPr/>
          <a:lstStyle/>
          <a:p>
            <a:pPr>
              <a:defRPr/>
            </a:pPr>
            <a:r>
              <a:rPr lang="en-US"/>
              <a:t>Dr. Thomas Tran</a:t>
            </a:r>
          </a:p>
        </p:txBody>
      </p:sp>
      <p:sp>
        <p:nvSpPr>
          <p:cNvPr id="9" name="Footer Placeholder 4"/>
          <p:cNvSpPr>
            <a:spLocks noGrp="1"/>
          </p:cNvSpPr>
          <p:nvPr>
            <p:ph type="ftr" sz="quarter" idx="11"/>
          </p:nvPr>
        </p:nvSpPr>
        <p:spPr/>
        <p:txBody>
          <a:bodyPr/>
          <a:lstStyle/>
          <a:p>
            <a:pPr>
              <a:defRPr/>
            </a:pPr>
            <a:r>
              <a:rPr lang="en-US"/>
              <a:t>CSI 5389 (E-Commerce Technologies)</a:t>
            </a:r>
          </a:p>
        </p:txBody>
      </p:sp>
      <p:sp>
        <p:nvSpPr>
          <p:cNvPr id="10"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7DD488D-37EB-FB46-92C5-79018B105A35}" type="slidenum">
              <a:rPr lang="en-US">
                <a:solidFill>
                  <a:srgbClr val="79551B"/>
                </a:solidFill>
                <a:latin typeface="Palatino Linotype" charset="0"/>
              </a:rPr>
              <a:pPr eaLnBrk="1" hangingPunct="1"/>
              <a:t>22</a:t>
            </a:fld>
            <a:endParaRPr lang="en-US">
              <a:solidFill>
                <a:srgbClr val="79551B"/>
              </a:solidFill>
              <a:latin typeface="Palatino Linotype" charset="0"/>
            </a:endParaRPr>
          </a:p>
        </p:txBody>
      </p:sp>
      <p:pic>
        <p:nvPicPr>
          <p:cNvPr id="51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28600"/>
            <a:ext cx="9067800" cy="662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324" name="Oval 4"/>
          <p:cNvSpPr>
            <a:spLocks noChangeArrowheads="1"/>
          </p:cNvSpPr>
          <p:nvPr/>
        </p:nvSpPr>
        <p:spPr bwMode="auto">
          <a:xfrm>
            <a:off x="304800" y="2286000"/>
            <a:ext cx="3124200" cy="2667000"/>
          </a:xfrm>
          <a:prstGeom prst="ellipse">
            <a:avLst/>
          </a:prstGeom>
          <a:noFill/>
          <a:ln w="76200">
            <a:solidFill>
              <a:srgbClr val="CC0000"/>
            </a:solidFill>
            <a:round/>
            <a:headEnd/>
            <a:tailEnd/>
          </a:ln>
          <a:scene3d>
            <a:camera prst="legacyObliqueBottomLeft"/>
            <a:lightRig rig="legacyFlat3" dir="t"/>
          </a:scene3d>
          <a:sp3d extrusionH="430200" prstMaterial="legacyMatte">
            <a:bevelT w="13500" h="13500" prst="angle"/>
            <a:bevelB w="13500" h="13500" prst="angle"/>
            <a:extrusionClr>
              <a:srgbClr val="CC0000"/>
            </a:extrusionClr>
          </a:sp3d>
          <a:extLst>
            <a:ext uri="{909E8E84-426E-40dd-AFC4-6F175D3DCCD1}">
              <a14:hiddenFill xmlns:a14="http://schemas.microsoft.com/office/drawing/2010/main" xmlns="">
                <a:solidFill>
                  <a:srgbClr val="FFFFFF"/>
                </a:solidFill>
              </a14:hiddenFill>
            </a:ext>
          </a:extLst>
        </p:spPr>
        <p:txBody>
          <a:bodyPr wrap="none" anchor="ctr">
            <a:flatTx/>
          </a:bodyPr>
          <a:lstStyle/>
          <a:p>
            <a:endParaRPr lang="en-CA"/>
          </a:p>
        </p:txBody>
      </p:sp>
      <p:sp>
        <p:nvSpPr>
          <p:cNvPr id="56325" name="Text Box 5"/>
          <p:cNvSpPr txBox="1">
            <a:spLocks noChangeArrowheads="1"/>
          </p:cNvSpPr>
          <p:nvPr/>
        </p:nvSpPr>
        <p:spPr bwMode="auto">
          <a:xfrm>
            <a:off x="2133600" y="4800600"/>
            <a:ext cx="415925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CA" sz="4000" b="1">
                <a:solidFill>
                  <a:srgbClr val="CC0000"/>
                </a:solidFill>
              </a:rPr>
              <a:t>CONTENT </a:t>
            </a:r>
          </a:p>
          <a:p>
            <a:r>
              <a:rPr lang="en-CA" sz="4000" b="1">
                <a:solidFill>
                  <a:srgbClr val="CC0000"/>
                </a:solidFill>
              </a:rPr>
              <a:t>PRESENTATION</a:t>
            </a:r>
          </a:p>
        </p:txBody>
      </p:sp>
      <p:sp>
        <p:nvSpPr>
          <p:cNvPr id="56326" name="Oval 6"/>
          <p:cNvSpPr>
            <a:spLocks noChangeArrowheads="1"/>
          </p:cNvSpPr>
          <p:nvPr/>
        </p:nvSpPr>
        <p:spPr bwMode="auto">
          <a:xfrm rot="-5364138">
            <a:off x="7124700" y="1409700"/>
            <a:ext cx="1143000" cy="2895600"/>
          </a:xfrm>
          <a:prstGeom prst="ellipse">
            <a:avLst/>
          </a:prstGeom>
          <a:noFill/>
          <a:ln w="76200">
            <a:solidFill>
              <a:srgbClr val="CC0000"/>
            </a:solidFill>
            <a:round/>
            <a:headEnd/>
            <a:tailEnd/>
          </a:ln>
          <a:scene3d>
            <a:camera prst="legacyObliqueBottomLeft"/>
            <a:lightRig rig="legacyFlat3" dir="t"/>
          </a:scene3d>
          <a:sp3d extrusionH="430200" prstMaterial="legacyMatte">
            <a:bevelT w="13500" h="13500" prst="angle"/>
            <a:bevelB w="13500" h="13500" prst="angle"/>
            <a:extrusionClr>
              <a:srgbClr val="CC0000"/>
            </a:extrusionClr>
          </a:sp3d>
          <a:extLst>
            <a:ext uri="{909E8E84-426E-40dd-AFC4-6F175D3DCCD1}">
              <a14:hiddenFill xmlns:a14="http://schemas.microsoft.com/office/drawing/2010/main" xmlns="">
                <a:solidFill>
                  <a:srgbClr val="FFFFFF"/>
                </a:solidFill>
              </a14:hiddenFill>
            </a:ext>
          </a:extLst>
        </p:spPr>
        <p:txBody>
          <a:bodyPr wrap="none" anchor="ctr">
            <a:flatTx/>
          </a:bodyPr>
          <a:lstStyle/>
          <a:p>
            <a:endParaRPr lang="en-CA"/>
          </a:p>
        </p:txBody>
      </p:sp>
      <p:sp>
        <p:nvSpPr>
          <p:cNvPr id="56327" name="Text Box 7"/>
          <p:cNvSpPr txBox="1">
            <a:spLocks noChangeArrowheads="1"/>
          </p:cNvSpPr>
          <p:nvPr/>
        </p:nvSpPr>
        <p:spPr bwMode="auto">
          <a:xfrm>
            <a:off x="6096000" y="3733800"/>
            <a:ext cx="27495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CA" sz="4000" b="1">
                <a:solidFill>
                  <a:srgbClr val="CC0000"/>
                </a:solidFill>
              </a:rPr>
              <a:t>SECURITY</a:t>
            </a:r>
          </a:p>
        </p:txBody>
      </p:sp>
    </p:spTree>
    <p:extLst>
      <p:ext uri="{BB962C8B-B14F-4D97-AF65-F5344CB8AC3E}">
        <p14:creationId xmlns:p14="http://schemas.microsoft.com/office/powerpoint/2010/main" val="1693661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additive="base">
                                        <p:cTn id="7" dur="500" fill="hold"/>
                                        <p:tgtEl>
                                          <p:spTgt spid="56324"/>
                                        </p:tgtEl>
                                        <p:attrNameLst>
                                          <p:attrName>ppt_x</p:attrName>
                                        </p:attrNameLst>
                                      </p:cBhvr>
                                      <p:tavLst>
                                        <p:tav tm="0">
                                          <p:val>
                                            <p:strVal val="0-#ppt_w/2"/>
                                          </p:val>
                                        </p:tav>
                                        <p:tav tm="100000">
                                          <p:val>
                                            <p:strVal val="#ppt_x"/>
                                          </p:val>
                                        </p:tav>
                                      </p:tavLst>
                                    </p:anim>
                                    <p:anim calcmode="lin" valueType="num">
                                      <p:cBhvr additive="base">
                                        <p:cTn id="8" dur="500" fill="hold"/>
                                        <p:tgtEl>
                                          <p:spTgt spid="563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5"/>
                                        </p:tgtEl>
                                        <p:attrNameLst>
                                          <p:attrName>style.visibility</p:attrName>
                                        </p:attrNameLst>
                                      </p:cBhvr>
                                      <p:to>
                                        <p:strVal val="visible"/>
                                      </p:to>
                                    </p:set>
                                    <p:anim calcmode="lin" valueType="num">
                                      <p:cBhvr additive="base">
                                        <p:cTn id="13" dur="500" fill="hold"/>
                                        <p:tgtEl>
                                          <p:spTgt spid="56325"/>
                                        </p:tgtEl>
                                        <p:attrNameLst>
                                          <p:attrName>ppt_x</p:attrName>
                                        </p:attrNameLst>
                                      </p:cBhvr>
                                      <p:tavLst>
                                        <p:tav tm="0">
                                          <p:val>
                                            <p:strVal val="0-#ppt_w/2"/>
                                          </p:val>
                                        </p:tav>
                                        <p:tav tm="100000">
                                          <p:val>
                                            <p:strVal val="#ppt_x"/>
                                          </p:val>
                                        </p:tav>
                                      </p:tavLst>
                                    </p:anim>
                                    <p:anim calcmode="lin" valueType="num">
                                      <p:cBhvr additive="base">
                                        <p:cTn id="14" dur="500" fill="hold"/>
                                        <p:tgtEl>
                                          <p:spTgt spid="563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6"/>
                                        </p:tgtEl>
                                        <p:attrNameLst>
                                          <p:attrName>style.visibility</p:attrName>
                                        </p:attrNameLst>
                                      </p:cBhvr>
                                      <p:to>
                                        <p:strVal val="visible"/>
                                      </p:to>
                                    </p:set>
                                    <p:anim calcmode="lin" valueType="num">
                                      <p:cBhvr additive="base">
                                        <p:cTn id="19" dur="500" fill="hold"/>
                                        <p:tgtEl>
                                          <p:spTgt spid="56326"/>
                                        </p:tgtEl>
                                        <p:attrNameLst>
                                          <p:attrName>ppt_x</p:attrName>
                                        </p:attrNameLst>
                                      </p:cBhvr>
                                      <p:tavLst>
                                        <p:tav tm="0">
                                          <p:val>
                                            <p:strVal val="0-#ppt_w/2"/>
                                          </p:val>
                                        </p:tav>
                                        <p:tav tm="100000">
                                          <p:val>
                                            <p:strVal val="#ppt_x"/>
                                          </p:val>
                                        </p:tav>
                                      </p:tavLst>
                                    </p:anim>
                                    <p:anim calcmode="lin" valueType="num">
                                      <p:cBhvr additive="base">
                                        <p:cTn id="20"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327"/>
                                        </p:tgtEl>
                                        <p:attrNameLst>
                                          <p:attrName>style.visibility</p:attrName>
                                        </p:attrNameLst>
                                      </p:cBhvr>
                                      <p:to>
                                        <p:strVal val="visible"/>
                                      </p:to>
                                    </p:set>
                                    <p:anim calcmode="lin" valueType="num">
                                      <p:cBhvr additive="base">
                                        <p:cTn id="25" dur="500" fill="hold"/>
                                        <p:tgtEl>
                                          <p:spTgt spid="56327"/>
                                        </p:tgtEl>
                                        <p:attrNameLst>
                                          <p:attrName>ppt_x</p:attrName>
                                        </p:attrNameLst>
                                      </p:cBhvr>
                                      <p:tavLst>
                                        <p:tav tm="0">
                                          <p:val>
                                            <p:strVal val="#ppt_x"/>
                                          </p:val>
                                        </p:tav>
                                        <p:tav tm="100000">
                                          <p:val>
                                            <p:strVal val="#ppt_x"/>
                                          </p:val>
                                        </p:tav>
                                      </p:tavLst>
                                    </p:anim>
                                    <p:anim calcmode="lin" valueType="num">
                                      <p:cBhvr additive="base">
                                        <p:cTn id="26" dur="500" fill="hold"/>
                                        <p:tgtEl>
                                          <p:spTgt spid="56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P spid="56325" grpId="0" autoUpdateAnimBg="0"/>
      <p:bldP spid="56326" grpId="0" animBg="1"/>
      <p:bldP spid="5632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quarter" idx="10"/>
          </p:nvPr>
        </p:nvSpPr>
        <p:spPr/>
        <p:txBody>
          <a:bodyPr/>
          <a:lstStyle/>
          <a:p>
            <a:pPr>
              <a:defRPr/>
            </a:pPr>
            <a:r>
              <a:rPr lang="en-US"/>
              <a:t>Dr. Thomas Tran</a:t>
            </a:r>
          </a:p>
        </p:txBody>
      </p:sp>
      <p:sp>
        <p:nvSpPr>
          <p:cNvPr id="8" name="Footer Placeholder 2"/>
          <p:cNvSpPr>
            <a:spLocks noGrp="1"/>
          </p:cNvSpPr>
          <p:nvPr>
            <p:ph type="ftr" sz="quarter" idx="11"/>
          </p:nvPr>
        </p:nvSpPr>
        <p:spPr/>
        <p:txBody>
          <a:bodyPr/>
          <a:lstStyle/>
          <a:p>
            <a:pPr>
              <a:defRPr/>
            </a:pPr>
            <a:r>
              <a:rPr lang="en-US"/>
              <a:t>CSI 5389 (E-Commerce Technologies)</a:t>
            </a:r>
          </a:p>
        </p:txBody>
      </p:sp>
      <p:sp>
        <p:nvSpPr>
          <p:cNvPr id="9"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53A644D-11FE-6C4F-AA31-D4F5348FD2F6}" type="slidenum">
              <a:rPr lang="en-US">
                <a:solidFill>
                  <a:srgbClr val="79551B"/>
                </a:solidFill>
                <a:latin typeface="Palatino Linotype" charset="0"/>
              </a:rPr>
              <a:pPr eaLnBrk="1" hangingPunct="1"/>
              <a:t>23</a:t>
            </a:fld>
            <a:endParaRPr lang="en-US">
              <a:solidFill>
                <a:srgbClr val="79551B"/>
              </a:solidFill>
              <a:latin typeface="Palatino Linotype" charset="0"/>
            </a:endParaRPr>
          </a:p>
        </p:txBody>
      </p:sp>
      <p:pic>
        <p:nvPicPr>
          <p:cNvPr id="61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8763000" cy="624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347" name="Oval 3"/>
          <p:cNvSpPr>
            <a:spLocks noChangeArrowheads="1"/>
          </p:cNvSpPr>
          <p:nvPr/>
        </p:nvSpPr>
        <p:spPr bwMode="auto">
          <a:xfrm rot="-5364138">
            <a:off x="5753100" y="-114300"/>
            <a:ext cx="1143000" cy="2895600"/>
          </a:xfrm>
          <a:prstGeom prst="ellipse">
            <a:avLst/>
          </a:prstGeom>
          <a:noFill/>
          <a:ln w="76200">
            <a:solidFill>
              <a:srgbClr val="CC0000"/>
            </a:solidFill>
            <a:round/>
            <a:headEnd/>
            <a:tailEnd/>
          </a:ln>
          <a:scene3d>
            <a:camera prst="legacyObliqueBottomLeft"/>
            <a:lightRig rig="legacyFlat3" dir="t"/>
          </a:scene3d>
          <a:sp3d extrusionH="430200" prstMaterial="legacyMatte">
            <a:bevelT w="13500" h="13500" prst="angle"/>
            <a:bevelB w="13500" h="13500" prst="angle"/>
            <a:extrusionClr>
              <a:srgbClr val="CC0000"/>
            </a:extrusionClr>
          </a:sp3d>
          <a:extLst>
            <a:ext uri="{909E8E84-426E-40dd-AFC4-6F175D3DCCD1}">
              <a14:hiddenFill xmlns:a14="http://schemas.microsoft.com/office/drawing/2010/main" xmlns="">
                <a:solidFill>
                  <a:srgbClr val="FFFFFF"/>
                </a:solidFill>
              </a14:hiddenFill>
            </a:ext>
          </a:extLst>
        </p:spPr>
        <p:txBody>
          <a:bodyPr wrap="none" anchor="ctr">
            <a:flatTx/>
          </a:bodyPr>
          <a:lstStyle/>
          <a:p>
            <a:endParaRPr lang="en-CA"/>
          </a:p>
        </p:txBody>
      </p:sp>
      <p:sp>
        <p:nvSpPr>
          <p:cNvPr id="57348" name="Oval 4"/>
          <p:cNvSpPr>
            <a:spLocks noChangeArrowheads="1"/>
          </p:cNvSpPr>
          <p:nvPr/>
        </p:nvSpPr>
        <p:spPr bwMode="auto">
          <a:xfrm rot="-5364138">
            <a:off x="2667000" y="3048000"/>
            <a:ext cx="1143000" cy="4495800"/>
          </a:xfrm>
          <a:prstGeom prst="ellipse">
            <a:avLst/>
          </a:prstGeom>
          <a:noFill/>
          <a:ln w="76200">
            <a:solidFill>
              <a:srgbClr val="CC0000"/>
            </a:solidFill>
            <a:round/>
            <a:headEnd/>
            <a:tailEnd/>
          </a:ln>
          <a:scene3d>
            <a:camera prst="legacyObliqueBottomLeft"/>
            <a:lightRig rig="legacyFlat3" dir="t"/>
          </a:scene3d>
          <a:sp3d extrusionH="430200" prstMaterial="legacyMatte">
            <a:bevelT w="13500" h="13500" prst="angle"/>
            <a:bevelB w="13500" h="13500" prst="angle"/>
            <a:extrusionClr>
              <a:srgbClr val="CC0000"/>
            </a:extrusionClr>
          </a:sp3d>
          <a:extLst>
            <a:ext uri="{909E8E84-426E-40dd-AFC4-6F175D3DCCD1}">
              <a14:hiddenFill xmlns:a14="http://schemas.microsoft.com/office/drawing/2010/main" xmlns="">
                <a:solidFill>
                  <a:srgbClr val="FFFFFF"/>
                </a:solidFill>
              </a14:hiddenFill>
            </a:ext>
          </a:extLst>
        </p:spPr>
        <p:txBody>
          <a:bodyPr wrap="none" anchor="ctr">
            <a:flatTx/>
          </a:bodyPr>
          <a:lstStyle/>
          <a:p>
            <a:endParaRPr lang="en-CA"/>
          </a:p>
        </p:txBody>
      </p:sp>
      <p:sp>
        <p:nvSpPr>
          <p:cNvPr id="57349" name="Text Box 5"/>
          <p:cNvSpPr txBox="1">
            <a:spLocks noChangeArrowheads="1"/>
          </p:cNvSpPr>
          <p:nvPr/>
        </p:nvSpPr>
        <p:spPr bwMode="auto">
          <a:xfrm>
            <a:off x="5486400" y="4746625"/>
            <a:ext cx="3459163"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CA" sz="3200" b="1">
                <a:solidFill>
                  <a:srgbClr val="CC0000"/>
                </a:solidFill>
              </a:rPr>
              <a:t>RECOMMENDER</a:t>
            </a:r>
          </a:p>
          <a:p>
            <a:r>
              <a:rPr lang="en-CA" sz="3200" b="1">
                <a:solidFill>
                  <a:srgbClr val="CC0000"/>
                </a:solidFill>
              </a:rPr>
              <a:t>SYSTEMS</a:t>
            </a:r>
          </a:p>
        </p:txBody>
      </p:sp>
      <p:sp>
        <p:nvSpPr>
          <p:cNvPr id="57350" name="Text Box 6"/>
          <p:cNvSpPr txBox="1">
            <a:spLocks noChangeArrowheads="1"/>
          </p:cNvSpPr>
          <p:nvPr/>
        </p:nvSpPr>
        <p:spPr bwMode="auto">
          <a:xfrm>
            <a:off x="3429000" y="1600200"/>
            <a:ext cx="3878263" cy="192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endParaRPr lang="en-CA" sz="4000" b="1">
              <a:solidFill>
                <a:srgbClr val="CC0000"/>
              </a:solidFill>
            </a:endParaRPr>
          </a:p>
          <a:p>
            <a:r>
              <a:rPr lang="en-CA" sz="4000" b="1">
                <a:solidFill>
                  <a:srgbClr val="CC0000"/>
                </a:solidFill>
              </a:rPr>
              <a:t>TRANSACTION</a:t>
            </a:r>
          </a:p>
          <a:p>
            <a:r>
              <a:rPr lang="en-CA" sz="4000" b="1">
                <a:solidFill>
                  <a:srgbClr val="CC0000"/>
                </a:solidFill>
              </a:rPr>
              <a:t>PROCESSING</a:t>
            </a:r>
          </a:p>
        </p:txBody>
      </p:sp>
    </p:spTree>
    <p:extLst>
      <p:ext uri="{BB962C8B-B14F-4D97-AF65-F5344CB8AC3E}">
        <p14:creationId xmlns:p14="http://schemas.microsoft.com/office/powerpoint/2010/main" val="2697043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 calcmode="lin" valueType="num">
                                      <p:cBhvr>
                                        <p:cTn id="7" dur="500" fill="hold"/>
                                        <p:tgtEl>
                                          <p:spTgt spid="57348"/>
                                        </p:tgtEl>
                                        <p:attrNameLst>
                                          <p:attrName>ppt_w</p:attrName>
                                        </p:attrNameLst>
                                      </p:cBhvr>
                                      <p:tavLst>
                                        <p:tav tm="0">
                                          <p:val>
                                            <p:fltVal val="0"/>
                                          </p:val>
                                        </p:tav>
                                        <p:tav tm="100000">
                                          <p:val>
                                            <p:strVal val="#ppt_w"/>
                                          </p:val>
                                        </p:tav>
                                      </p:tavLst>
                                    </p:anim>
                                    <p:anim calcmode="lin" valueType="num">
                                      <p:cBhvr>
                                        <p:cTn id="8" dur="500" fill="hold"/>
                                        <p:tgtEl>
                                          <p:spTgt spid="5734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7349"/>
                                        </p:tgtEl>
                                        <p:attrNameLst>
                                          <p:attrName>style.visibility</p:attrName>
                                        </p:attrNameLst>
                                      </p:cBhvr>
                                      <p:to>
                                        <p:strVal val="visible"/>
                                      </p:to>
                                    </p:set>
                                    <p:anim calcmode="lin" valueType="num">
                                      <p:cBhvr>
                                        <p:cTn id="13" dur="500" fill="hold"/>
                                        <p:tgtEl>
                                          <p:spTgt spid="57349"/>
                                        </p:tgtEl>
                                        <p:attrNameLst>
                                          <p:attrName>ppt_w</p:attrName>
                                        </p:attrNameLst>
                                      </p:cBhvr>
                                      <p:tavLst>
                                        <p:tav tm="0">
                                          <p:val>
                                            <p:fltVal val="0"/>
                                          </p:val>
                                        </p:tav>
                                        <p:tav tm="100000">
                                          <p:val>
                                            <p:strVal val="#ppt_w"/>
                                          </p:val>
                                        </p:tav>
                                      </p:tavLst>
                                    </p:anim>
                                    <p:anim calcmode="lin" valueType="num">
                                      <p:cBhvr>
                                        <p:cTn id="14" dur="500" fill="hold"/>
                                        <p:tgtEl>
                                          <p:spTgt spid="5734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7347"/>
                                        </p:tgtEl>
                                        <p:attrNameLst>
                                          <p:attrName>style.visibility</p:attrName>
                                        </p:attrNameLst>
                                      </p:cBhvr>
                                      <p:to>
                                        <p:strVal val="visible"/>
                                      </p:to>
                                    </p:set>
                                    <p:anim calcmode="lin" valueType="num">
                                      <p:cBhvr>
                                        <p:cTn id="19" dur="500" fill="hold"/>
                                        <p:tgtEl>
                                          <p:spTgt spid="57347"/>
                                        </p:tgtEl>
                                        <p:attrNameLst>
                                          <p:attrName>ppt_w</p:attrName>
                                        </p:attrNameLst>
                                      </p:cBhvr>
                                      <p:tavLst>
                                        <p:tav tm="0">
                                          <p:val>
                                            <p:fltVal val="0"/>
                                          </p:val>
                                        </p:tav>
                                        <p:tav tm="100000">
                                          <p:val>
                                            <p:strVal val="#ppt_w"/>
                                          </p:val>
                                        </p:tav>
                                      </p:tavLst>
                                    </p:anim>
                                    <p:anim calcmode="lin" valueType="num">
                                      <p:cBhvr>
                                        <p:cTn id="20" dur="500" fill="hold"/>
                                        <p:tgtEl>
                                          <p:spTgt spid="57347"/>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57350"/>
                                        </p:tgtEl>
                                        <p:attrNameLst>
                                          <p:attrName>style.visibility</p:attrName>
                                        </p:attrNameLst>
                                      </p:cBhvr>
                                      <p:to>
                                        <p:strVal val="visible"/>
                                      </p:to>
                                    </p:set>
                                    <p:anim calcmode="lin" valueType="num">
                                      <p:cBhvr>
                                        <p:cTn id="25" dur="500" fill="hold"/>
                                        <p:tgtEl>
                                          <p:spTgt spid="57350"/>
                                        </p:tgtEl>
                                        <p:attrNameLst>
                                          <p:attrName>ppt_w</p:attrName>
                                        </p:attrNameLst>
                                      </p:cBhvr>
                                      <p:tavLst>
                                        <p:tav tm="0">
                                          <p:val>
                                            <p:fltVal val="0"/>
                                          </p:val>
                                        </p:tav>
                                        <p:tav tm="100000">
                                          <p:val>
                                            <p:strVal val="#ppt_w"/>
                                          </p:val>
                                        </p:tav>
                                      </p:tavLst>
                                    </p:anim>
                                    <p:anim calcmode="lin" valueType="num">
                                      <p:cBhvr>
                                        <p:cTn id="26" dur="500" fill="hold"/>
                                        <p:tgtEl>
                                          <p:spTgt spid="573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nimBg="1"/>
      <p:bldP spid="57348" grpId="0" animBg="1"/>
      <p:bldP spid="57349" grpId="0" autoUpdateAnimBg="0"/>
      <p:bldP spid="5735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Dr. Thomas Tran</a:t>
            </a:r>
          </a:p>
        </p:txBody>
      </p:sp>
      <p:sp>
        <p:nvSpPr>
          <p:cNvPr id="6" name="Footer Placeholder 2"/>
          <p:cNvSpPr>
            <a:spLocks noGrp="1"/>
          </p:cNvSpPr>
          <p:nvPr>
            <p:ph type="ftr" sz="quarter" idx="11"/>
          </p:nvPr>
        </p:nvSpPr>
        <p:spPr/>
        <p:txBody>
          <a:bodyPr/>
          <a:lstStyle/>
          <a:p>
            <a:pPr>
              <a:defRPr/>
            </a:pPr>
            <a:r>
              <a:rPr lang="en-US"/>
              <a:t>CSI 5389 (E-Commerce Technologies)</a:t>
            </a:r>
          </a:p>
        </p:txBody>
      </p:sp>
      <p:sp>
        <p:nvSpPr>
          <p:cNvPr id="7"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8B196CC-8848-1248-833A-03D502ED162C}" type="slidenum">
              <a:rPr lang="en-US">
                <a:solidFill>
                  <a:srgbClr val="79551B"/>
                </a:solidFill>
                <a:latin typeface="Palatino Linotype" charset="0"/>
              </a:rPr>
              <a:pPr eaLnBrk="1" hangingPunct="1"/>
              <a:t>24</a:t>
            </a:fld>
            <a:endParaRPr lang="en-US">
              <a:solidFill>
                <a:srgbClr val="79551B"/>
              </a:solidFill>
              <a:latin typeface="Palatino Linotype" charset="0"/>
            </a:endParaRPr>
          </a:p>
        </p:txBody>
      </p:sp>
      <p:pic>
        <p:nvPicPr>
          <p:cNvPr id="71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
            <a:ext cx="8458200" cy="655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371" name="Oval 3"/>
          <p:cNvSpPr>
            <a:spLocks noChangeArrowheads="1"/>
          </p:cNvSpPr>
          <p:nvPr/>
        </p:nvSpPr>
        <p:spPr bwMode="auto">
          <a:xfrm rot="-5364138">
            <a:off x="1943100" y="3086100"/>
            <a:ext cx="1905000" cy="2895600"/>
          </a:xfrm>
          <a:prstGeom prst="ellipse">
            <a:avLst/>
          </a:prstGeom>
          <a:noFill/>
          <a:ln w="76200">
            <a:solidFill>
              <a:srgbClr val="CC0000"/>
            </a:solidFill>
            <a:round/>
            <a:headEnd/>
            <a:tailEnd/>
          </a:ln>
          <a:scene3d>
            <a:camera prst="legacyObliqueBottomLeft"/>
            <a:lightRig rig="legacyFlat3" dir="t"/>
          </a:scene3d>
          <a:sp3d extrusionH="430200" prstMaterial="legacyMatte">
            <a:bevelT w="13500" h="13500" prst="angle"/>
            <a:bevelB w="13500" h="13500" prst="angle"/>
            <a:extrusionClr>
              <a:srgbClr val="CC0000"/>
            </a:extrusionClr>
          </a:sp3d>
          <a:extLst>
            <a:ext uri="{909E8E84-426E-40dd-AFC4-6F175D3DCCD1}">
              <a14:hiddenFill xmlns:a14="http://schemas.microsoft.com/office/drawing/2010/main" xmlns="">
                <a:solidFill>
                  <a:srgbClr val="FFFFFF"/>
                </a:solidFill>
              </a14:hiddenFill>
            </a:ext>
          </a:extLst>
        </p:spPr>
        <p:txBody>
          <a:bodyPr wrap="none" anchor="ctr">
            <a:flatTx/>
          </a:bodyPr>
          <a:lstStyle/>
          <a:p>
            <a:endParaRPr lang="en-CA"/>
          </a:p>
        </p:txBody>
      </p:sp>
      <p:sp>
        <p:nvSpPr>
          <p:cNvPr id="58372" name="Text Box 4"/>
          <p:cNvSpPr txBox="1">
            <a:spLocks noChangeArrowheads="1"/>
          </p:cNvSpPr>
          <p:nvPr/>
        </p:nvSpPr>
        <p:spPr bwMode="auto">
          <a:xfrm>
            <a:off x="3505200" y="2514600"/>
            <a:ext cx="3482975"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CA" sz="4000" b="1">
                <a:solidFill>
                  <a:srgbClr val="CC0000"/>
                </a:solidFill>
              </a:rPr>
              <a:t>ELECTRONIC</a:t>
            </a:r>
          </a:p>
          <a:p>
            <a:r>
              <a:rPr lang="en-CA" sz="4000" b="1">
                <a:solidFill>
                  <a:srgbClr val="CC0000"/>
                </a:solidFill>
              </a:rPr>
              <a:t> COMMUNITY</a:t>
            </a:r>
          </a:p>
        </p:txBody>
      </p:sp>
    </p:spTree>
    <p:extLst>
      <p:ext uri="{BB962C8B-B14F-4D97-AF65-F5344CB8AC3E}">
        <p14:creationId xmlns:p14="http://schemas.microsoft.com/office/powerpoint/2010/main" val="654566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box(in)">
                                      <p:cBhvr>
                                        <p:cTn id="7" dur="500"/>
                                        <p:tgtEl>
                                          <p:spTgt spid="58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box(in)">
                                      <p:cBhvr>
                                        <p:cTn id="12"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nimBg="1"/>
      <p:bldP spid="5837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685800"/>
            <a:ext cx="7464425" cy="609600"/>
          </a:xfrm>
        </p:spPr>
        <p:txBody>
          <a:bodyPr/>
          <a:lstStyle/>
          <a:p>
            <a:pPr eaLnBrk="1" hangingPunct="1"/>
            <a:r>
              <a:rPr lang="en-US" sz="2800" b="1">
                <a:latin typeface="Palatino Linotype" charset="0"/>
              </a:rPr>
              <a:t>What do we mean by </a:t>
            </a:r>
            <a:r>
              <a:rPr lang="ja-JP" altLang="en-US" sz="2800" b="1">
                <a:latin typeface="Palatino Linotype" charset="0"/>
              </a:rPr>
              <a:t>“</a:t>
            </a:r>
            <a:r>
              <a:rPr lang="en-US" sz="2800" b="1">
                <a:latin typeface="Palatino Linotype" charset="0"/>
              </a:rPr>
              <a:t>Internet Commerce</a:t>
            </a:r>
            <a:r>
              <a:rPr lang="ja-JP" altLang="en-US" sz="2800" b="1">
                <a:latin typeface="Palatino Linotype" charset="0"/>
              </a:rPr>
              <a:t>”</a:t>
            </a:r>
            <a:r>
              <a:rPr lang="en-US" sz="2800" b="1">
                <a:latin typeface="Palatino Linotype" charset="0"/>
              </a:rPr>
              <a:t>?</a:t>
            </a:r>
          </a:p>
        </p:txBody>
      </p:sp>
      <p:sp>
        <p:nvSpPr>
          <p:cNvPr id="8195" name="Rectangle 3"/>
          <p:cNvSpPr>
            <a:spLocks noGrp="1" noChangeArrowheads="1"/>
          </p:cNvSpPr>
          <p:nvPr>
            <p:ph idx="1"/>
          </p:nvPr>
        </p:nvSpPr>
        <p:spPr>
          <a:xfrm>
            <a:off x="762000" y="1219200"/>
            <a:ext cx="7464425" cy="5029200"/>
          </a:xfrm>
        </p:spPr>
        <p:txBody>
          <a:bodyPr/>
          <a:lstStyle/>
          <a:p>
            <a:pPr eaLnBrk="1" hangingPunct="1">
              <a:lnSpc>
                <a:spcPct val="80000"/>
              </a:lnSpc>
            </a:pPr>
            <a:r>
              <a:rPr lang="en-US" sz="2000" dirty="0">
                <a:latin typeface="Palatino Linotype" charset="0"/>
              </a:rPr>
              <a:t>By </a:t>
            </a:r>
            <a:r>
              <a:rPr lang="ja-JP" altLang="en-US" sz="2000" dirty="0">
                <a:latin typeface="Palatino Linotype" charset="0"/>
              </a:rPr>
              <a:t>“</a:t>
            </a:r>
            <a:r>
              <a:rPr lang="en-US" sz="2000" dirty="0">
                <a:latin typeface="Palatino Linotype" charset="0"/>
              </a:rPr>
              <a:t>Internet commerce</a:t>
            </a:r>
            <a:r>
              <a:rPr lang="ja-JP" altLang="en-US" sz="2000" dirty="0">
                <a:latin typeface="Palatino Linotype" charset="0"/>
              </a:rPr>
              <a:t>”</a:t>
            </a:r>
            <a:r>
              <a:rPr lang="en-US" sz="2000" dirty="0">
                <a:latin typeface="Palatino Linotype" charset="0"/>
              </a:rPr>
              <a:t>, we mean the use of the global Internet for purchase and sale of goods and services, including service and support after the sale.</a:t>
            </a:r>
          </a:p>
          <a:p>
            <a:pPr eaLnBrk="1" hangingPunct="1">
              <a:lnSpc>
                <a:spcPct val="80000"/>
              </a:lnSpc>
            </a:pPr>
            <a:r>
              <a:rPr lang="en-US" sz="2000" dirty="0">
                <a:latin typeface="Palatino Linotype" charset="0"/>
              </a:rPr>
              <a:t>Internet commerce is one type of the more general electronic commerce.</a:t>
            </a:r>
          </a:p>
          <a:p>
            <a:pPr lvl="1" eaLnBrk="1" hangingPunct="1">
              <a:lnSpc>
                <a:spcPct val="80000"/>
              </a:lnSpc>
            </a:pPr>
            <a:r>
              <a:rPr lang="en-US" sz="1800" dirty="0" smtClean="0">
                <a:latin typeface="Palatino Linotype" charset="0"/>
              </a:rPr>
              <a:t>Electronic </a:t>
            </a:r>
            <a:r>
              <a:rPr lang="en-US" sz="1800" dirty="0">
                <a:latin typeface="Palatino Linotype" charset="0"/>
              </a:rPr>
              <a:t>Data Interchange (EDI), originally created for linking organizations with their partners and suppliers.</a:t>
            </a:r>
          </a:p>
          <a:p>
            <a:pPr lvl="1" eaLnBrk="1" hangingPunct="1">
              <a:lnSpc>
                <a:spcPct val="80000"/>
              </a:lnSpc>
            </a:pPr>
            <a:r>
              <a:rPr lang="en-US" sz="1800" dirty="0" smtClean="0">
                <a:latin typeface="Palatino Linotype" charset="0"/>
              </a:rPr>
              <a:t>EDI </a:t>
            </a:r>
            <a:r>
              <a:rPr lang="en-US" sz="1800" dirty="0">
                <a:latin typeface="Palatino Linotype" charset="0"/>
              </a:rPr>
              <a:t>formats are being replaced by Extensible Markup Language (XML) that are more general, more extensible, and easier to use.</a:t>
            </a:r>
          </a:p>
          <a:p>
            <a:pPr lvl="1" eaLnBrk="1" hangingPunct="1">
              <a:lnSpc>
                <a:spcPct val="80000"/>
              </a:lnSpc>
            </a:pPr>
            <a:r>
              <a:rPr lang="en-US" sz="1800" dirty="0">
                <a:latin typeface="Palatino Linotype" charset="0"/>
              </a:rPr>
              <a:t>In this course, we use the terms </a:t>
            </a:r>
            <a:r>
              <a:rPr lang="ja-JP" altLang="en-US" sz="1800" dirty="0">
                <a:latin typeface="Palatino Linotype" charset="0"/>
              </a:rPr>
              <a:t>“</a:t>
            </a:r>
            <a:r>
              <a:rPr lang="en-US" sz="1800" dirty="0">
                <a:latin typeface="Palatino Linotype" charset="0"/>
              </a:rPr>
              <a:t>e-commerce</a:t>
            </a:r>
            <a:r>
              <a:rPr lang="ja-JP" altLang="en-US" sz="1800" dirty="0">
                <a:latin typeface="Palatino Linotype" charset="0"/>
              </a:rPr>
              <a:t>”</a:t>
            </a:r>
            <a:r>
              <a:rPr lang="en-US" sz="1800" dirty="0">
                <a:latin typeface="Palatino Linotype" charset="0"/>
              </a:rPr>
              <a:t> and </a:t>
            </a:r>
            <a:r>
              <a:rPr lang="ja-JP" altLang="en-US" sz="1800" dirty="0">
                <a:latin typeface="Palatino Linotype" charset="0"/>
              </a:rPr>
              <a:t>“</a:t>
            </a:r>
            <a:r>
              <a:rPr lang="en-US" sz="1800" dirty="0">
                <a:latin typeface="Palatino Linotype" charset="0"/>
              </a:rPr>
              <a:t>Internet commerce</a:t>
            </a:r>
            <a:r>
              <a:rPr lang="ja-JP" altLang="en-US" sz="1800" dirty="0">
                <a:latin typeface="Palatino Linotype" charset="0"/>
              </a:rPr>
              <a:t>”</a:t>
            </a:r>
            <a:r>
              <a:rPr lang="en-US" sz="1800" dirty="0">
                <a:latin typeface="Palatino Linotype" charset="0"/>
              </a:rPr>
              <a:t> interchangeably. </a:t>
            </a:r>
          </a:p>
        </p:txBody>
      </p:sp>
      <p:sp>
        <p:nvSpPr>
          <p:cNvPr id="5" name="Footer Placeholder 4"/>
          <p:cNvSpPr>
            <a:spLocks noGrp="1"/>
          </p:cNvSpPr>
          <p:nvPr>
            <p:ph type="ftr" sz="quarter" idx="11"/>
          </p:nvPr>
        </p:nvSpPr>
        <p:spPr/>
        <p:txBody>
          <a:bodyPr/>
          <a:lstStyle/>
          <a:p>
            <a:pPr>
              <a:defRPr/>
            </a:pPr>
            <a:r>
              <a:rPr lang="en-US"/>
              <a:t>CSI 5389 (E-Commerce Technologies)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A01574-BCFF-A44D-9C8C-77AF8C86003A}" type="slidenum">
              <a:rPr lang="en-US">
                <a:solidFill>
                  <a:srgbClr val="79551B"/>
                </a:solidFill>
                <a:latin typeface="Palatino Linotype" charset="0"/>
              </a:rPr>
              <a:pPr eaLnBrk="1" hangingPunct="1"/>
              <a:t>25</a:t>
            </a:fld>
            <a:endParaRPr lang="en-US">
              <a:solidFill>
                <a:srgbClr val="79551B"/>
              </a:solidFill>
              <a:latin typeface="Palatino Linotype" charset="0"/>
            </a:endParaRPr>
          </a:p>
        </p:txBody>
      </p:sp>
    </p:spTree>
    <p:extLst>
      <p:ext uri="{BB962C8B-B14F-4D97-AF65-F5344CB8AC3E}">
        <p14:creationId xmlns:p14="http://schemas.microsoft.com/office/powerpoint/2010/main" val="147572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762000"/>
            <a:ext cx="7388225" cy="914400"/>
          </a:xfrm>
        </p:spPr>
        <p:txBody>
          <a:bodyPr/>
          <a:lstStyle/>
          <a:p>
            <a:pPr algn="ctr" eaLnBrk="1" hangingPunct="1"/>
            <a:r>
              <a:rPr lang="en-US" b="1">
                <a:latin typeface="Palatino Linotype" charset="0"/>
              </a:rPr>
              <a:t>Why Internet Commerce?</a:t>
            </a:r>
          </a:p>
        </p:txBody>
      </p:sp>
      <p:sp>
        <p:nvSpPr>
          <p:cNvPr id="9219" name="Rectangle 3"/>
          <p:cNvSpPr>
            <a:spLocks noGrp="1" noChangeArrowheads="1"/>
          </p:cNvSpPr>
          <p:nvPr>
            <p:ph idx="1"/>
          </p:nvPr>
        </p:nvSpPr>
        <p:spPr>
          <a:xfrm>
            <a:off x="838200" y="1828800"/>
            <a:ext cx="7467600" cy="3886200"/>
          </a:xfrm>
        </p:spPr>
        <p:txBody>
          <a:bodyPr/>
          <a:lstStyle/>
          <a:p>
            <a:pPr eaLnBrk="1" hangingPunct="1"/>
            <a:r>
              <a:rPr lang="en-US" dirty="0">
                <a:latin typeface="Palatino Linotype" charset="0"/>
              </a:rPr>
              <a:t>The ability to reach new customers and create more intimate relationships with all customers</a:t>
            </a:r>
          </a:p>
          <a:p>
            <a:pPr lvl="1" eaLnBrk="1" hangingPunct="1"/>
            <a:endParaRPr lang="en-US" dirty="0">
              <a:latin typeface="Palatino Linotype" charset="0"/>
            </a:endParaRPr>
          </a:p>
          <a:p>
            <a:pPr eaLnBrk="1" hangingPunct="1"/>
            <a:r>
              <a:rPr lang="en-US" dirty="0">
                <a:latin typeface="Palatino Linotype" charset="0"/>
              </a:rPr>
              <a:t>Dramatic cost reduction for distribution and customer service</a:t>
            </a:r>
          </a:p>
          <a:p>
            <a:pPr lvl="1" eaLnBrk="1" hangingPunct="1"/>
            <a:endParaRPr lang="en-US" dirty="0">
              <a:latin typeface="Palatino Linotype" charset="0"/>
            </a:endParaRPr>
          </a:p>
        </p:txBody>
      </p:sp>
      <p:sp>
        <p:nvSpPr>
          <p:cNvPr id="5" name="Footer Placeholder 4"/>
          <p:cNvSpPr>
            <a:spLocks noGrp="1"/>
          </p:cNvSpPr>
          <p:nvPr>
            <p:ph type="ftr" sz="quarter" idx="11"/>
          </p:nvPr>
        </p:nvSpPr>
        <p:spPr/>
        <p:txBody>
          <a:bodyPr/>
          <a:lstStyle/>
          <a:p>
            <a:pPr>
              <a:defRPr/>
            </a:pPr>
            <a:r>
              <a:rPr lang="en-US"/>
              <a:t>CSI 5389 (E-Commerce Technologies)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6DD765C-A7D5-CC42-BCE6-0B0A97AAF6DF}" type="slidenum">
              <a:rPr lang="en-US">
                <a:solidFill>
                  <a:srgbClr val="79551B"/>
                </a:solidFill>
                <a:latin typeface="Palatino Linotype" charset="0"/>
              </a:rPr>
              <a:pPr eaLnBrk="1" hangingPunct="1"/>
              <a:t>26</a:t>
            </a:fld>
            <a:endParaRPr lang="en-US">
              <a:solidFill>
                <a:srgbClr val="79551B"/>
              </a:solidFill>
              <a:latin typeface="Palatino Linotype" charset="0"/>
            </a:endParaRPr>
          </a:p>
        </p:txBody>
      </p:sp>
    </p:spTree>
    <p:extLst>
      <p:ext uri="{BB962C8B-B14F-4D97-AF65-F5344CB8AC3E}">
        <p14:creationId xmlns:p14="http://schemas.microsoft.com/office/powerpoint/2010/main" val="2726481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762000"/>
            <a:ext cx="7388225" cy="838200"/>
          </a:xfrm>
        </p:spPr>
        <p:txBody>
          <a:bodyPr/>
          <a:lstStyle/>
          <a:p>
            <a:pPr algn="ctr" eaLnBrk="1" hangingPunct="1"/>
            <a:r>
              <a:rPr lang="en-US" b="1">
                <a:latin typeface="Palatino Linotype" charset="0"/>
              </a:rPr>
              <a:t>Access to a Global Market</a:t>
            </a:r>
          </a:p>
        </p:txBody>
      </p:sp>
      <p:sp>
        <p:nvSpPr>
          <p:cNvPr id="10243" name="Rectangle 3"/>
          <p:cNvSpPr>
            <a:spLocks noGrp="1" noChangeArrowheads="1"/>
          </p:cNvSpPr>
          <p:nvPr>
            <p:ph idx="1"/>
          </p:nvPr>
        </p:nvSpPr>
        <p:spPr>
          <a:xfrm>
            <a:off x="838200" y="1676400"/>
            <a:ext cx="7388225" cy="4038600"/>
          </a:xfrm>
        </p:spPr>
        <p:txBody>
          <a:bodyPr/>
          <a:lstStyle/>
          <a:p>
            <a:pPr eaLnBrk="1" hangingPunct="1"/>
            <a:r>
              <a:rPr lang="en-US" sz="2400">
                <a:latin typeface="Palatino Linotype" charset="0"/>
              </a:rPr>
              <a:t>Every business on the Internet has a global presence.</a:t>
            </a:r>
          </a:p>
          <a:p>
            <a:pPr eaLnBrk="1" hangingPunct="1"/>
            <a:r>
              <a:rPr lang="en-US" sz="2400">
                <a:latin typeface="Palatino Linotype" charset="0"/>
              </a:rPr>
              <a:t>The Internet makes it possible to  work effectively and efficiently with customers, partners, and suppliers around the world</a:t>
            </a:r>
          </a:p>
          <a:p>
            <a:pPr lvl="1" eaLnBrk="1" hangingPunct="1"/>
            <a:r>
              <a:rPr lang="en-US" sz="2000">
                <a:latin typeface="Palatino Linotype" charset="0"/>
              </a:rPr>
              <a:t>Worldwide, high-bandwidth communications</a:t>
            </a:r>
          </a:p>
          <a:p>
            <a:pPr lvl="1" eaLnBrk="1" hangingPunct="1"/>
            <a:r>
              <a:rPr lang="en-US" sz="2000">
                <a:latin typeface="Palatino Linotype" charset="0"/>
              </a:rPr>
              <a:t>Essentially the same cost of communications (whether the parties are down the street or halfway around the world)</a:t>
            </a:r>
          </a:p>
          <a:p>
            <a:pPr lvl="1" eaLnBrk="1" hangingPunct="1"/>
            <a:r>
              <a:rPr lang="en-US" sz="2000">
                <a:latin typeface="Palatino Linotype" charset="0"/>
              </a:rPr>
              <a:t>Technologies allow businesses to know more about their customers</a:t>
            </a:r>
          </a:p>
        </p:txBody>
      </p:sp>
      <p:sp>
        <p:nvSpPr>
          <p:cNvPr id="5" name="Footer Placeholder 4"/>
          <p:cNvSpPr>
            <a:spLocks noGrp="1"/>
          </p:cNvSpPr>
          <p:nvPr>
            <p:ph type="ftr" sz="quarter" idx="11"/>
          </p:nvPr>
        </p:nvSpPr>
        <p:spPr/>
        <p:txBody>
          <a:bodyPr/>
          <a:lstStyle/>
          <a:p>
            <a:pPr>
              <a:defRPr/>
            </a:pPr>
            <a:r>
              <a:rPr lang="en-US"/>
              <a:t>CSI 5389 (E-Commerce Technologies)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C89C0A9-7DE1-DA4B-9E10-AFF3591EBED5}" type="slidenum">
              <a:rPr lang="en-US">
                <a:solidFill>
                  <a:srgbClr val="79551B"/>
                </a:solidFill>
                <a:latin typeface="Palatino Linotype" charset="0"/>
              </a:rPr>
              <a:pPr eaLnBrk="1" hangingPunct="1"/>
              <a:t>27</a:t>
            </a:fld>
            <a:endParaRPr lang="en-US">
              <a:solidFill>
                <a:srgbClr val="79551B"/>
              </a:solidFill>
              <a:latin typeface="Palatino Linotype" charset="0"/>
            </a:endParaRPr>
          </a:p>
        </p:txBody>
      </p:sp>
    </p:spTree>
    <p:extLst>
      <p:ext uri="{BB962C8B-B14F-4D97-AF65-F5344CB8AC3E}">
        <p14:creationId xmlns:p14="http://schemas.microsoft.com/office/powerpoint/2010/main" val="1538597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762000"/>
            <a:ext cx="7388225" cy="762000"/>
          </a:xfrm>
        </p:spPr>
        <p:txBody>
          <a:bodyPr>
            <a:normAutofit fontScale="90000"/>
          </a:bodyPr>
          <a:lstStyle/>
          <a:p>
            <a:pPr algn="ctr" eaLnBrk="1" hangingPunct="1"/>
            <a:r>
              <a:rPr lang="en-US" sz="2800" b="1">
                <a:latin typeface="Palatino Linotype" charset="0"/>
              </a:rPr>
              <a:t>Great Cost Reduction in Distribution and Customer Service</a:t>
            </a:r>
            <a:endParaRPr lang="en-US" sz="2800">
              <a:latin typeface="Palatino Linotype" charset="0"/>
            </a:endParaRPr>
          </a:p>
        </p:txBody>
      </p:sp>
      <p:sp>
        <p:nvSpPr>
          <p:cNvPr id="11267" name="Rectangle 3"/>
          <p:cNvSpPr>
            <a:spLocks noGrp="1" noChangeArrowheads="1"/>
          </p:cNvSpPr>
          <p:nvPr>
            <p:ph idx="1"/>
          </p:nvPr>
        </p:nvSpPr>
        <p:spPr>
          <a:xfrm>
            <a:off x="838200" y="1676400"/>
            <a:ext cx="7388225" cy="4191000"/>
          </a:xfrm>
        </p:spPr>
        <p:txBody>
          <a:bodyPr/>
          <a:lstStyle/>
          <a:p>
            <a:pPr eaLnBrk="1" hangingPunct="1">
              <a:lnSpc>
                <a:spcPct val="80000"/>
              </a:lnSpc>
            </a:pPr>
            <a:r>
              <a:rPr lang="en-US" sz="2400">
                <a:latin typeface="Palatino Linotype" charset="0"/>
              </a:rPr>
              <a:t>The ability to deliver information to customers in a low cost manner becomes an important part of making the sale.</a:t>
            </a:r>
          </a:p>
          <a:p>
            <a:pPr eaLnBrk="1" hangingPunct="1">
              <a:lnSpc>
                <a:spcPct val="80000"/>
              </a:lnSpc>
            </a:pPr>
            <a:r>
              <a:rPr lang="en-US" sz="2400">
                <a:latin typeface="Palatino Linotype" charset="0"/>
              </a:rPr>
              <a:t>Sending a printed brochure through postal service costs several dollars for each recipient. Sending the equivalent in e-mail costs nearly zero per recipient.</a:t>
            </a:r>
          </a:p>
          <a:p>
            <a:pPr eaLnBrk="1" hangingPunct="1">
              <a:lnSpc>
                <a:spcPct val="80000"/>
              </a:lnSpc>
            </a:pPr>
            <a:r>
              <a:rPr lang="en-US" sz="2400">
                <a:latin typeface="Palatino Linotype" charset="0"/>
              </a:rPr>
              <a:t>The Internet makes it possible to provide even more information at lower cost, and to have that information be always accurate, up-to-date, and searchable.</a:t>
            </a:r>
          </a:p>
          <a:p>
            <a:pPr eaLnBrk="1" hangingPunct="1">
              <a:lnSpc>
                <a:spcPct val="80000"/>
              </a:lnSpc>
            </a:pPr>
            <a:r>
              <a:rPr lang="en-US" sz="2400">
                <a:latin typeface="Palatino Linotype" charset="0"/>
              </a:rPr>
              <a:t>The same ideas hold for selling information products online. </a:t>
            </a:r>
          </a:p>
        </p:txBody>
      </p:sp>
      <p:sp>
        <p:nvSpPr>
          <p:cNvPr id="5" name="Footer Placeholder 4"/>
          <p:cNvSpPr>
            <a:spLocks noGrp="1"/>
          </p:cNvSpPr>
          <p:nvPr>
            <p:ph type="ftr" sz="quarter" idx="11"/>
          </p:nvPr>
        </p:nvSpPr>
        <p:spPr/>
        <p:txBody>
          <a:bodyPr/>
          <a:lstStyle/>
          <a:p>
            <a:pPr>
              <a:defRPr/>
            </a:pPr>
            <a:r>
              <a:rPr lang="en-US"/>
              <a:t>CSI 5389 (E-Commerce Technologies)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AD0F25A-5800-F946-8DCA-15030CBF113A}" type="slidenum">
              <a:rPr lang="en-US">
                <a:solidFill>
                  <a:srgbClr val="79551B"/>
                </a:solidFill>
                <a:latin typeface="Palatino Linotype" charset="0"/>
              </a:rPr>
              <a:pPr eaLnBrk="1" hangingPunct="1"/>
              <a:t>28</a:t>
            </a:fld>
            <a:endParaRPr lang="en-US">
              <a:solidFill>
                <a:srgbClr val="79551B"/>
              </a:solidFill>
              <a:latin typeface="Palatino Linotype" charset="0"/>
            </a:endParaRPr>
          </a:p>
        </p:txBody>
      </p:sp>
    </p:spTree>
    <p:extLst>
      <p:ext uri="{BB962C8B-B14F-4D97-AF65-F5344CB8AC3E}">
        <p14:creationId xmlns:p14="http://schemas.microsoft.com/office/powerpoint/2010/main" val="3781826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609600"/>
            <a:ext cx="7467600" cy="762000"/>
          </a:xfrm>
        </p:spPr>
        <p:txBody>
          <a:bodyPr>
            <a:normAutofit fontScale="90000"/>
          </a:bodyPr>
          <a:lstStyle/>
          <a:p>
            <a:pPr algn="ctr" eaLnBrk="1" hangingPunct="1"/>
            <a:r>
              <a:rPr lang="en-US" b="1">
                <a:latin typeface="Palatino Linotype" charset="0"/>
              </a:rPr>
              <a:t>Key Properties of the Internet</a:t>
            </a:r>
          </a:p>
        </p:txBody>
      </p:sp>
      <p:sp>
        <p:nvSpPr>
          <p:cNvPr id="12291" name="Rectangle 3"/>
          <p:cNvSpPr>
            <a:spLocks noGrp="1" noChangeArrowheads="1"/>
          </p:cNvSpPr>
          <p:nvPr>
            <p:ph idx="1"/>
          </p:nvPr>
        </p:nvSpPr>
        <p:spPr>
          <a:xfrm>
            <a:off x="838200" y="1447800"/>
            <a:ext cx="7467600" cy="4343400"/>
          </a:xfrm>
        </p:spPr>
        <p:txBody>
          <a:bodyPr/>
          <a:lstStyle/>
          <a:p>
            <a:pPr eaLnBrk="1" hangingPunct="1">
              <a:lnSpc>
                <a:spcPct val="80000"/>
              </a:lnSpc>
            </a:pPr>
            <a:r>
              <a:rPr lang="en-US" sz="2400">
                <a:latin typeface="Palatino Linotype" charset="0"/>
              </a:rPr>
              <a:t>The Internet is interoperable</a:t>
            </a:r>
          </a:p>
          <a:p>
            <a:pPr lvl="1" eaLnBrk="1" hangingPunct="1">
              <a:lnSpc>
                <a:spcPct val="80000"/>
              </a:lnSpc>
            </a:pPr>
            <a:r>
              <a:rPr lang="en-US" sz="2000">
                <a:latin typeface="Palatino Linotype" charset="0"/>
              </a:rPr>
              <a:t>A computer is connected to the Internet if it can communicate with any other computer connected to the Internet.</a:t>
            </a:r>
          </a:p>
          <a:p>
            <a:pPr eaLnBrk="1" hangingPunct="1">
              <a:lnSpc>
                <a:spcPct val="80000"/>
              </a:lnSpc>
            </a:pPr>
            <a:r>
              <a:rPr lang="en-US" sz="2400">
                <a:latin typeface="Palatino Linotype" charset="0"/>
              </a:rPr>
              <a:t>The Internet is global</a:t>
            </a:r>
          </a:p>
          <a:p>
            <a:pPr lvl="1" eaLnBrk="1" hangingPunct="1">
              <a:lnSpc>
                <a:spcPct val="80000"/>
              </a:lnSpc>
            </a:pPr>
            <a:r>
              <a:rPr lang="en-US" sz="2000">
                <a:latin typeface="Palatino Linotype" charset="0"/>
              </a:rPr>
              <a:t>The Internet structure is based on standardized and universal connectivity.</a:t>
            </a:r>
          </a:p>
          <a:p>
            <a:pPr eaLnBrk="1" hangingPunct="1">
              <a:lnSpc>
                <a:spcPct val="80000"/>
              </a:lnSpc>
            </a:pPr>
            <a:r>
              <a:rPr lang="en-US" sz="2400">
                <a:latin typeface="Palatino Linotype" charset="0"/>
              </a:rPr>
              <a:t>The Web makes it easy</a:t>
            </a:r>
          </a:p>
          <a:p>
            <a:pPr lvl="1" eaLnBrk="1" hangingPunct="1">
              <a:lnSpc>
                <a:spcPct val="80000"/>
              </a:lnSpc>
            </a:pPr>
            <a:r>
              <a:rPr lang="en-US" sz="2000">
                <a:latin typeface="Palatino Linotype" charset="0"/>
              </a:rPr>
              <a:t>The WWW has made high functional multimedia content easily available to users worldwide.</a:t>
            </a:r>
          </a:p>
          <a:p>
            <a:pPr eaLnBrk="1" hangingPunct="1">
              <a:lnSpc>
                <a:spcPct val="80000"/>
              </a:lnSpc>
            </a:pPr>
            <a:r>
              <a:rPr lang="en-US" sz="2400">
                <a:latin typeface="Palatino Linotype" charset="0"/>
              </a:rPr>
              <a:t>The costs of the network are shared across multiple applications and borne by the end users.</a:t>
            </a:r>
          </a:p>
          <a:p>
            <a:pPr lvl="1" eaLnBrk="1" hangingPunct="1">
              <a:lnSpc>
                <a:spcPct val="80000"/>
              </a:lnSpc>
            </a:pPr>
            <a:r>
              <a:rPr lang="en-US" sz="2000">
                <a:latin typeface="Palatino Linotype" charset="0"/>
              </a:rPr>
              <a:t>Businesses and consumers pay for their own connections and then are free to use the network for their purposes.</a:t>
            </a:r>
          </a:p>
        </p:txBody>
      </p:sp>
      <p:sp>
        <p:nvSpPr>
          <p:cNvPr id="5" name="Footer Placeholder 4"/>
          <p:cNvSpPr>
            <a:spLocks noGrp="1"/>
          </p:cNvSpPr>
          <p:nvPr>
            <p:ph type="ftr" sz="quarter" idx="11"/>
          </p:nvPr>
        </p:nvSpPr>
        <p:spPr/>
        <p:txBody>
          <a:bodyPr/>
          <a:lstStyle/>
          <a:p>
            <a:pPr>
              <a:defRPr/>
            </a:pPr>
            <a:r>
              <a:rPr lang="en-US"/>
              <a:t>CSI 5389 (E-Commerce Technologies)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B6287CF-CA2B-E148-81CB-CD68C1325EEA}" type="slidenum">
              <a:rPr lang="en-US">
                <a:solidFill>
                  <a:srgbClr val="79551B"/>
                </a:solidFill>
                <a:latin typeface="Palatino Linotype" charset="0"/>
              </a:rPr>
              <a:pPr eaLnBrk="1" hangingPunct="1"/>
              <a:t>29</a:t>
            </a:fld>
            <a:endParaRPr lang="en-US">
              <a:solidFill>
                <a:srgbClr val="79551B"/>
              </a:solidFill>
              <a:latin typeface="Palatino Linotype" charset="0"/>
            </a:endParaRPr>
          </a:p>
        </p:txBody>
      </p:sp>
    </p:spTree>
    <p:extLst>
      <p:ext uri="{BB962C8B-B14F-4D97-AF65-F5344CB8AC3E}">
        <p14:creationId xmlns:p14="http://schemas.microsoft.com/office/powerpoint/2010/main" val="3514334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Globalization</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solidFill>
                  <a:srgbClr val="FF0000"/>
                </a:solidFill>
              </a:rPr>
              <a:t>Globalization </a:t>
            </a:r>
            <a:r>
              <a:rPr lang="en-US" b="1" dirty="0" smtClean="0">
                <a:solidFill>
                  <a:srgbClr val="FF0000"/>
                </a:solidFill>
              </a:rPr>
              <a:t>refers to the integration of goods, services, and culture among the nations of the world.</a:t>
            </a:r>
          </a:p>
          <a:p>
            <a:r>
              <a:rPr lang="en-US" dirty="0" smtClean="0"/>
              <a:t>We have been experiencing globalization since the days of European colonization.</a:t>
            </a:r>
          </a:p>
          <a:p>
            <a:r>
              <a:rPr lang="en-US" dirty="0" smtClean="0"/>
              <a:t>Advances </a:t>
            </a:r>
            <a:r>
              <a:rPr lang="en-US" dirty="0"/>
              <a:t>in telecommunication and transportation technologies accelerated </a:t>
            </a:r>
            <a:r>
              <a:rPr lang="en-US" dirty="0" smtClean="0"/>
              <a:t>globalization.</a:t>
            </a:r>
          </a:p>
          <a:p>
            <a:r>
              <a:rPr lang="en-US" dirty="0" smtClean="0"/>
              <a:t>The Internet </a:t>
            </a:r>
            <a:r>
              <a:rPr lang="en-US" dirty="0"/>
              <a:t>has made all nations </a:t>
            </a:r>
            <a:r>
              <a:rPr lang="en-US" dirty="0" smtClean="0"/>
              <a:t/>
            </a:r>
            <a:br>
              <a:rPr lang="en-US" dirty="0" smtClean="0"/>
            </a:br>
            <a:r>
              <a:rPr lang="en-US" dirty="0" smtClean="0"/>
              <a:t>next-door </a:t>
            </a:r>
            <a:r>
              <a:rPr lang="en-US" dirty="0"/>
              <a:t>neighbors.</a:t>
            </a:r>
          </a:p>
          <a:p>
            <a:pPr marL="0" indent="0">
              <a:buNone/>
            </a:pPr>
            <a:endParaRPr lang="en-US" dirty="0"/>
          </a:p>
        </p:txBody>
      </p:sp>
      <p:sp>
        <p:nvSpPr>
          <p:cNvPr id="4" name="Rectangle 3"/>
          <p:cNvSpPr/>
          <p:nvPr/>
        </p:nvSpPr>
        <p:spPr>
          <a:xfrm>
            <a:off x="457200" y="6126163"/>
            <a:ext cx="6146800" cy="369332"/>
          </a:xfrm>
          <a:prstGeom prst="rect">
            <a:avLst/>
          </a:prstGeom>
        </p:spPr>
        <p:txBody>
          <a:bodyPr wrap="square">
            <a:spAutoFit/>
          </a:bodyPr>
          <a:lstStyle/>
          <a:p>
            <a:r>
              <a:rPr lang="en-US" dirty="0"/>
              <a:t>https://</a:t>
            </a:r>
            <a:r>
              <a:rPr lang="en-US" dirty="0" err="1"/>
              <a:t>www.youtube.com</a:t>
            </a:r>
            <a:r>
              <a:rPr lang="en-US" dirty="0"/>
              <a:t>/</a:t>
            </a:r>
            <a:r>
              <a:rPr lang="en-US" dirty="0" err="1"/>
              <a:t>watch?v</a:t>
            </a:r>
            <a:r>
              <a:rPr lang="en-US" dirty="0"/>
              <a:t>=JJ0nFD19eT8</a:t>
            </a:r>
          </a:p>
        </p:txBody>
      </p:sp>
    </p:spTree>
    <p:extLst>
      <p:ext uri="{BB962C8B-B14F-4D97-AF65-F5344CB8AC3E}">
        <p14:creationId xmlns:p14="http://schemas.microsoft.com/office/powerpoint/2010/main" val="2947328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E-Commerce</a:t>
            </a:r>
            <a:endParaRPr lang="en-US" dirty="0"/>
          </a:p>
        </p:txBody>
      </p:sp>
      <p:sp>
        <p:nvSpPr>
          <p:cNvPr id="3" name="Content Placeholder 2"/>
          <p:cNvSpPr>
            <a:spLocks noGrp="1"/>
          </p:cNvSpPr>
          <p:nvPr>
            <p:ph idx="1"/>
          </p:nvPr>
        </p:nvSpPr>
        <p:spPr/>
        <p:txBody>
          <a:bodyPr/>
          <a:lstStyle/>
          <a:p>
            <a:r>
              <a:rPr lang="en-US" dirty="0">
                <a:hlinkClick r:id="rId2"/>
              </a:rPr>
              <a:t>https://www.youtube.com/watch?v=</a:t>
            </a:r>
            <a:r>
              <a:rPr lang="en-US" dirty="0" smtClean="0">
                <a:hlinkClick r:id="rId2"/>
              </a:rPr>
              <a:t>FAyit_s9eY0</a:t>
            </a:r>
            <a:endParaRPr lang="en-US" dirty="0" smtClean="0"/>
          </a:p>
          <a:p>
            <a:r>
              <a:rPr lang="en-US" dirty="0" smtClean="0"/>
              <a:t>List down 6 types of e-Commerce businesses.</a:t>
            </a:r>
          </a:p>
          <a:p>
            <a:r>
              <a:rPr lang="en-US" dirty="0" smtClean="0"/>
              <a:t>Give one sentence explanation and an example for each. </a:t>
            </a:r>
            <a:endParaRPr lang="en-US" dirty="0"/>
          </a:p>
        </p:txBody>
      </p:sp>
    </p:spTree>
    <p:extLst>
      <p:ext uri="{BB962C8B-B14F-4D97-AF65-F5344CB8AC3E}">
        <p14:creationId xmlns:p14="http://schemas.microsoft.com/office/powerpoint/2010/main" val="233204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762000"/>
            <a:ext cx="7388225" cy="762000"/>
          </a:xfrm>
        </p:spPr>
        <p:txBody>
          <a:bodyPr/>
          <a:lstStyle/>
          <a:p>
            <a:pPr algn="ctr" eaLnBrk="1" hangingPunct="1"/>
            <a:r>
              <a:rPr lang="en-US" b="1">
                <a:latin typeface="Palatino Linotype" charset="0"/>
              </a:rPr>
              <a:t>Strategic Issues</a:t>
            </a:r>
          </a:p>
        </p:txBody>
      </p:sp>
      <p:sp>
        <p:nvSpPr>
          <p:cNvPr id="13315" name="Rectangle 3"/>
          <p:cNvSpPr>
            <a:spLocks noGrp="1" noChangeArrowheads="1"/>
          </p:cNvSpPr>
          <p:nvPr>
            <p:ph idx="1"/>
          </p:nvPr>
        </p:nvSpPr>
        <p:spPr>
          <a:xfrm>
            <a:off x="838200" y="1600200"/>
            <a:ext cx="7388225" cy="4191000"/>
          </a:xfrm>
        </p:spPr>
        <p:txBody>
          <a:bodyPr/>
          <a:lstStyle/>
          <a:p>
            <a:pPr eaLnBrk="1" hangingPunct="1"/>
            <a:r>
              <a:rPr lang="en-US" sz="2400">
                <a:latin typeface="Palatino Linotype" charset="0"/>
              </a:rPr>
              <a:t>Concentration versus Empowerment</a:t>
            </a:r>
          </a:p>
          <a:p>
            <a:pPr lvl="1" eaLnBrk="1" hangingPunct="1"/>
            <a:r>
              <a:rPr lang="en-US" sz="2000">
                <a:latin typeface="Palatino Linotype" charset="0"/>
              </a:rPr>
              <a:t>The Internet allows direct access from businesses to consumers and greatly reduces the costs associated with distribution.</a:t>
            </a:r>
          </a:p>
          <a:p>
            <a:pPr lvl="1" eaLnBrk="1" hangingPunct="1"/>
            <a:r>
              <a:rPr lang="en-US" sz="2000">
                <a:latin typeface="Palatino Linotype" charset="0"/>
              </a:rPr>
              <a:t>This could lead to a great concentration of suppliers, or to the opposite: the creation of tens of thousands of small and medium-sized suppliers.</a:t>
            </a:r>
          </a:p>
          <a:p>
            <a:pPr eaLnBrk="1" hangingPunct="1"/>
            <a:r>
              <a:rPr lang="en-US" sz="2400">
                <a:latin typeface="Palatino Linotype" charset="0"/>
              </a:rPr>
              <a:t>New Competitive Challenges</a:t>
            </a:r>
          </a:p>
          <a:p>
            <a:pPr lvl="1" eaLnBrk="1" hangingPunct="1"/>
            <a:r>
              <a:rPr lang="en-US" sz="2000">
                <a:latin typeface="Palatino Linotype" charset="0"/>
              </a:rPr>
              <a:t>The Internet can bring formerly disjoint businesses into direct competition.</a:t>
            </a:r>
          </a:p>
          <a:p>
            <a:pPr lvl="1" eaLnBrk="1" hangingPunct="1"/>
            <a:r>
              <a:rPr lang="en-US" sz="2000">
                <a:latin typeface="Palatino Linotype" charset="0"/>
              </a:rPr>
              <a:t>Costs and efficiencies must become competitive worldwide.</a:t>
            </a:r>
          </a:p>
        </p:txBody>
      </p:sp>
      <p:sp>
        <p:nvSpPr>
          <p:cNvPr id="5" name="Footer Placeholder 4"/>
          <p:cNvSpPr>
            <a:spLocks noGrp="1"/>
          </p:cNvSpPr>
          <p:nvPr>
            <p:ph type="ftr" sz="quarter" idx="11"/>
          </p:nvPr>
        </p:nvSpPr>
        <p:spPr/>
        <p:txBody>
          <a:bodyPr/>
          <a:lstStyle/>
          <a:p>
            <a:pPr>
              <a:defRPr/>
            </a:pPr>
            <a:r>
              <a:rPr lang="en-US"/>
              <a:t>CSI 5389 (E-Commerce Technologies)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D082A09-86FF-C04D-BC82-F607E78A86E0}" type="slidenum">
              <a:rPr lang="en-US">
                <a:solidFill>
                  <a:srgbClr val="79551B"/>
                </a:solidFill>
                <a:latin typeface="Palatino Linotype" charset="0"/>
              </a:rPr>
              <a:pPr eaLnBrk="1" hangingPunct="1"/>
              <a:t>31</a:t>
            </a:fld>
            <a:endParaRPr lang="en-US">
              <a:solidFill>
                <a:srgbClr val="79551B"/>
              </a:solidFill>
              <a:latin typeface="Palatino Linotype" charset="0"/>
            </a:endParaRPr>
          </a:p>
        </p:txBody>
      </p:sp>
    </p:spTree>
    <p:extLst>
      <p:ext uri="{BB962C8B-B14F-4D97-AF65-F5344CB8AC3E}">
        <p14:creationId xmlns:p14="http://schemas.microsoft.com/office/powerpoint/2010/main" val="793168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762000"/>
            <a:ext cx="7388225" cy="914400"/>
          </a:xfrm>
        </p:spPr>
        <p:txBody>
          <a:bodyPr>
            <a:normAutofit fontScale="90000"/>
          </a:bodyPr>
          <a:lstStyle/>
          <a:p>
            <a:pPr algn="ctr" eaLnBrk="1" hangingPunct="1"/>
            <a:r>
              <a:rPr lang="en-US" b="1">
                <a:latin typeface="Palatino Linotype" charset="0"/>
              </a:rPr>
              <a:t>Business Issues in Internet Commerce</a:t>
            </a:r>
          </a:p>
        </p:txBody>
      </p:sp>
      <p:sp>
        <p:nvSpPr>
          <p:cNvPr id="14339" name="Rectangle 3"/>
          <p:cNvSpPr>
            <a:spLocks noGrp="1" noChangeArrowheads="1"/>
          </p:cNvSpPr>
          <p:nvPr>
            <p:ph idx="1"/>
          </p:nvPr>
        </p:nvSpPr>
        <p:spPr>
          <a:xfrm>
            <a:off x="838200" y="1828800"/>
            <a:ext cx="7388225" cy="3886200"/>
          </a:xfrm>
        </p:spPr>
        <p:txBody>
          <a:bodyPr>
            <a:normAutofit lnSpcReduction="10000"/>
          </a:bodyPr>
          <a:lstStyle/>
          <a:p>
            <a:pPr eaLnBrk="1" hangingPunct="1"/>
            <a:r>
              <a:rPr lang="en-US">
                <a:latin typeface="Palatino Linotype" charset="0"/>
              </a:rPr>
              <a:t>Internet commerce is about business: using the network effectively to achieve business goals.</a:t>
            </a:r>
          </a:p>
          <a:p>
            <a:pPr lvl="1" eaLnBrk="1" hangingPunct="1"/>
            <a:r>
              <a:rPr lang="en-US">
                <a:latin typeface="Palatino Linotype" charset="0"/>
              </a:rPr>
              <a:t>Current technology provides tools for reaching business goals.</a:t>
            </a:r>
          </a:p>
          <a:p>
            <a:pPr lvl="1" eaLnBrk="1" hangingPunct="1"/>
            <a:r>
              <a:rPr lang="en-US">
                <a:latin typeface="Palatino Linotype" charset="0"/>
              </a:rPr>
              <a:t>If we do not have a clear idea of our business goals in using the network, then technology cannot help us to achieve them.</a:t>
            </a:r>
          </a:p>
        </p:txBody>
      </p:sp>
      <p:sp>
        <p:nvSpPr>
          <p:cNvPr id="5" name="Footer Placeholder 4"/>
          <p:cNvSpPr>
            <a:spLocks noGrp="1"/>
          </p:cNvSpPr>
          <p:nvPr>
            <p:ph type="ftr" sz="quarter" idx="11"/>
          </p:nvPr>
        </p:nvSpPr>
        <p:spPr/>
        <p:txBody>
          <a:bodyPr/>
          <a:lstStyle/>
          <a:p>
            <a:pPr>
              <a:defRPr/>
            </a:pPr>
            <a:r>
              <a:rPr lang="en-US"/>
              <a:t>CSI 5389 (E-Commerce Technologies)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458DCF2-ADD4-5A4A-946A-0860B447358A}" type="slidenum">
              <a:rPr lang="en-US">
                <a:solidFill>
                  <a:srgbClr val="79551B"/>
                </a:solidFill>
                <a:latin typeface="Palatino Linotype" charset="0"/>
              </a:rPr>
              <a:pPr eaLnBrk="1" hangingPunct="1"/>
              <a:t>32</a:t>
            </a:fld>
            <a:endParaRPr lang="en-US">
              <a:solidFill>
                <a:srgbClr val="79551B"/>
              </a:solidFill>
              <a:latin typeface="Palatino Linotype" charset="0"/>
            </a:endParaRPr>
          </a:p>
        </p:txBody>
      </p:sp>
    </p:spTree>
    <p:extLst>
      <p:ext uri="{BB962C8B-B14F-4D97-AF65-F5344CB8AC3E}">
        <p14:creationId xmlns:p14="http://schemas.microsoft.com/office/powerpoint/2010/main" val="2184168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762000"/>
            <a:ext cx="7388225" cy="914400"/>
          </a:xfrm>
        </p:spPr>
        <p:txBody>
          <a:bodyPr/>
          <a:lstStyle/>
          <a:p>
            <a:pPr algn="ctr" eaLnBrk="1" hangingPunct="1"/>
            <a:r>
              <a:rPr lang="en-US" b="1">
                <a:latin typeface="Palatino Linotype" charset="0"/>
              </a:rPr>
              <a:t>Business Issues (cont.)</a:t>
            </a:r>
          </a:p>
        </p:txBody>
      </p:sp>
      <p:sp>
        <p:nvSpPr>
          <p:cNvPr id="15363" name="Rectangle 3"/>
          <p:cNvSpPr>
            <a:spLocks noGrp="1" noChangeArrowheads="1"/>
          </p:cNvSpPr>
          <p:nvPr>
            <p:ph idx="1"/>
          </p:nvPr>
        </p:nvSpPr>
        <p:spPr>
          <a:xfrm>
            <a:off x="838200" y="1828800"/>
            <a:ext cx="7848600" cy="3886200"/>
          </a:xfrm>
        </p:spPr>
        <p:txBody>
          <a:bodyPr>
            <a:normAutofit fontScale="92500" lnSpcReduction="10000"/>
          </a:bodyPr>
          <a:lstStyle/>
          <a:p>
            <a:pPr eaLnBrk="1" hangingPunct="1">
              <a:lnSpc>
                <a:spcPct val="90000"/>
              </a:lnSpc>
            </a:pPr>
            <a:r>
              <a:rPr lang="en-US" dirty="0">
                <a:latin typeface="Palatino Linotype" charset="0"/>
              </a:rPr>
              <a:t>Business goals can also be changed to take advantage of current technology.</a:t>
            </a:r>
          </a:p>
          <a:p>
            <a:pPr lvl="1" eaLnBrk="1" hangingPunct="1">
              <a:lnSpc>
                <a:spcPct val="90000"/>
              </a:lnSpc>
            </a:pPr>
            <a:r>
              <a:rPr lang="en-US" dirty="0">
                <a:latin typeface="Palatino Linotype" charset="0"/>
              </a:rPr>
              <a:t>Technology often allows new kinds of operations that were previously too expensive.</a:t>
            </a:r>
          </a:p>
          <a:p>
            <a:pPr lvl="1" eaLnBrk="1" hangingPunct="1">
              <a:lnSpc>
                <a:spcPct val="90000"/>
              </a:lnSpc>
            </a:pPr>
            <a:r>
              <a:rPr lang="en-US" dirty="0">
                <a:latin typeface="Palatino Linotype" charset="0"/>
              </a:rPr>
              <a:t>For example, it is entirely appropriate to choose a new focus on closer customer relationships, using the Internet to communicate with customers.</a:t>
            </a:r>
          </a:p>
          <a:p>
            <a:pPr lvl="1" eaLnBrk="1" hangingPunct="1">
              <a:lnSpc>
                <a:spcPct val="90000"/>
              </a:lnSpc>
            </a:pPr>
            <a:r>
              <a:rPr lang="en-US" dirty="0">
                <a:latin typeface="Palatino Linotype" charset="0"/>
              </a:rPr>
              <a:t>Without the network, such a goal might have been too expensive or difficult to achieve.</a:t>
            </a:r>
          </a:p>
        </p:txBody>
      </p:sp>
      <p:sp>
        <p:nvSpPr>
          <p:cNvPr id="5" name="Footer Placeholder 4"/>
          <p:cNvSpPr>
            <a:spLocks noGrp="1"/>
          </p:cNvSpPr>
          <p:nvPr>
            <p:ph type="ftr" sz="quarter" idx="11"/>
          </p:nvPr>
        </p:nvSpPr>
        <p:spPr/>
        <p:txBody>
          <a:bodyPr/>
          <a:lstStyle/>
          <a:p>
            <a:pPr>
              <a:defRPr/>
            </a:pPr>
            <a:r>
              <a:rPr lang="en-US"/>
              <a:t>CSI 5389 (E-Commerce Technologies)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4FA6ECF-CC4C-DD41-9AF7-7A7FFDA46D5C}" type="slidenum">
              <a:rPr lang="en-US">
                <a:solidFill>
                  <a:srgbClr val="79551B"/>
                </a:solidFill>
                <a:latin typeface="Palatino Linotype" charset="0"/>
              </a:rPr>
              <a:pPr eaLnBrk="1" hangingPunct="1"/>
              <a:t>33</a:t>
            </a:fld>
            <a:endParaRPr lang="en-US">
              <a:solidFill>
                <a:srgbClr val="79551B"/>
              </a:solidFill>
              <a:latin typeface="Palatino Linotype" charset="0"/>
            </a:endParaRPr>
          </a:p>
        </p:txBody>
      </p:sp>
    </p:spTree>
    <p:extLst>
      <p:ext uri="{BB962C8B-B14F-4D97-AF65-F5344CB8AC3E}">
        <p14:creationId xmlns:p14="http://schemas.microsoft.com/office/powerpoint/2010/main" val="1940624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762000"/>
            <a:ext cx="7388225" cy="914400"/>
          </a:xfrm>
        </p:spPr>
        <p:txBody>
          <a:bodyPr/>
          <a:lstStyle/>
          <a:p>
            <a:pPr algn="ctr" eaLnBrk="1" hangingPunct="1"/>
            <a:r>
              <a:rPr lang="en-US" b="1">
                <a:latin typeface="Palatino Linotype" charset="0"/>
              </a:rPr>
              <a:t>Business Issues (cont.)</a:t>
            </a:r>
          </a:p>
        </p:txBody>
      </p:sp>
      <p:sp>
        <p:nvSpPr>
          <p:cNvPr id="16387" name="Rectangle 3"/>
          <p:cNvSpPr>
            <a:spLocks noGrp="1" noChangeArrowheads="1"/>
          </p:cNvSpPr>
          <p:nvPr>
            <p:ph idx="1"/>
          </p:nvPr>
        </p:nvSpPr>
        <p:spPr>
          <a:xfrm>
            <a:off x="838200" y="1828800"/>
            <a:ext cx="7388225" cy="3886200"/>
          </a:xfrm>
        </p:spPr>
        <p:txBody>
          <a:bodyPr/>
          <a:lstStyle/>
          <a:p>
            <a:pPr eaLnBrk="1" hangingPunct="1">
              <a:lnSpc>
                <a:spcPct val="90000"/>
              </a:lnSpc>
            </a:pPr>
            <a:r>
              <a:rPr lang="en-US" sz="2400">
                <a:latin typeface="Palatino Linotype" charset="0"/>
              </a:rPr>
              <a:t>Business issues for Internet commerce cross the entire range of business activities:</a:t>
            </a:r>
          </a:p>
          <a:p>
            <a:pPr lvl="1" eaLnBrk="1" hangingPunct="1">
              <a:lnSpc>
                <a:spcPct val="90000"/>
              </a:lnSpc>
            </a:pPr>
            <a:r>
              <a:rPr lang="en-US" sz="2000">
                <a:latin typeface="Palatino Linotype" charset="0"/>
              </a:rPr>
              <a:t>How does Internet commerce fit with our strategy? Should we change our strategy?</a:t>
            </a:r>
          </a:p>
          <a:p>
            <a:pPr lvl="1" eaLnBrk="1" hangingPunct="1">
              <a:lnSpc>
                <a:spcPct val="90000"/>
              </a:lnSpc>
            </a:pPr>
            <a:r>
              <a:rPr lang="en-US" sz="2000">
                <a:latin typeface="Palatino Linotype" charset="0"/>
              </a:rPr>
              <a:t>What does this mean to our competitive situation?</a:t>
            </a:r>
          </a:p>
          <a:p>
            <a:pPr lvl="1" eaLnBrk="1" hangingPunct="1">
              <a:lnSpc>
                <a:spcPct val="90000"/>
              </a:lnSpc>
            </a:pPr>
            <a:r>
              <a:rPr lang="en-US" sz="2000">
                <a:latin typeface="Palatino Linotype" charset="0"/>
              </a:rPr>
              <a:t>Do we expect return in the short term, or is this a long-term investment?</a:t>
            </a:r>
          </a:p>
          <a:p>
            <a:pPr lvl="1" eaLnBrk="1" hangingPunct="1">
              <a:lnSpc>
                <a:spcPct val="90000"/>
              </a:lnSpc>
            </a:pPr>
            <a:r>
              <a:rPr lang="en-US" sz="2000">
                <a:latin typeface="Palatino Linotype" charset="0"/>
              </a:rPr>
              <a:t>How much will it cost? What do we expect to accomplish?</a:t>
            </a:r>
          </a:p>
          <a:p>
            <a:pPr lvl="1" eaLnBrk="1" hangingPunct="1">
              <a:lnSpc>
                <a:spcPct val="90000"/>
              </a:lnSpc>
            </a:pPr>
            <a:r>
              <a:rPr lang="en-US" sz="2000">
                <a:latin typeface="Palatino Linotype" charset="0"/>
              </a:rPr>
              <a:t>How will we measure the success?</a:t>
            </a:r>
          </a:p>
          <a:p>
            <a:pPr lvl="1" eaLnBrk="1" hangingPunct="1">
              <a:lnSpc>
                <a:spcPct val="90000"/>
              </a:lnSpc>
            </a:pPr>
            <a:r>
              <a:rPr lang="en-US" sz="2000">
                <a:latin typeface="Palatino Linotype" charset="0"/>
              </a:rPr>
              <a:t>How does this affect our sales channels, our partners, and our suppliers? </a:t>
            </a:r>
          </a:p>
        </p:txBody>
      </p:sp>
      <p:sp>
        <p:nvSpPr>
          <p:cNvPr id="5" name="Footer Placeholder 4"/>
          <p:cNvSpPr>
            <a:spLocks noGrp="1"/>
          </p:cNvSpPr>
          <p:nvPr>
            <p:ph type="ftr" sz="quarter" idx="11"/>
          </p:nvPr>
        </p:nvSpPr>
        <p:spPr/>
        <p:txBody>
          <a:bodyPr/>
          <a:lstStyle/>
          <a:p>
            <a:pPr>
              <a:defRPr/>
            </a:pPr>
            <a:r>
              <a:rPr lang="en-US"/>
              <a:t>CSI 5389 (E-Commerce Technologies)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4B6886E-1DA9-3D4D-BA74-B438F05DFCED}" type="slidenum">
              <a:rPr lang="en-US">
                <a:solidFill>
                  <a:srgbClr val="79551B"/>
                </a:solidFill>
                <a:latin typeface="Palatino Linotype" charset="0"/>
              </a:rPr>
              <a:pPr eaLnBrk="1" hangingPunct="1"/>
              <a:t>34</a:t>
            </a:fld>
            <a:endParaRPr lang="en-US">
              <a:solidFill>
                <a:srgbClr val="79551B"/>
              </a:solidFill>
              <a:latin typeface="Palatino Linotype" charset="0"/>
            </a:endParaRPr>
          </a:p>
        </p:txBody>
      </p:sp>
    </p:spTree>
    <p:extLst>
      <p:ext uri="{BB962C8B-B14F-4D97-AF65-F5344CB8AC3E}">
        <p14:creationId xmlns:p14="http://schemas.microsoft.com/office/powerpoint/2010/main" val="3399619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762000"/>
            <a:ext cx="7388225" cy="914400"/>
          </a:xfrm>
        </p:spPr>
        <p:txBody>
          <a:bodyPr/>
          <a:lstStyle/>
          <a:p>
            <a:pPr algn="ctr" eaLnBrk="1" hangingPunct="1"/>
            <a:r>
              <a:rPr lang="en-US" sz="2800" b="1">
                <a:latin typeface="Palatino Linotype" charset="0"/>
              </a:rPr>
              <a:t>Technology Issues in Internet Commerce</a:t>
            </a:r>
          </a:p>
        </p:txBody>
      </p:sp>
      <p:sp>
        <p:nvSpPr>
          <p:cNvPr id="17411" name="Rectangle 3"/>
          <p:cNvSpPr>
            <a:spLocks noGrp="1" noChangeArrowheads="1"/>
          </p:cNvSpPr>
          <p:nvPr>
            <p:ph idx="1"/>
          </p:nvPr>
        </p:nvSpPr>
        <p:spPr>
          <a:xfrm>
            <a:off x="838200" y="1828800"/>
            <a:ext cx="7388225" cy="3886200"/>
          </a:xfrm>
        </p:spPr>
        <p:txBody>
          <a:bodyPr/>
          <a:lstStyle/>
          <a:p>
            <a:pPr eaLnBrk="1" hangingPunct="1">
              <a:lnSpc>
                <a:spcPct val="90000"/>
              </a:lnSpc>
            </a:pPr>
            <a:r>
              <a:rPr lang="en-US" sz="2400">
                <a:latin typeface="Palatino Linotype" charset="0"/>
              </a:rPr>
              <a:t>There are two key technology issues:</a:t>
            </a:r>
          </a:p>
          <a:p>
            <a:pPr lvl="1" eaLnBrk="1" hangingPunct="1">
              <a:lnSpc>
                <a:spcPct val="90000"/>
              </a:lnSpc>
            </a:pPr>
            <a:r>
              <a:rPr lang="en-US" sz="2000">
                <a:latin typeface="Palatino Linotype" charset="0"/>
              </a:rPr>
              <a:t>Which technology to use?</a:t>
            </a:r>
          </a:p>
          <a:p>
            <a:pPr lvl="1" eaLnBrk="1" hangingPunct="1">
              <a:lnSpc>
                <a:spcPct val="90000"/>
              </a:lnSpc>
            </a:pPr>
            <a:r>
              <a:rPr lang="en-US" sz="2000">
                <a:latin typeface="Palatino Linotype" charset="0"/>
              </a:rPr>
              <a:t>How to deal with the fast pace of technological change?</a:t>
            </a:r>
          </a:p>
          <a:p>
            <a:pPr eaLnBrk="1" hangingPunct="1">
              <a:lnSpc>
                <a:spcPct val="90000"/>
              </a:lnSpc>
            </a:pPr>
            <a:r>
              <a:rPr lang="en-US" sz="2400">
                <a:latin typeface="Palatino Linotype" charset="0"/>
              </a:rPr>
              <a:t>First issue: How to apply Internet technology to business problems.</a:t>
            </a:r>
          </a:p>
          <a:p>
            <a:pPr lvl="1" eaLnBrk="1" hangingPunct="1">
              <a:lnSpc>
                <a:spcPct val="90000"/>
              </a:lnSpc>
            </a:pPr>
            <a:r>
              <a:rPr lang="en-US" sz="2000">
                <a:latin typeface="Palatino Linotype" charset="0"/>
              </a:rPr>
              <a:t>E-commerce applications bring together many technologies: the Web, databases, high-speed networking, cryptographic algorithms, multimedia, etc.</a:t>
            </a:r>
          </a:p>
          <a:p>
            <a:pPr lvl="1" eaLnBrk="1" hangingPunct="1">
              <a:lnSpc>
                <a:spcPct val="90000"/>
              </a:lnSpc>
            </a:pPr>
            <a:r>
              <a:rPr lang="en-US" sz="2000">
                <a:latin typeface="Palatino Linotype" charset="0"/>
              </a:rPr>
              <a:t>Putting them together to form a secure, high-performance,  integrated e-commerce system can be challenging.</a:t>
            </a:r>
          </a:p>
        </p:txBody>
      </p:sp>
      <p:sp>
        <p:nvSpPr>
          <p:cNvPr id="5" name="Footer Placeholder 4"/>
          <p:cNvSpPr>
            <a:spLocks noGrp="1"/>
          </p:cNvSpPr>
          <p:nvPr>
            <p:ph type="ftr" sz="quarter" idx="11"/>
          </p:nvPr>
        </p:nvSpPr>
        <p:spPr/>
        <p:txBody>
          <a:bodyPr/>
          <a:lstStyle/>
          <a:p>
            <a:pPr>
              <a:defRPr/>
            </a:pPr>
            <a:r>
              <a:rPr lang="en-US"/>
              <a:t>CSI 5389 (E-Commerce Technologies)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E8949BE-EB45-1C4A-AF51-BD3977B20133}" type="slidenum">
              <a:rPr lang="en-US">
                <a:solidFill>
                  <a:srgbClr val="79551B"/>
                </a:solidFill>
                <a:latin typeface="Palatino Linotype" charset="0"/>
              </a:rPr>
              <a:pPr eaLnBrk="1" hangingPunct="1"/>
              <a:t>35</a:t>
            </a:fld>
            <a:endParaRPr lang="en-US">
              <a:solidFill>
                <a:srgbClr val="79551B"/>
              </a:solidFill>
              <a:latin typeface="Palatino Linotype" charset="0"/>
            </a:endParaRPr>
          </a:p>
        </p:txBody>
      </p:sp>
    </p:spTree>
    <p:extLst>
      <p:ext uri="{BB962C8B-B14F-4D97-AF65-F5344CB8AC3E}">
        <p14:creationId xmlns:p14="http://schemas.microsoft.com/office/powerpoint/2010/main" val="3739912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762000"/>
            <a:ext cx="7388225" cy="914400"/>
          </a:xfrm>
        </p:spPr>
        <p:txBody>
          <a:bodyPr/>
          <a:lstStyle/>
          <a:p>
            <a:pPr algn="ctr" eaLnBrk="1" hangingPunct="1"/>
            <a:r>
              <a:rPr lang="en-US" b="1">
                <a:latin typeface="Palatino Linotype" charset="0"/>
              </a:rPr>
              <a:t>Technology Issues (cont.)</a:t>
            </a:r>
          </a:p>
        </p:txBody>
      </p:sp>
      <p:sp>
        <p:nvSpPr>
          <p:cNvPr id="18435" name="Rectangle 3"/>
          <p:cNvSpPr>
            <a:spLocks noGrp="1" noChangeArrowheads="1"/>
          </p:cNvSpPr>
          <p:nvPr>
            <p:ph idx="1"/>
          </p:nvPr>
        </p:nvSpPr>
        <p:spPr>
          <a:xfrm>
            <a:off x="838200" y="1828800"/>
            <a:ext cx="7388225" cy="3886200"/>
          </a:xfrm>
        </p:spPr>
        <p:txBody>
          <a:bodyPr/>
          <a:lstStyle/>
          <a:p>
            <a:pPr eaLnBrk="1" hangingPunct="1">
              <a:lnSpc>
                <a:spcPct val="90000"/>
              </a:lnSpc>
            </a:pPr>
            <a:r>
              <a:rPr lang="en-US" sz="2400" dirty="0">
                <a:latin typeface="Palatino Linotype" charset="0"/>
              </a:rPr>
              <a:t>Second issue: how to deal with the fast pace of technological change?</a:t>
            </a:r>
          </a:p>
          <a:p>
            <a:pPr lvl="1" eaLnBrk="1" hangingPunct="1">
              <a:lnSpc>
                <a:spcPct val="90000"/>
              </a:lnSpc>
            </a:pPr>
            <a:r>
              <a:rPr lang="en-US" sz="2000" dirty="0">
                <a:latin typeface="Palatino Linotype" charset="0"/>
              </a:rPr>
              <a:t>Any commerce system must be prepared to accommodate and incorporate new technologies as they become available.</a:t>
            </a:r>
          </a:p>
          <a:p>
            <a:pPr lvl="1" eaLnBrk="1" hangingPunct="1">
              <a:lnSpc>
                <a:spcPct val="90000"/>
              </a:lnSpc>
            </a:pPr>
            <a:r>
              <a:rPr lang="en-US" sz="2000" dirty="0">
                <a:latin typeface="Palatino Linotype" charset="0"/>
              </a:rPr>
              <a:t>The key to such adaptability is a coherent system architecture that clearly lays out what is to be accomplished and why.</a:t>
            </a:r>
          </a:p>
          <a:p>
            <a:pPr lvl="1" eaLnBrk="1" hangingPunct="1">
              <a:lnSpc>
                <a:spcPct val="90000"/>
              </a:lnSpc>
            </a:pPr>
            <a:r>
              <a:rPr lang="en-US" sz="2000" dirty="0">
                <a:latin typeface="Palatino Linotype" charset="0"/>
              </a:rPr>
              <a:t>By focusing on the fundamental principles we can adopt new technologies that help us to achieve our goals, while avoiding new technologies that may seem exciting but do not really fit in with our goals or the system. </a:t>
            </a:r>
          </a:p>
        </p:txBody>
      </p:sp>
      <p:sp>
        <p:nvSpPr>
          <p:cNvPr id="5" name="Footer Placeholder 4"/>
          <p:cNvSpPr>
            <a:spLocks noGrp="1"/>
          </p:cNvSpPr>
          <p:nvPr>
            <p:ph type="ftr" sz="quarter" idx="11"/>
          </p:nvPr>
        </p:nvSpPr>
        <p:spPr/>
        <p:txBody>
          <a:bodyPr/>
          <a:lstStyle/>
          <a:p>
            <a:pPr>
              <a:defRPr/>
            </a:pPr>
            <a:r>
              <a:rPr lang="en-US"/>
              <a:t>CSI 5389 (E-Commerce Technologies)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71BB77B-C140-9A46-89ED-E1BCD45FF103}" type="slidenum">
              <a:rPr lang="en-US">
                <a:solidFill>
                  <a:srgbClr val="79551B"/>
                </a:solidFill>
                <a:latin typeface="Palatino Linotype" charset="0"/>
              </a:rPr>
              <a:pPr eaLnBrk="1" hangingPunct="1"/>
              <a:t>36</a:t>
            </a:fld>
            <a:endParaRPr lang="en-US">
              <a:solidFill>
                <a:srgbClr val="79551B"/>
              </a:solidFill>
              <a:latin typeface="Palatino Linotype" charset="0"/>
            </a:endParaRPr>
          </a:p>
        </p:txBody>
      </p:sp>
      <p:sp>
        <p:nvSpPr>
          <p:cNvPr id="2" name="Rectangle 1"/>
          <p:cNvSpPr/>
          <p:nvPr/>
        </p:nvSpPr>
        <p:spPr>
          <a:xfrm>
            <a:off x="635000" y="5710019"/>
            <a:ext cx="5918200" cy="646331"/>
          </a:xfrm>
          <a:prstGeom prst="rect">
            <a:avLst/>
          </a:prstGeom>
        </p:spPr>
        <p:txBody>
          <a:bodyPr wrap="square">
            <a:spAutoFit/>
          </a:bodyPr>
          <a:lstStyle/>
          <a:p>
            <a:r>
              <a:rPr lang="en-US" dirty="0" smtClean="0"/>
              <a:t>Security Issues: https</a:t>
            </a:r>
            <a:r>
              <a:rPr lang="en-US" dirty="0"/>
              <a:t>://</a:t>
            </a:r>
            <a:r>
              <a:rPr lang="en-US" dirty="0" err="1"/>
              <a:t>www.youtube.com</a:t>
            </a:r>
            <a:r>
              <a:rPr lang="en-US" dirty="0"/>
              <a:t>/</a:t>
            </a:r>
            <a:r>
              <a:rPr lang="en-US" dirty="0" err="1"/>
              <a:t>watch?v</a:t>
            </a:r>
            <a:r>
              <a:rPr lang="en-US" dirty="0"/>
              <a:t>=TUOgSVRyhG4</a:t>
            </a:r>
          </a:p>
        </p:txBody>
      </p:sp>
    </p:spTree>
    <p:extLst>
      <p:ext uri="{BB962C8B-B14F-4D97-AF65-F5344CB8AC3E}">
        <p14:creationId xmlns:p14="http://schemas.microsoft.com/office/powerpoint/2010/main" val="23455704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727582" y="877744"/>
            <a:ext cx="7772400" cy="1470025"/>
          </a:xfrm>
        </p:spPr>
        <p:txBody>
          <a:bodyPr/>
          <a:lstStyle/>
          <a:p>
            <a:r>
              <a:rPr lang="en-US" dirty="0"/>
              <a:t>Introduction to Ethics</a:t>
            </a:r>
          </a:p>
        </p:txBody>
      </p:sp>
    </p:spTree>
    <p:extLst>
      <p:ext uri="{BB962C8B-B14F-4D97-AF65-F5344CB8AC3E}">
        <p14:creationId xmlns:p14="http://schemas.microsoft.com/office/powerpoint/2010/main" val="8274957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What is Ethics</a:t>
            </a:r>
          </a:p>
        </p:txBody>
      </p:sp>
      <p:sp>
        <p:nvSpPr>
          <p:cNvPr id="27651" name="Rectangle 3"/>
          <p:cNvSpPr>
            <a:spLocks noGrp="1" noChangeArrowheads="1"/>
          </p:cNvSpPr>
          <p:nvPr>
            <p:ph type="body" idx="1"/>
          </p:nvPr>
        </p:nvSpPr>
        <p:spPr/>
        <p:txBody>
          <a:bodyPr/>
          <a:lstStyle/>
          <a:p>
            <a:pPr>
              <a:lnSpc>
                <a:spcPct val="90000"/>
              </a:lnSpc>
            </a:pPr>
            <a:r>
              <a:rPr lang="en-US" dirty="0"/>
              <a:t>Ethics is the practice of making a principled choice between right and wrong</a:t>
            </a:r>
          </a:p>
          <a:p>
            <a:pPr>
              <a:lnSpc>
                <a:spcPct val="90000"/>
              </a:lnSpc>
            </a:pPr>
            <a:r>
              <a:rPr lang="en-US" dirty="0" smtClean="0"/>
              <a:t>More </a:t>
            </a:r>
            <a:r>
              <a:rPr lang="en-US" dirty="0"/>
              <a:t>frequently we encounter ethical situations involving computers and other forms of information technology</a:t>
            </a:r>
          </a:p>
        </p:txBody>
      </p:sp>
    </p:spTree>
    <p:extLst>
      <p:ext uri="{BB962C8B-B14F-4D97-AF65-F5344CB8AC3E}">
        <p14:creationId xmlns:p14="http://schemas.microsoft.com/office/powerpoint/2010/main" val="29106601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What is Ethics (2)</a:t>
            </a:r>
          </a:p>
        </p:txBody>
      </p:sp>
      <p:sp>
        <p:nvSpPr>
          <p:cNvPr id="29699" name="Rectangle 3"/>
          <p:cNvSpPr>
            <a:spLocks noGrp="1" noChangeArrowheads="1"/>
          </p:cNvSpPr>
          <p:nvPr>
            <p:ph type="body" idx="1"/>
          </p:nvPr>
        </p:nvSpPr>
        <p:spPr/>
        <p:txBody>
          <a:bodyPr/>
          <a:lstStyle/>
          <a:p>
            <a:r>
              <a:rPr lang="en-US"/>
              <a:t>Ethical principles are ideas of behavior that are commonly acceptable to society</a:t>
            </a:r>
          </a:p>
          <a:p>
            <a:r>
              <a:rPr lang="en-US"/>
              <a:t>Using ethical principles as a basis for decision making prevents us from relying only on intuition or personal preference</a:t>
            </a:r>
          </a:p>
        </p:txBody>
      </p:sp>
    </p:spTree>
    <p:extLst>
      <p:ext uri="{BB962C8B-B14F-4D97-AF65-F5344CB8AC3E}">
        <p14:creationId xmlns:p14="http://schemas.microsoft.com/office/powerpoint/2010/main" val="1051212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usage (June 2012)</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339181"/>
            <a:ext cx="7315200" cy="3324225"/>
          </a:xfrm>
          <a:prstGeom prst="rect">
            <a:avLst/>
          </a:prstGeom>
          <a:noFill/>
          <a:ln>
            <a:noFill/>
          </a:ln>
        </p:spPr>
      </p:pic>
    </p:spTree>
    <p:extLst>
      <p:ext uri="{BB962C8B-B14F-4D97-AF65-F5344CB8AC3E}">
        <p14:creationId xmlns:p14="http://schemas.microsoft.com/office/powerpoint/2010/main" val="2897822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Why Should we Care About Ethics</a:t>
            </a:r>
          </a:p>
        </p:txBody>
      </p:sp>
      <p:sp>
        <p:nvSpPr>
          <p:cNvPr id="31747" name="Rectangle 3"/>
          <p:cNvSpPr>
            <a:spLocks noGrp="1" noChangeArrowheads="1"/>
          </p:cNvSpPr>
          <p:nvPr>
            <p:ph type="body" idx="1"/>
          </p:nvPr>
        </p:nvSpPr>
        <p:spPr/>
        <p:txBody>
          <a:bodyPr/>
          <a:lstStyle/>
          <a:p>
            <a:pPr>
              <a:lnSpc>
                <a:spcPct val="90000"/>
              </a:lnSpc>
            </a:pPr>
            <a:r>
              <a:rPr lang="en-US" dirty="0"/>
              <a:t>So many ethical situations that we encounter each day that we should care</a:t>
            </a:r>
          </a:p>
          <a:p>
            <a:pPr>
              <a:lnSpc>
                <a:spcPct val="90000"/>
              </a:lnSpc>
            </a:pPr>
            <a:r>
              <a:rPr lang="en-US" dirty="0"/>
              <a:t>Some unethical actions can violate law</a:t>
            </a:r>
          </a:p>
          <a:p>
            <a:pPr>
              <a:lnSpc>
                <a:spcPct val="90000"/>
              </a:lnSpc>
            </a:pPr>
            <a:r>
              <a:rPr lang="en-US" dirty="0"/>
              <a:t>Others, though not illegal, can have drastic consequences for our careers and reputations</a:t>
            </a:r>
          </a:p>
          <a:p>
            <a:pPr>
              <a:lnSpc>
                <a:spcPct val="90000"/>
              </a:lnSpc>
            </a:pPr>
            <a:r>
              <a:rPr lang="en-US" dirty="0"/>
              <a:t>We should care about ethics for our own self interest</a:t>
            </a:r>
          </a:p>
        </p:txBody>
      </p:sp>
    </p:spTree>
    <p:extLst>
      <p:ext uri="{BB962C8B-B14F-4D97-AF65-F5344CB8AC3E}">
        <p14:creationId xmlns:p14="http://schemas.microsoft.com/office/powerpoint/2010/main" val="6885666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Computer Ethics and Regular Ethics</a:t>
            </a:r>
          </a:p>
        </p:txBody>
      </p:sp>
      <p:sp>
        <p:nvSpPr>
          <p:cNvPr id="33795" name="Rectangle 3"/>
          <p:cNvSpPr>
            <a:spLocks noGrp="1" noChangeArrowheads="1"/>
          </p:cNvSpPr>
          <p:nvPr>
            <p:ph type="body" idx="1"/>
          </p:nvPr>
        </p:nvSpPr>
        <p:spPr/>
        <p:txBody>
          <a:bodyPr>
            <a:normAutofit lnSpcReduction="10000"/>
          </a:bodyPr>
          <a:lstStyle/>
          <a:p>
            <a:pPr>
              <a:lnSpc>
                <a:spcPct val="90000"/>
              </a:lnSpc>
            </a:pPr>
            <a:r>
              <a:rPr lang="en-US" sz="2800"/>
              <a:t>Is computer ethics different from regular ethics?</a:t>
            </a:r>
          </a:p>
          <a:p>
            <a:pPr>
              <a:lnSpc>
                <a:spcPct val="90000"/>
              </a:lnSpc>
            </a:pPr>
            <a:r>
              <a:rPr lang="en-US" sz="2800"/>
              <a:t>Is there an ethical difference in browsing someone else</a:t>
            </a:r>
            <a:r>
              <a:rPr lang="ja-JP" altLang="en-US" sz="2800">
                <a:latin typeface="Arial"/>
              </a:rPr>
              <a:t>’</a:t>
            </a:r>
            <a:r>
              <a:rPr lang="en-US" sz="2800"/>
              <a:t>s computer file and browsing their desk drawer?</a:t>
            </a:r>
          </a:p>
          <a:p>
            <a:pPr>
              <a:lnSpc>
                <a:spcPct val="90000"/>
              </a:lnSpc>
            </a:pPr>
            <a:r>
              <a:rPr lang="en-US" sz="2800"/>
              <a:t>No!</a:t>
            </a:r>
          </a:p>
          <a:p>
            <a:pPr>
              <a:lnSpc>
                <a:spcPct val="90000"/>
              </a:lnSpc>
            </a:pPr>
            <a:r>
              <a:rPr lang="en-US" sz="2800"/>
              <a:t>What we have are ethical situations where computers are involved.</a:t>
            </a:r>
          </a:p>
          <a:p>
            <a:pPr>
              <a:lnSpc>
                <a:spcPct val="90000"/>
              </a:lnSpc>
            </a:pPr>
            <a:r>
              <a:rPr lang="en-US" sz="2800"/>
              <a:t>Computers allow people to perform unethical actions faster than ever before</a:t>
            </a:r>
          </a:p>
          <a:p>
            <a:pPr>
              <a:lnSpc>
                <a:spcPct val="90000"/>
              </a:lnSpc>
            </a:pPr>
            <a:r>
              <a:rPr lang="en-US" sz="2800"/>
              <a:t>Or perform actions that were too difficult or impossible using manual methods</a:t>
            </a:r>
          </a:p>
        </p:txBody>
      </p:sp>
    </p:spTree>
    <p:extLst>
      <p:ext uri="{BB962C8B-B14F-4D97-AF65-F5344CB8AC3E}">
        <p14:creationId xmlns:p14="http://schemas.microsoft.com/office/powerpoint/2010/main" val="8068347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Identifying Ethical Issues</a:t>
            </a:r>
          </a:p>
        </p:txBody>
      </p:sp>
      <p:sp>
        <p:nvSpPr>
          <p:cNvPr id="35843" name="Rectangle 3"/>
          <p:cNvSpPr>
            <a:spLocks noGrp="1" noChangeArrowheads="1"/>
          </p:cNvSpPr>
          <p:nvPr>
            <p:ph type="body" idx="1"/>
          </p:nvPr>
        </p:nvSpPr>
        <p:spPr/>
        <p:txBody>
          <a:bodyPr/>
          <a:lstStyle/>
          <a:p>
            <a:pPr>
              <a:lnSpc>
                <a:spcPct val="90000"/>
              </a:lnSpc>
            </a:pPr>
            <a:r>
              <a:rPr lang="en-US" sz="2800"/>
              <a:t>A characteristic common to computer ethics is the difficulty of identifying ethical issues</a:t>
            </a:r>
          </a:p>
          <a:p>
            <a:pPr>
              <a:lnSpc>
                <a:spcPct val="90000"/>
              </a:lnSpc>
            </a:pPr>
            <a:r>
              <a:rPr lang="en-US" sz="2800"/>
              <a:t>Many who perform unethical practices with computers don</a:t>
            </a:r>
            <a:r>
              <a:rPr lang="ja-JP" altLang="en-US" sz="2800">
                <a:latin typeface="Arial"/>
              </a:rPr>
              <a:t>’</a:t>
            </a:r>
            <a:r>
              <a:rPr lang="en-US" sz="2800"/>
              <a:t>t see the ethical implications</a:t>
            </a:r>
          </a:p>
          <a:p>
            <a:pPr>
              <a:lnSpc>
                <a:spcPct val="90000"/>
              </a:lnSpc>
            </a:pPr>
            <a:r>
              <a:rPr lang="en-US" sz="2800"/>
              <a:t>When caught, their first reaction is:</a:t>
            </a:r>
          </a:p>
          <a:p>
            <a:pPr lvl="1">
              <a:lnSpc>
                <a:spcPct val="90000"/>
              </a:lnSpc>
            </a:pPr>
            <a:r>
              <a:rPr lang="ja-JP" altLang="en-US" sz="2400">
                <a:latin typeface="Arial"/>
              </a:rPr>
              <a:t>“</a:t>
            </a:r>
            <a:r>
              <a:rPr lang="en-US" sz="2400"/>
              <a:t>I didn</a:t>
            </a:r>
            <a:r>
              <a:rPr lang="ja-JP" altLang="en-US" sz="2400">
                <a:latin typeface="Arial"/>
              </a:rPr>
              <a:t>’</a:t>
            </a:r>
            <a:r>
              <a:rPr lang="en-US" sz="2400"/>
              <a:t>t know I did anything wrong.  I only looked at the file, I didn</a:t>
            </a:r>
            <a:r>
              <a:rPr lang="ja-JP" altLang="en-US" sz="2400">
                <a:latin typeface="Arial"/>
              </a:rPr>
              <a:t>’</a:t>
            </a:r>
            <a:r>
              <a:rPr lang="en-US" sz="2400"/>
              <a:t>t take it.</a:t>
            </a:r>
            <a:r>
              <a:rPr lang="ja-JP" altLang="en-US" sz="2400">
                <a:latin typeface="Arial"/>
              </a:rPr>
              <a:t>”</a:t>
            </a:r>
            <a:endParaRPr lang="en-US" sz="2400"/>
          </a:p>
          <a:p>
            <a:pPr>
              <a:lnSpc>
                <a:spcPct val="90000"/>
              </a:lnSpc>
            </a:pPr>
            <a:r>
              <a:rPr lang="en-US" sz="2800"/>
              <a:t>If they copy a file they say:</a:t>
            </a:r>
          </a:p>
          <a:p>
            <a:pPr lvl="1">
              <a:lnSpc>
                <a:spcPct val="90000"/>
              </a:lnSpc>
            </a:pPr>
            <a:r>
              <a:rPr lang="ja-JP" altLang="en-US" sz="2400">
                <a:latin typeface="Arial"/>
              </a:rPr>
              <a:t>“</a:t>
            </a:r>
            <a:r>
              <a:rPr lang="en-US" sz="2400"/>
              <a:t>I didn</a:t>
            </a:r>
            <a:r>
              <a:rPr lang="ja-JP" altLang="en-US" sz="2400">
                <a:latin typeface="Arial"/>
              </a:rPr>
              <a:t>’</a:t>
            </a:r>
            <a:r>
              <a:rPr lang="en-US" sz="2400"/>
              <a:t>t do anything wrong.  The file is still there for the owner.  I just made a copy.</a:t>
            </a:r>
            <a:r>
              <a:rPr lang="ja-JP" altLang="en-US" sz="2400">
                <a:latin typeface="Arial"/>
              </a:rPr>
              <a:t>”</a:t>
            </a:r>
            <a:endParaRPr lang="en-US" sz="2400"/>
          </a:p>
        </p:txBody>
      </p:sp>
    </p:spTree>
    <p:extLst>
      <p:ext uri="{BB962C8B-B14F-4D97-AF65-F5344CB8AC3E}">
        <p14:creationId xmlns:p14="http://schemas.microsoft.com/office/powerpoint/2010/main" val="31566466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Identifying Ethical Issues (2)</a:t>
            </a:r>
          </a:p>
        </p:txBody>
      </p:sp>
      <p:sp>
        <p:nvSpPr>
          <p:cNvPr id="37891" name="Rectangle 3"/>
          <p:cNvSpPr>
            <a:spLocks noGrp="1" noChangeArrowheads="1"/>
          </p:cNvSpPr>
          <p:nvPr>
            <p:ph type="body" idx="1"/>
          </p:nvPr>
        </p:nvSpPr>
        <p:spPr/>
        <p:txBody>
          <a:bodyPr/>
          <a:lstStyle/>
          <a:p>
            <a:pPr>
              <a:lnSpc>
                <a:spcPct val="90000"/>
              </a:lnSpc>
            </a:pPr>
            <a:r>
              <a:rPr lang="en-US" sz="2800"/>
              <a:t>Hackers often say,</a:t>
            </a:r>
          </a:p>
          <a:p>
            <a:pPr lvl="1">
              <a:lnSpc>
                <a:spcPct val="90000"/>
              </a:lnSpc>
            </a:pPr>
            <a:r>
              <a:rPr lang="ja-JP" altLang="en-US" sz="2400">
                <a:latin typeface="Arial"/>
              </a:rPr>
              <a:t>“</a:t>
            </a:r>
            <a:r>
              <a:rPr lang="en-US" sz="2400"/>
              <a:t>I was just testing to see how secure the system was.  I was going to report the weakness to management.  I was performing a valuable service.</a:t>
            </a:r>
            <a:r>
              <a:rPr lang="ja-JP" altLang="en-US" sz="2400">
                <a:latin typeface="Arial"/>
              </a:rPr>
              <a:t>”</a:t>
            </a:r>
            <a:endParaRPr lang="en-US" sz="2400"/>
          </a:p>
          <a:p>
            <a:pPr>
              <a:lnSpc>
                <a:spcPct val="90000"/>
              </a:lnSpc>
            </a:pPr>
            <a:r>
              <a:rPr lang="en-US" sz="2800"/>
              <a:t>One goal of this course is to increase sensitivity to ethical issues involving computers</a:t>
            </a:r>
          </a:p>
          <a:p>
            <a:pPr>
              <a:lnSpc>
                <a:spcPct val="90000"/>
              </a:lnSpc>
            </a:pPr>
            <a:r>
              <a:rPr lang="en-US" sz="2800"/>
              <a:t>Computer ethics should have a strong link to policy or strategy </a:t>
            </a:r>
          </a:p>
          <a:p>
            <a:pPr lvl="1">
              <a:lnSpc>
                <a:spcPct val="90000"/>
              </a:lnSpc>
            </a:pPr>
            <a:r>
              <a:rPr lang="en-US" sz="2400"/>
              <a:t>When an ethical problem is identified, a policy or strategy should be developed to prevent the problem from recurring</a:t>
            </a:r>
          </a:p>
        </p:txBody>
      </p:sp>
    </p:spTree>
    <p:extLst>
      <p:ext uri="{BB962C8B-B14F-4D97-AF65-F5344CB8AC3E}">
        <p14:creationId xmlns:p14="http://schemas.microsoft.com/office/powerpoint/2010/main" val="4153861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a:t>Competing Factors in Decision Making</a:t>
            </a:r>
          </a:p>
        </p:txBody>
      </p:sp>
      <p:sp>
        <p:nvSpPr>
          <p:cNvPr id="39939" name="Rectangle 3"/>
          <p:cNvSpPr>
            <a:spLocks noGrp="1" noChangeArrowheads="1"/>
          </p:cNvSpPr>
          <p:nvPr>
            <p:ph type="body" idx="1"/>
          </p:nvPr>
        </p:nvSpPr>
        <p:spPr/>
        <p:txBody>
          <a:bodyPr/>
          <a:lstStyle/>
          <a:p>
            <a:pPr>
              <a:lnSpc>
                <a:spcPct val="90000"/>
              </a:lnSpc>
            </a:pPr>
            <a:r>
              <a:rPr lang="en-US" dirty="0"/>
              <a:t>At biological level, we are directed by drives for food, shelter, and love</a:t>
            </a:r>
          </a:p>
          <a:p>
            <a:pPr>
              <a:lnSpc>
                <a:spcPct val="90000"/>
              </a:lnSpc>
            </a:pPr>
            <a:r>
              <a:rPr lang="en-US" dirty="0"/>
              <a:t>On another level, we are guided by laws, established by a group like congress, </a:t>
            </a:r>
            <a:r>
              <a:rPr lang="en-US" dirty="0" smtClean="0"/>
              <a:t>a temple, </a:t>
            </a:r>
            <a:r>
              <a:rPr lang="en-US" dirty="0" err="1" smtClean="0"/>
              <a:t>kovil</a:t>
            </a:r>
            <a:r>
              <a:rPr lang="en-US" dirty="0" smtClean="0"/>
              <a:t>, church</a:t>
            </a:r>
            <a:r>
              <a:rPr lang="en-US" dirty="0"/>
              <a:t>, </a:t>
            </a:r>
            <a:r>
              <a:rPr lang="en-US" dirty="0" smtClean="0"/>
              <a:t>mosque or </a:t>
            </a:r>
            <a:r>
              <a:rPr lang="en-US" dirty="0"/>
              <a:t>culture.</a:t>
            </a:r>
          </a:p>
          <a:p>
            <a:pPr>
              <a:lnSpc>
                <a:spcPct val="90000"/>
              </a:lnSpc>
            </a:pPr>
            <a:r>
              <a:rPr lang="en-US" dirty="0"/>
              <a:t>At a higher more abstract level our behavior is modified by our understanding of what is good, right, proper, moral, or ethical</a:t>
            </a:r>
          </a:p>
        </p:txBody>
      </p:sp>
    </p:spTree>
    <p:extLst>
      <p:ext uri="{BB962C8B-B14F-4D97-AF65-F5344CB8AC3E}">
        <p14:creationId xmlns:p14="http://schemas.microsoft.com/office/powerpoint/2010/main" val="8681961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normAutofit fontScale="90000"/>
          </a:bodyPr>
          <a:lstStyle/>
          <a:p>
            <a:r>
              <a:rPr lang="en-US" dirty="0"/>
              <a:t>Competing Factors in Decision </a:t>
            </a:r>
            <a:r>
              <a:rPr lang="en-US" dirty="0" smtClean="0"/>
              <a:t>Making</a:t>
            </a:r>
            <a:endParaRPr lang="en-US" dirty="0"/>
          </a:p>
        </p:txBody>
      </p:sp>
      <p:sp>
        <p:nvSpPr>
          <p:cNvPr id="41987" name="Rectangle 1027"/>
          <p:cNvSpPr>
            <a:spLocks noGrp="1" noChangeArrowheads="1"/>
          </p:cNvSpPr>
          <p:nvPr>
            <p:ph type="body" idx="1"/>
          </p:nvPr>
        </p:nvSpPr>
        <p:spPr/>
        <p:txBody>
          <a:bodyPr/>
          <a:lstStyle/>
          <a:p>
            <a:r>
              <a:rPr lang="en-US"/>
              <a:t>Human action is rarely straightforward, at any time influences from several levels affect our behavior</a:t>
            </a:r>
          </a:p>
          <a:p>
            <a:pPr lvl="1"/>
            <a:r>
              <a:rPr lang="en-US"/>
              <a:t>Leading to competing outcomes</a:t>
            </a:r>
          </a:p>
          <a:p>
            <a:pPr lvl="1"/>
            <a:r>
              <a:rPr lang="en-US"/>
              <a:t>Individuals must weigh risks &amp; consequences before determining how to act.</a:t>
            </a:r>
          </a:p>
        </p:txBody>
      </p:sp>
    </p:spTree>
    <p:extLst>
      <p:ext uri="{BB962C8B-B14F-4D97-AF65-F5344CB8AC3E}">
        <p14:creationId xmlns:p14="http://schemas.microsoft.com/office/powerpoint/2010/main" val="36015936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t>Consequences of Poor Value Judgments</a:t>
            </a:r>
          </a:p>
        </p:txBody>
      </p:sp>
      <p:sp>
        <p:nvSpPr>
          <p:cNvPr id="43011" name="Rectangle 3"/>
          <p:cNvSpPr>
            <a:spLocks noGrp="1" noChangeArrowheads="1"/>
          </p:cNvSpPr>
          <p:nvPr>
            <p:ph type="body" idx="1"/>
          </p:nvPr>
        </p:nvSpPr>
        <p:spPr/>
        <p:txBody>
          <a:bodyPr/>
          <a:lstStyle/>
          <a:p>
            <a:r>
              <a:rPr lang="en-US"/>
              <a:t>One risk in situations involving ethics is the risk of poor judgment (list on board)</a:t>
            </a:r>
          </a:p>
          <a:p>
            <a:pPr lvl="1"/>
            <a:r>
              <a:rPr lang="en-US"/>
              <a:t>What are some small business situations involving ethics</a:t>
            </a:r>
          </a:p>
          <a:p>
            <a:pPr lvl="1"/>
            <a:r>
              <a:rPr lang="en-US"/>
              <a:t>What about a large corporation?</a:t>
            </a:r>
          </a:p>
          <a:p>
            <a:pPr lvl="1"/>
            <a:r>
              <a:rPr lang="en-US"/>
              <a:t>What about individual or personal situation</a:t>
            </a:r>
          </a:p>
          <a:p>
            <a:pPr lvl="1"/>
            <a:r>
              <a:rPr lang="en-US"/>
              <a:t>What about in computing, software development, system administration?</a:t>
            </a:r>
          </a:p>
        </p:txBody>
      </p:sp>
    </p:spTree>
    <p:extLst>
      <p:ext uri="{BB962C8B-B14F-4D97-AF65-F5344CB8AC3E}">
        <p14:creationId xmlns:p14="http://schemas.microsoft.com/office/powerpoint/2010/main" val="8941834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Poor Judgments (2)</a:t>
            </a:r>
          </a:p>
        </p:txBody>
      </p:sp>
      <p:sp>
        <p:nvSpPr>
          <p:cNvPr id="44035" name="Rectangle 3"/>
          <p:cNvSpPr>
            <a:spLocks noGrp="1" noChangeArrowheads="1"/>
          </p:cNvSpPr>
          <p:nvPr>
            <p:ph type="body" idx="1"/>
          </p:nvPr>
        </p:nvSpPr>
        <p:spPr/>
        <p:txBody>
          <a:bodyPr/>
          <a:lstStyle/>
          <a:p>
            <a:r>
              <a:rPr lang="en-US"/>
              <a:t>A poor judgment, or low quality decision can have a wide range of results</a:t>
            </a:r>
          </a:p>
          <a:p>
            <a:pPr lvl="1"/>
            <a:r>
              <a:rPr lang="en-US"/>
              <a:t>Can hurt a persons feelings (disappoint them)</a:t>
            </a:r>
          </a:p>
          <a:p>
            <a:pPr lvl="1"/>
            <a:r>
              <a:rPr lang="en-US"/>
              <a:t>Lower employee morale</a:t>
            </a:r>
          </a:p>
          <a:p>
            <a:pPr lvl="1"/>
            <a:r>
              <a:rPr lang="en-US"/>
              <a:t>Cause a business to lose customers</a:t>
            </a:r>
          </a:p>
          <a:p>
            <a:pPr lvl="1"/>
            <a:r>
              <a:rPr lang="en-US"/>
              <a:t>Decrease profits</a:t>
            </a:r>
          </a:p>
          <a:p>
            <a:pPr lvl="1"/>
            <a:r>
              <a:rPr lang="en-US"/>
              <a:t>Cause a firm to be sued or go bankrupt</a:t>
            </a:r>
          </a:p>
        </p:txBody>
      </p:sp>
    </p:spTree>
    <p:extLst>
      <p:ext uri="{BB962C8B-B14F-4D97-AF65-F5344CB8AC3E}">
        <p14:creationId xmlns:p14="http://schemas.microsoft.com/office/powerpoint/2010/main" val="2409988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Wrap up of our Progress thus Far</a:t>
            </a:r>
          </a:p>
        </p:txBody>
      </p:sp>
      <p:sp>
        <p:nvSpPr>
          <p:cNvPr id="46083" name="Rectangle 3"/>
          <p:cNvSpPr>
            <a:spLocks noGrp="1" noChangeArrowheads="1"/>
          </p:cNvSpPr>
          <p:nvPr>
            <p:ph type="body" idx="1"/>
          </p:nvPr>
        </p:nvSpPr>
        <p:spPr/>
        <p:txBody>
          <a:bodyPr/>
          <a:lstStyle/>
          <a:p>
            <a:r>
              <a:rPr lang="en-US"/>
              <a:t>All of us must make ethical decisions</a:t>
            </a:r>
          </a:p>
          <a:p>
            <a:r>
              <a:rPr lang="en-US"/>
              <a:t>What is ethics?</a:t>
            </a:r>
          </a:p>
          <a:p>
            <a:pPr lvl="1"/>
            <a:r>
              <a:rPr lang="en-US"/>
              <a:t>It</a:t>
            </a:r>
            <a:r>
              <a:rPr lang="ja-JP" altLang="en-US">
                <a:latin typeface="Arial"/>
              </a:rPr>
              <a:t>’</a:t>
            </a:r>
            <a:r>
              <a:rPr lang="en-US"/>
              <a:t>s not religion, although one dictionary defines it as a moral philosophy</a:t>
            </a:r>
          </a:p>
          <a:p>
            <a:pPr lvl="1"/>
            <a:r>
              <a:rPr lang="en-US"/>
              <a:t>It</a:t>
            </a:r>
            <a:r>
              <a:rPr lang="ja-JP" altLang="en-US">
                <a:latin typeface="Arial"/>
              </a:rPr>
              <a:t>’</a:t>
            </a:r>
            <a:r>
              <a:rPr lang="en-US"/>
              <a:t>s not preaching or making people believe as you do</a:t>
            </a:r>
          </a:p>
          <a:p>
            <a:pPr lvl="1"/>
            <a:r>
              <a:rPr lang="en-US"/>
              <a:t>Ethics is the practice of making principled choices</a:t>
            </a:r>
          </a:p>
        </p:txBody>
      </p:sp>
    </p:spTree>
    <p:extLst>
      <p:ext uri="{BB962C8B-B14F-4D97-AF65-F5344CB8AC3E}">
        <p14:creationId xmlns:p14="http://schemas.microsoft.com/office/powerpoint/2010/main" val="32512338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The Types of Ethical Choices</a:t>
            </a:r>
          </a:p>
        </p:txBody>
      </p:sp>
      <p:sp>
        <p:nvSpPr>
          <p:cNvPr id="48131" name="Rectangle 3"/>
          <p:cNvSpPr>
            <a:spLocks noGrp="1" noChangeArrowheads="1"/>
          </p:cNvSpPr>
          <p:nvPr>
            <p:ph type="body" idx="1"/>
          </p:nvPr>
        </p:nvSpPr>
        <p:spPr>
          <a:xfrm>
            <a:off x="685800" y="1752600"/>
            <a:ext cx="7772400" cy="4114800"/>
          </a:xfrm>
        </p:spPr>
        <p:txBody>
          <a:bodyPr/>
          <a:lstStyle/>
          <a:p>
            <a:pPr>
              <a:lnSpc>
                <a:spcPct val="90000"/>
              </a:lnSpc>
            </a:pPr>
            <a:r>
              <a:rPr lang="en-US" sz="2000"/>
              <a:t>Choosing right from wrong</a:t>
            </a:r>
          </a:p>
          <a:p>
            <a:pPr lvl="1">
              <a:lnSpc>
                <a:spcPct val="90000"/>
              </a:lnSpc>
            </a:pPr>
            <a:r>
              <a:rPr lang="en-US" sz="2000"/>
              <a:t>Most of us know that stealing, lying, and cheating are wrong</a:t>
            </a:r>
          </a:p>
          <a:p>
            <a:pPr lvl="1">
              <a:lnSpc>
                <a:spcPct val="90000"/>
              </a:lnSpc>
            </a:pPr>
            <a:r>
              <a:rPr lang="en-US" sz="2000"/>
              <a:t>These three actions are taboos of a commonsense morality</a:t>
            </a:r>
          </a:p>
          <a:p>
            <a:pPr>
              <a:lnSpc>
                <a:spcPct val="90000"/>
              </a:lnSpc>
            </a:pPr>
            <a:r>
              <a:rPr lang="en-US" sz="2000"/>
              <a:t>Choosing right from right</a:t>
            </a:r>
          </a:p>
          <a:p>
            <a:pPr lvl="1">
              <a:lnSpc>
                <a:spcPct val="90000"/>
              </a:lnSpc>
            </a:pPr>
            <a:r>
              <a:rPr lang="en-US" sz="2000"/>
              <a:t>Some ethical choices are harder when the situation is not as clear</a:t>
            </a:r>
          </a:p>
          <a:p>
            <a:pPr lvl="1">
              <a:lnSpc>
                <a:spcPct val="90000"/>
              </a:lnSpc>
            </a:pPr>
            <a:r>
              <a:rPr lang="en-US" sz="2000"/>
              <a:t>Lying may be wrong but if you visit a sick friend is it wrong to exaggerate how well they look?</a:t>
            </a:r>
          </a:p>
          <a:p>
            <a:pPr lvl="2">
              <a:lnSpc>
                <a:spcPct val="90000"/>
              </a:lnSpc>
            </a:pPr>
            <a:r>
              <a:rPr lang="en-US" sz="2000"/>
              <a:t>Some might lie about how the friend looks to achieve a perceived higher good</a:t>
            </a:r>
          </a:p>
          <a:p>
            <a:pPr lvl="3">
              <a:lnSpc>
                <a:spcPct val="90000"/>
              </a:lnSpc>
            </a:pPr>
            <a:r>
              <a:rPr lang="en-US"/>
              <a:t>The quick recovery or general welfare of the patient</a:t>
            </a:r>
          </a:p>
          <a:p>
            <a:pPr lvl="1">
              <a:lnSpc>
                <a:spcPct val="90000"/>
              </a:lnSpc>
            </a:pPr>
            <a:r>
              <a:rPr lang="en-US" sz="2000"/>
              <a:t>Is it wrong to steal food is one is starving?</a:t>
            </a:r>
          </a:p>
          <a:p>
            <a:pPr lvl="1">
              <a:lnSpc>
                <a:spcPct val="90000"/>
              </a:lnSpc>
            </a:pPr>
            <a:r>
              <a:rPr lang="en-US" sz="2000"/>
              <a:t>Is it wrong if one</a:t>
            </a:r>
            <a:r>
              <a:rPr lang="ja-JP" altLang="en-US" sz="2000">
                <a:latin typeface="Arial"/>
              </a:rPr>
              <a:t>’</a:t>
            </a:r>
            <a:r>
              <a:rPr lang="en-US" sz="2000"/>
              <a:t>s child is starving?</a:t>
            </a:r>
          </a:p>
        </p:txBody>
      </p:sp>
    </p:spTree>
    <p:extLst>
      <p:ext uri="{BB962C8B-B14F-4D97-AF65-F5344CB8AC3E}">
        <p14:creationId xmlns:p14="http://schemas.microsoft.com/office/powerpoint/2010/main" val="1832259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Network </a:t>
            </a:r>
            <a:r>
              <a:rPr lang="en-US" dirty="0" smtClean="0"/>
              <a:t>Society</a:t>
            </a:r>
            <a:endParaRPr lang="en-US" dirty="0"/>
          </a:p>
        </p:txBody>
      </p:sp>
      <p:sp>
        <p:nvSpPr>
          <p:cNvPr id="3" name="Content Placeholder 2"/>
          <p:cNvSpPr>
            <a:spLocks noGrp="1"/>
          </p:cNvSpPr>
          <p:nvPr>
            <p:ph idx="1"/>
          </p:nvPr>
        </p:nvSpPr>
        <p:spPr/>
        <p:txBody>
          <a:bodyPr/>
          <a:lstStyle/>
          <a:p>
            <a:r>
              <a:rPr lang="en-US" i="1" dirty="0"/>
              <a:t>The Rise of the Network Society</a:t>
            </a:r>
            <a:r>
              <a:rPr lang="en-US" i="1" dirty="0" smtClean="0"/>
              <a:t>, 1996.</a:t>
            </a:r>
          </a:p>
          <a:p>
            <a:r>
              <a:rPr lang="en-US" dirty="0"/>
              <a:t>We are now into this network society, where we are all connected on a global scale.</a:t>
            </a:r>
          </a:p>
          <a:p>
            <a:r>
              <a:rPr lang="en-US" dirty="0"/>
              <a:t>“it is an economy with the capacity to work as a unit in real time on a planetary scale</a:t>
            </a:r>
            <a:r>
              <a:rPr lang="en-US" dirty="0" smtClean="0"/>
              <a:t>.” (Castells, 2000).</a:t>
            </a:r>
          </a:p>
          <a:p>
            <a:r>
              <a:rPr lang="en-US" dirty="0" smtClean="0"/>
              <a:t>By 2005 Friedman demonstrated: </a:t>
            </a:r>
            <a:br>
              <a:rPr lang="en-US" dirty="0" smtClean="0"/>
            </a:br>
            <a:r>
              <a:rPr lang="en-US" i="1" dirty="0" smtClean="0"/>
              <a:t>The </a:t>
            </a:r>
            <a:r>
              <a:rPr lang="en-US" i="1" dirty="0"/>
              <a:t>World Is </a:t>
            </a:r>
            <a:r>
              <a:rPr lang="en-US" i="1" dirty="0" smtClean="0"/>
              <a:t>Flat</a:t>
            </a:r>
            <a:r>
              <a:rPr lang="en-US" dirty="0"/>
              <a:t>.</a:t>
            </a:r>
          </a:p>
        </p:txBody>
      </p:sp>
    </p:spTree>
    <p:extLst>
      <p:ext uri="{BB962C8B-B14F-4D97-AF65-F5344CB8AC3E}">
        <p14:creationId xmlns:p14="http://schemas.microsoft.com/office/powerpoint/2010/main" val="5796032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Types of Ethical Choices (2)</a:t>
            </a:r>
          </a:p>
        </p:txBody>
      </p:sp>
      <p:sp>
        <p:nvSpPr>
          <p:cNvPr id="50179" name="Rectangle 3"/>
          <p:cNvSpPr>
            <a:spLocks noGrp="1" noChangeArrowheads="1"/>
          </p:cNvSpPr>
          <p:nvPr>
            <p:ph type="body" idx="1"/>
          </p:nvPr>
        </p:nvSpPr>
        <p:spPr/>
        <p:txBody>
          <a:bodyPr/>
          <a:lstStyle/>
          <a:p>
            <a:pPr lvl="1">
              <a:lnSpc>
                <a:spcPct val="90000"/>
              </a:lnSpc>
            </a:pPr>
            <a:r>
              <a:rPr lang="en-US" sz="2400"/>
              <a:t>Is it wrong to keep coins found in a pay telephone?</a:t>
            </a:r>
          </a:p>
          <a:p>
            <a:pPr lvl="2">
              <a:lnSpc>
                <a:spcPct val="90000"/>
              </a:lnSpc>
            </a:pPr>
            <a:r>
              <a:rPr lang="en-US" sz="2000"/>
              <a:t>Does the money belong to the previous caller?</a:t>
            </a:r>
          </a:p>
          <a:p>
            <a:pPr lvl="2">
              <a:lnSpc>
                <a:spcPct val="90000"/>
              </a:lnSpc>
            </a:pPr>
            <a:r>
              <a:rPr lang="en-US" sz="2000"/>
              <a:t>To the phone company?</a:t>
            </a:r>
          </a:p>
          <a:p>
            <a:pPr lvl="2">
              <a:lnSpc>
                <a:spcPct val="90000"/>
              </a:lnSpc>
            </a:pPr>
            <a:r>
              <a:rPr lang="en-US" sz="2000"/>
              <a:t>To you?</a:t>
            </a:r>
          </a:p>
          <a:p>
            <a:pPr lvl="2">
              <a:lnSpc>
                <a:spcPct val="90000"/>
              </a:lnSpc>
            </a:pPr>
            <a:r>
              <a:rPr lang="en-US" sz="2000"/>
              <a:t>Does the amount found make a difference?</a:t>
            </a:r>
          </a:p>
          <a:p>
            <a:pPr lvl="3">
              <a:lnSpc>
                <a:spcPct val="90000"/>
              </a:lnSpc>
            </a:pPr>
            <a:r>
              <a:rPr lang="en-US" sz="1800"/>
              <a:t>Would you keep a small amount?</a:t>
            </a:r>
          </a:p>
          <a:p>
            <a:pPr lvl="3">
              <a:lnSpc>
                <a:spcPct val="90000"/>
              </a:lnSpc>
            </a:pPr>
            <a:r>
              <a:rPr lang="en-US" sz="1800"/>
              <a:t>Return a large amount?</a:t>
            </a:r>
          </a:p>
          <a:p>
            <a:pPr lvl="2">
              <a:lnSpc>
                <a:spcPct val="90000"/>
              </a:lnSpc>
            </a:pPr>
            <a:r>
              <a:rPr lang="en-US" sz="2000"/>
              <a:t>How would you give the coins back?</a:t>
            </a:r>
          </a:p>
          <a:p>
            <a:pPr lvl="3">
              <a:lnSpc>
                <a:spcPct val="90000"/>
              </a:lnSpc>
            </a:pPr>
            <a:r>
              <a:rPr lang="en-US" sz="1800"/>
              <a:t>Would you call the operator and feed the coins back into the machine?</a:t>
            </a:r>
          </a:p>
          <a:p>
            <a:pPr lvl="3">
              <a:lnSpc>
                <a:spcPct val="90000"/>
              </a:lnSpc>
            </a:pPr>
            <a:r>
              <a:rPr lang="en-US" sz="1800"/>
              <a:t>What if the operator wouldn</a:t>
            </a:r>
            <a:r>
              <a:rPr lang="ja-JP" altLang="en-US" sz="1800">
                <a:latin typeface="Arial"/>
              </a:rPr>
              <a:t>’</a:t>
            </a:r>
            <a:r>
              <a:rPr lang="en-US" sz="1800"/>
              <a:t>t take them?</a:t>
            </a:r>
          </a:p>
          <a:p>
            <a:pPr lvl="4">
              <a:lnSpc>
                <a:spcPct val="90000"/>
              </a:lnSpc>
            </a:pPr>
            <a:r>
              <a:rPr lang="en-US" sz="1800"/>
              <a:t>Are you then off the hook?</a:t>
            </a:r>
          </a:p>
          <a:p>
            <a:pPr lvl="4">
              <a:lnSpc>
                <a:spcPct val="90000"/>
              </a:lnSpc>
            </a:pPr>
            <a:r>
              <a:rPr lang="en-US" sz="1800"/>
              <a:t>Should you give them to charity?</a:t>
            </a:r>
          </a:p>
        </p:txBody>
      </p:sp>
    </p:spTree>
    <p:extLst>
      <p:ext uri="{BB962C8B-B14F-4D97-AF65-F5344CB8AC3E}">
        <p14:creationId xmlns:p14="http://schemas.microsoft.com/office/powerpoint/2010/main" val="16476210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Types of Ethical Choices (3)</a:t>
            </a:r>
          </a:p>
        </p:txBody>
      </p:sp>
      <p:sp>
        <p:nvSpPr>
          <p:cNvPr id="51203" name="Rectangle 3"/>
          <p:cNvSpPr>
            <a:spLocks noGrp="1" noChangeArrowheads="1"/>
          </p:cNvSpPr>
          <p:nvPr>
            <p:ph type="body" idx="1"/>
          </p:nvPr>
        </p:nvSpPr>
        <p:spPr/>
        <p:txBody>
          <a:bodyPr/>
          <a:lstStyle/>
          <a:p>
            <a:r>
              <a:rPr lang="en-US"/>
              <a:t>These trivial examples ilustrate the complexity of ethical choice</a:t>
            </a:r>
          </a:p>
          <a:p>
            <a:pPr lvl="1"/>
            <a:r>
              <a:rPr lang="en-US"/>
              <a:t>The necessity to choose a course of action from two or more alternatives</a:t>
            </a:r>
          </a:p>
          <a:p>
            <a:pPr lvl="1"/>
            <a:r>
              <a:rPr lang="en-US"/>
              <a:t>Each having a desirable result</a:t>
            </a:r>
          </a:p>
          <a:p>
            <a:r>
              <a:rPr lang="en-US"/>
              <a:t>In an ethical choice then, an individual must often choose between two or more goods or the lesser of two evils</a:t>
            </a:r>
          </a:p>
        </p:txBody>
      </p:sp>
    </p:spTree>
    <p:extLst>
      <p:ext uri="{BB962C8B-B14F-4D97-AF65-F5344CB8AC3E}">
        <p14:creationId xmlns:p14="http://schemas.microsoft.com/office/powerpoint/2010/main" val="242431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r>
              <a:rPr lang="en-US"/>
              <a:t>Practical Approaches to Ethical Decision Making</a:t>
            </a:r>
          </a:p>
        </p:txBody>
      </p:sp>
      <p:sp>
        <p:nvSpPr>
          <p:cNvPr id="53251" name="Rectangle 3"/>
          <p:cNvSpPr>
            <a:spLocks noGrp="1" noChangeArrowheads="1"/>
          </p:cNvSpPr>
          <p:nvPr>
            <p:ph type="body" idx="1"/>
          </p:nvPr>
        </p:nvSpPr>
        <p:spPr/>
        <p:txBody>
          <a:bodyPr/>
          <a:lstStyle/>
          <a:p>
            <a:pPr>
              <a:lnSpc>
                <a:spcPct val="90000"/>
              </a:lnSpc>
            </a:pPr>
            <a:r>
              <a:rPr lang="en-US" sz="2800"/>
              <a:t>Making ethical decisions is not a science</a:t>
            </a:r>
          </a:p>
          <a:p>
            <a:pPr>
              <a:lnSpc>
                <a:spcPct val="90000"/>
              </a:lnSpc>
            </a:pPr>
            <a:r>
              <a:rPr lang="en-US" sz="2800"/>
              <a:t>People do it differently</a:t>
            </a:r>
          </a:p>
          <a:p>
            <a:pPr>
              <a:lnSpc>
                <a:spcPct val="90000"/>
              </a:lnSpc>
            </a:pPr>
            <a:r>
              <a:rPr lang="en-US" sz="2800"/>
              <a:t>In ethical decision making the individual must decide what the answer depends on</a:t>
            </a:r>
          </a:p>
          <a:p>
            <a:pPr lvl="1">
              <a:lnSpc>
                <a:spcPct val="90000"/>
              </a:lnSpc>
            </a:pPr>
            <a:r>
              <a:rPr lang="en-US" sz="2400"/>
              <a:t>What the facts are</a:t>
            </a:r>
          </a:p>
          <a:p>
            <a:pPr lvl="1">
              <a:lnSpc>
                <a:spcPct val="90000"/>
              </a:lnSpc>
            </a:pPr>
            <a:r>
              <a:rPr lang="en-US" sz="2400"/>
              <a:t>What harm might be done by each alternative</a:t>
            </a:r>
          </a:p>
          <a:p>
            <a:pPr lvl="1">
              <a:lnSpc>
                <a:spcPct val="90000"/>
              </a:lnSpc>
            </a:pPr>
            <a:r>
              <a:rPr lang="en-US" sz="2400"/>
              <a:t>Which course of action results in the least harm</a:t>
            </a:r>
          </a:p>
          <a:p>
            <a:pPr>
              <a:lnSpc>
                <a:spcPct val="90000"/>
              </a:lnSpc>
            </a:pPr>
            <a:r>
              <a:rPr lang="en-US" sz="2800"/>
              <a:t>Some ways to do this are to use </a:t>
            </a:r>
            <a:r>
              <a:rPr lang="en-US" sz="2800" u="sng"/>
              <a:t>laws</a:t>
            </a:r>
            <a:r>
              <a:rPr lang="en-US" sz="2800"/>
              <a:t>, </a:t>
            </a:r>
            <a:r>
              <a:rPr lang="en-US" sz="2800" u="sng"/>
              <a:t>guidelines</a:t>
            </a:r>
            <a:r>
              <a:rPr lang="en-US" sz="2800"/>
              <a:t>, and </a:t>
            </a:r>
            <a:r>
              <a:rPr lang="en-US" sz="2800" u="sng"/>
              <a:t>ethical principles</a:t>
            </a:r>
            <a:endParaRPr lang="en-US" sz="2800"/>
          </a:p>
        </p:txBody>
      </p:sp>
    </p:spTree>
    <p:extLst>
      <p:ext uri="{BB962C8B-B14F-4D97-AF65-F5344CB8AC3E}">
        <p14:creationId xmlns:p14="http://schemas.microsoft.com/office/powerpoint/2010/main" val="1916878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r>
              <a:rPr lang="en-US"/>
              <a:t>Using Law to make Ethical Decisions</a:t>
            </a:r>
          </a:p>
        </p:txBody>
      </p:sp>
      <p:sp>
        <p:nvSpPr>
          <p:cNvPr id="55299" name="Rectangle 3"/>
          <p:cNvSpPr>
            <a:spLocks noGrp="1" noChangeArrowheads="1"/>
          </p:cNvSpPr>
          <p:nvPr>
            <p:ph type="body" idx="1"/>
          </p:nvPr>
        </p:nvSpPr>
        <p:spPr/>
        <p:txBody>
          <a:bodyPr>
            <a:normAutofit lnSpcReduction="10000"/>
          </a:bodyPr>
          <a:lstStyle/>
          <a:p>
            <a:pPr>
              <a:lnSpc>
                <a:spcPct val="90000"/>
              </a:lnSpc>
            </a:pPr>
            <a:r>
              <a:rPr lang="en-US" sz="2800"/>
              <a:t>When a law tells us to do nor not to do something it implies that a recognized authority has decided that the action the law prescribes is of benefit to society</a:t>
            </a:r>
          </a:p>
          <a:p>
            <a:pPr lvl="1">
              <a:lnSpc>
                <a:spcPct val="90000"/>
              </a:lnSpc>
            </a:pPr>
            <a:r>
              <a:rPr lang="en-US" sz="2400"/>
              <a:t>What are some laws you like?</a:t>
            </a:r>
          </a:p>
          <a:p>
            <a:pPr lvl="1">
              <a:lnSpc>
                <a:spcPct val="90000"/>
              </a:lnSpc>
            </a:pPr>
            <a:r>
              <a:rPr lang="en-US" sz="2400"/>
              <a:t>What are some good laws?</a:t>
            </a:r>
          </a:p>
          <a:p>
            <a:pPr>
              <a:lnSpc>
                <a:spcPct val="90000"/>
              </a:lnSpc>
            </a:pPr>
            <a:r>
              <a:rPr lang="en-US" sz="2800"/>
              <a:t>Often, an ethical principle was used prior to a law</a:t>
            </a:r>
            <a:r>
              <a:rPr lang="ja-JP" altLang="en-US" sz="2800">
                <a:latin typeface="Arial"/>
              </a:rPr>
              <a:t>’</a:t>
            </a:r>
            <a:r>
              <a:rPr lang="en-US" sz="2800"/>
              <a:t>s construction</a:t>
            </a:r>
          </a:p>
          <a:p>
            <a:pPr>
              <a:lnSpc>
                <a:spcPct val="90000"/>
              </a:lnSpc>
            </a:pPr>
            <a:r>
              <a:rPr lang="en-US" sz="2800"/>
              <a:t>Remember that ethical principles are ideas of behavior that are commonly acceptable to society</a:t>
            </a:r>
          </a:p>
          <a:p>
            <a:pPr>
              <a:lnSpc>
                <a:spcPct val="90000"/>
              </a:lnSpc>
            </a:pPr>
            <a:r>
              <a:rPr lang="en-US" sz="2800"/>
              <a:t>So, law is often grounded in ethical principles, a good starting point for ethical decision making</a:t>
            </a:r>
          </a:p>
        </p:txBody>
      </p:sp>
    </p:spTree>
    <p:extLst>
      <p:ext uri="{BB962C8B-B14F-4D97-AF65-F5344CB8AC3E}">
        <p14:creationId xmlns:p14="http://schemas.microsoft.com/office/powerpoint/2010/main" val="3122397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r>
              <a:rPr lang="en-US"/>
              <a:t>Relationship between Ethics and Law</a:t>
            </a:r>
          </a:p>
        </p:txBody>
      </p:sp>
      <p:sp>
        <p:nvSpPr>
          <p:cNvPr id="57347" name="Rectangle 3"/>
          <p:cNvSpPr>
            <a:spLocks noGrp="1" noChangeArrowheads="1"/>
          </p:cNvSpPr>
          <p:nvPr>
            <p:ph type="body" idx="1"/>
          </p:nvPr>
        </p:nvSpPr>
        <p:spPr/>
        <p:txBody>
          <a:bodyPr/>
          <a:lstStyle/>
          <a:p>
            <a:r>
              <a:rPr lang="en-US"/>
              <a:t>The relationship between ethics and law leads to four possible states</a:t>
            </a:r>
          </a:p>
        </p:txBody>
      </p:sp>
      <p:sp>
        <p:nvSpPr>
          <p:cNvPr id="57348" name="Line 4"/>
          <p:cNvSpPr>
            <a:spLocks noChangeShapeType="1"/>
          </p:cNvSpPr>
          <p:nvPr/>
        </p:nvSpPr>
        <p:spPr bwMode="auto">
          <a:xfrm>
            <a:off x="4267200" y="3048000"/>
            <a:ext cx="0" cy="2971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7351" name="Line 7"/>
          <p:cNvSpPr>
            <a:spLocks noChangeShapeType="1"/>
          </p:cNvSpPr>
          <p:nvPr/>
        </p:nvSpPr>
        <p:spPr bwMode="auto">
          <a:xfrm>
            <a:off x="2209800" y="3657600"/>
            <a:ext cx="6324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7352" name="Text Box 8"/>
          <p:cNvSpPr txBox="1">
            <a:spLocks noChangeArrowheads="1"/>
          </p:cNvSpPr>
          <p:nvPr/>
        </p:nvSpPr>
        <p:spPr bwMode="auto">
          <a:xfrm>
            <a:off x="4708525" y="3089275"/>
            <a:ext cx="33686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t>Legal		Not Legal</a:t>
            </a:r>
          </a:p>
        </p:txBody>
      </p:sp>
      <p:sp>
        <p:nvSpPr>
          <p:cNvPr id="57353" name="Text Box 9"/>
          <p:cNvSpPr txBox="1">
            <a:spLocks noChangeArrowheads="1"/>
          </p:cNvSpPr>
          <p:nvPr/>
        </p:nvSpPr>
        <p:spPr bwMode="auto">
          <a:xfrm>
            <a:off x="2514600" y="4038600"/>
            <a:ext cx="10445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Ethical</a:t>
            </a:r>
          </a:p>
        </p:txBody>
      </p:sp>
      <p:sp>
        <p:nvSpPr>
          <p:cNvPr id="57354" name="Text Box 10"/>
          <p:cNvSpPr txBox="1">
            <a:spLocks noChangeArrowheads="1"/>
          </p:cNvSpPr>
          <p:nvPr/>
        </p:nvSpPr>
        <p:spPr bwMode="auto">
          <a:xfrm>
            <a:off x="2438400" y="4876800"/>
            <a:ext cx="15779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Not Ethical</a:t>
            </a:r>
          </a:p>
        </p:txBody>
      </p:sp>
      <p:sp>
        <p:nvSpPr>
          <p:cNvPr id="57355" name="Text Box 11"/>
          <p:cNvSpPr txBox="1">
            <a:spLocks noChangeArrowheads="1"/>
          </p:cNvSpPr>
          <p:nvPr/>
        </p:nvSpPr>
        <p:spPr bwMode="auto">
          <a:xfrm>
            <a:off x="7010400" y="3962400"/>
            <a:ext cx="463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I I</a:t>
            </a:r>
          </a:p>
        </p:txBody>
      </p:sp>
      <p:sp>
        <p:nvSpPr>
          <p:cNvPr id="57357" name="Text Box 13"/>
          <p:cNvSpPr txBox="1">
            <a:spLocks noChangeArrowheads="1"/>
          </p:cNvSpPr>
          <p:nvPr/>
        </p:nvSpPr>
        <p:spPr bwMode="auto">
          <a:xfrm>
            <a:off x="4937125" y="3927475"/>
            <a:ext cx="285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I</a:t>
            </a:r>
          </a:p>
        </p:txBody>
      </p:sp>
      <p:sp>
        <p:nvSpPr>
          <p:cNvPr id="57358" name="Text Box 14"/>
          <p:cNvSpPr txBox="1">
            <a:spLocks noChangeArrowheads="1"/>
          </p:cNvSpPr>
          <p:nvPr/>
        </p:nvSpPr>
        <p:spPr bwMode="auto">
          <a:xfrm>
            <a:off x="4876800" y="4800600"/>
            <a:ext cx="4889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III</a:t>
            </a:r>
          </a:p>
        </p:txBody>
      </p:sp>
      <p:sp>
        <p:nvSpPr>
          <p:cNvPr id="57359" name="Text Box 15"/>
          <p:cNvSpPr txBox="1">
            <a:spLocks noChangeArrowheads="1"/>
          </p:cNvSpPr>
          <p:nvPr/>
        </p:nvSpPr>
        <p:spPr bwMode="auto">
          <a:xfrm>
            <a:off x="7010400" y="4876800"/>
            <a:ext cx="5064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IV</a:t>
            </a:r>
          </a:p>
        </p:txBody>
      </p:sp>
    </p:spTree>
    <p:extLst>
      <p:ext uri="{BB962C8B-B14F-4D97-AF65-F5344CB8AC3E}">
        <p14:creationId xmlns:p14="http://schemas.microsoft.com/office/powerpoint/2010/main" val="37732907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r>
              <a:rPr lang="en-US"/>
              <a:t>Some Examples of the Four Categories</a:t>
            </a:r>
          </a:p>
        </p:txBody>
      </p:sp>
      <p:sp>
        <p:nvSpPr>
          <p:cNvPr id="59395" name="Rectangle 3"/>
          <p:cNvSpPr>
            <a:spLocks noGrp="1" noChangeArrowheads="1"/>
          </p:cNvSpPr>
          <p:nvPr>
            <p:ph type="body" idx="1"/>
          </p:nvPr>
        </p:nvSpPr>
        <p:spPr/>
        <p:txBody>
          <a:bodyPr>
            <a:normAutofit lnSpcReduction="10000"/>
          </a:bodyPr>
          <a:lstStyle/>
          <a:p>
            <a:pPr marL="812800" indent="-812800">
              <a:lnSpc>
                <a:spcPct val="90000"/>
              </a:lnSpc>
              <a:buFontTx/>
              <a:buAutoNum type="romanUcPeriod"/>
            </a:pPr>
            <a:r>
              <a:rPr lang="en-US" sz="2800"/>
              <a:t>Ethical and Legal</a:t>
            </a:r>
          </a:p>
          <a:p>
            <a:pPr marL="1168400" lvl="1" indent="-711200">
              <a:lnSpc>
                <a:spcPct val="90000"/>
              </a:lnSpc>
              <a:buFontTx/>
              <a:buAutoNum type="romanUcPeriod"/>
            </a:pPr>
            <a:r>
              <a:rPr lang="en-US" sz="2400"/>
              <a:t>Buying a spreadsheet program and using it to do accounting for clients</a:t>
            </a:r>
          </a:p>
          <a:p>
            <a:pPr marL="1168400" lvl="1" indent="-711200">
              <a:lnSpc>
                <a:spcPct val="90000"/>
              </a:lnSpc>
              <a:buFontTx/>
              <a:buAutoNum type="romanUcPeriod"/>
            </a:pPr>
            <a:r>
              <a:rPr lang="en-US" sz="2400"/>
              <a:t>Firing an individual who does not perform according to expectations or who fails to follow certain contractual obligations</a:t>
            </a:r>
          </a:p>
          <a:p>
            <a:pPr marL="1168400" lvl="1" indent="-711200">
              <a:lnSpc>
                <a:spcPct val="90000"/>
              </a:lnSpc>
              <a:buFontTx/>
              <a:buAutoNum type="romanUcPeriod"/>
            </a:pPr>
            <a:r>
              <a:rPr lang="en-US" sz="2400"/>
              <a:t>Increasing the price of goods when the demand for those goods increases</a:t>
            </a:r>
          </a:p>
          <a:p>
            <a:pPr marL="812800" indent="-812800">
              <a:lnSpc>
                <a:spcPct val="90000"/>
              </a:lnSpc>
              <a:buFontTx/>
              <a:buAutoNum type="romanUcPeriod"/>
            </a:pPr>
            <a:r>
              <a:rPr lang="en-US" sz="2800"/>
              <a:t>Ethical but not Legal</a:t>
            </a:r>
          </a:p>
          <a:p>
            <a:pPr marL="1168400" lvl="1" indent="-711200">
              <a:lnSpc>
                <a:spcPct val="90000"/>
              </a:lnSpc>
              <a:buFontTx/>
              <a:buAutoNum type="romanUcPeriod"/>
            </a:pPr>
            <a:r>
              <a:rPr lang="en-US" sz="2400"/>
              <a:t>Copying copyrighted software to use only as a backup, even when the copyright agreement specifically prohibits copying for that purpose</a:t>
            </a:r>
          </a:p>
        </p:txBody>
      </p:sp>
    </p:spTree>
    <p:extLst>
      <p:ext uri="{BB962C8B-B14F-4D97-AF65-F5344CB8AC3E}">
        <p14:creationId xmlns:p14="http://schemas.microsoft.com/office/powerpoint/2010/main" val="1073973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Examples Continued</a:t>
            </a:r>
          </a:p>
        </p:txBody>
      </p:sp>
      <p:sp>
        <p:nvSpPr>
          <p:cNvPr id="62467" name="Rectangle 3"/>
          <p:cNvSpPr>
            <a:spLocks noGrp="1" noChangeArrowheads="1"/>
          </p:cNvSpPr>
          <p:nvPr>
            <p:ph type="body" idx="1"/>
          </p:nvPr>
        </p:nvSpPr>
        <p:spPr/>
        <p:txBody>
          <a:bodyPr/>
          <a:lstStyle/>
          <a:p>
            <a:pPr>
              <a:buFontTx/>
              <a:buNone/>
            </a:pPr>
            <a:r>
              <a:rPr lang="en-US" sz="2800"/>
              <a:t>III. Not Ethical but Legal</a:t>
            </a:r>
          </a:p>
          <a:p>
            <a:pPr lvl="1">
              <a:buFontTx/>
              <a:buChar char="•"/>
            </a:pPr>
            <a:r>
              <a:rPr lang="en-US" sz="2400"/>
              <a:t>Revealing data that was expected to remain confidential – for example, gossiping by data entry operators, about the salary data they are processing</a:t>
            </a:r>
          </a:p>
          <a:p>
            <a:pPr lvl="1">
              <a:buFontTx/>
              <a:buChar char="•"/>
            </a:pPr>
            <a:r>
              <a:rPr lang="en-US" sz="2400"/>
              <a:t>Using a pirated version of a software product in a foreign country that has no software copyright laws</a:t>
            </a:r>
          </a:p>
          <a:p>
            <a:pPr>
              <a:buFontTx/>
              <a:buNone/>
            </a:pPr>
            <a:r>
              <a:rPr lang="en-US" sz="2800"/>
              <a:t>IV. Not Ethical and Not Legal</a:t>
            </a:r>
          </a:p>
          <a:p>
            <a:pPr lvl="1">
              <a:buFontTx/>
              <a:buAutoNum type="romanUcPeriod"/>
            </a:pPr>
            <a:r>
              <a:rPr lang="en-US" sz="2400"/>
              <a:t>Pirating copyrighted software</a:t>
            </a:r>
          </a:p>
          <a:p>
            <a:pPr lvl="1">
              <a:buFontTx/>
              <a:buAutoNum type="romanUcPeriod"/>
            </a:pPr>
            <a:r>
              <a:rPr lang="en-US" sz="2400"/>
              <a:t>Planting viruses in someone else</a:t>
            </a:r>
            <a:r>
              <a:rPr lang="ja-JP" altLang="en-US" sz="2400">
                <a:latin typeface="Arial"/>
              </a:rPr>
              <a:t>’</a:t>
            </a:r>
            <a:r>
              <a:rPr lang="en-US" sz="2400"/>
              <a:t>s computer system</a:t>
            </a:r>
          </a:p>
        </p:txBody>
      </p:sp>
    </p:spTree>
    <p:extLst>
      <p:ext uri="{BB962C8B-B14F-4D97-AF65-F5344CB8AC3E}">
        <p14:creationId xmlns:p14="http://schemas.microsoft.com/office/powerpoint/2010/main" val="17080625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Four Categories Conclusion</a:t>
            </a:r>
          </a:p>
        </p:txBody>
      </p:sp>
      <p:sp>
        <p:nvSpPr>
          <p:cNvPr id="63491" name="Rectangle 3"/>
          <p:cNvSpPr>
            <a:spLocks noGrp="1" noChangeArrowheads="1"/>
          </p:cNvSpPr>
          <p:nvPr>
            <p:ph type="body" idx="1"/>
          </p:nvPr>
        </p:nvSpPr>
        <p:spPr/>
        <p:txBody>
          <a:bodyPr/>
          <a:lstStyle/>
          <a:p>
            <a:r>
              <a:rPr lang="en-US"/>
              <a:t>We</a:t>
            </a:r>
            <a:r>
              <a:rPr lang="ja-JP" altLang="en-US">
                <a:latin typeface="Arial"/>
              </a:rPr>
              <a:t>’</a:t>
            </a:r>
            <a:r>
              <a:rPr lang="en-US"/>
              <a:t>ll cover these useful ideas next</a:t>
            </a:r>
          </a:p>
          <a:p>
            <a:r>
              <a:rPr lang="en-US"/>
              <a:t>When law does not provide an answer, as in categories II and IV, it becomes necessary to consider the ethical situation by using informal or formal guidelines.</a:t>
            </a:r>
          </a:p>
        </p:txBody>
      </p:sp>
    </p:spTree>
    <p:extLst>
      <p:ext uri="{BB962C8B-B14F-4D97-AF65-F5344CB8AC3E}">
        <p14:creationId xmlns:p14="http://schemas.microsoft.com/office/powerpoint/2010/main" val="3948130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r>
              <a:rPr lang="en-US"/>
              <a:t>Using Formal Guidelines to Make Ethical Decisions</a:t>
            </a:r>
          </a:p>
        </p:txBody>
      </p:sp>
      <p:sp>
        <p:nvSpPr>
          <p:cNvPr id="66563" name="Rectangle 3"/>
          <p:cNvSpPr>
            <a:spLocks noGrp="1" noChangeArrowheads="1"/>
          </p:cNvSpPr>
          <p:nvPr>
            <p:ph type="body" idx="1"/>
          </p:nvPr>
        </p:nvSpPr>
        <p:spPr/>
        <p:txBody>
          <a:bodyPr/>
          <a:lstStyle/>
          <a:p>
            <a:r>
              <a:rPr lang="en-US"/>
              <a:t>A guideline is an outline for conduct</a:t>
            </a:r>
          </a:p>
          <a:p>
            <a:r>
              <a:rPr lang="en-US"/>
              <a:t>Violating a guideline doesn</a:t>
            </a:r>
            <a:r>
              <a:rPr lang="ja-JP" altLang="en-US">
                <a:latin typeface="Arial"/>
              </a:rPr>
              <a:t>’</a:t>
            </a:r>
            <a:r>
              <a:rPr lang="en-US"/>
              <a:t>t have legal implications of breaking a law</a:t>
            </a:r>
          </a:p>
          <a:p>
            <a:r>
              <a:rPr lang="en-US"/>
              <a:t>A formal guideline is an explicit statement</a:t>
            </a:r>
          </a:p>
          <a:p>
            <a:r>
              <a:rPr lang="en-US"/>
              <a:t>Examples include a statement of  a corporate policy, an associations code of ethics</a:t>
            </a:r>
          </a:p>
        </p:txBody>
      </p:sp>
    </p:spTree>
    <p:extLst>
      <p:ext uri="{BB962C8B-B14F-4D97-AF65-F5344CB8AC3E}">
        <p14:creationId xmlns:p14="http://schemas.microsoft.com/office/powerpoint/2010/main" val="2039060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Using Formal Guidelines</a:t>
            </a:r>
          </a:p>
        </p:txBody>
      </p:sp>
      <p:sp>
        <p:nvSpPr>
          <p:cNvPr id="71683" name="Rectangle 3"/>
          <p:cNvSpPr>
            <a:spLocks noGrp="1" noChangeArrowheads="1"/>
          </p:cNvSpPr>
          <p:nvPr>
            <p:ph type="body" idx="1"/>
          </p:nvPr>
        </p:nvSpPr>
        <p:spPr/>
        <p:txBody>
          <a:bodyPr/>
          <a:lstStyle/>
          <a:p>
            <a:pPr lvl="1">
              <a:lnSpc>
                <a:spcPct val="90000"/>
              </a:lnSpc>
            </a:pPr>
            <a:r>
              <a:rPr lang="en-US" sz="2400"/>
              <a:t>When you have an ethical situation ask yourself:</a:t>
            </a:r>
          </a:p>
          <a:p>
            <a:pPr lvl="2">
              <a:lnSpc>
                <a:spcPct val="90000"/>
              </a:lnSpc>
            </a:pPr>
            <a:r>
              <a:rPr lang="en-US" sz="2000"/>
              <a:t>Is the act consistent with corporate policy?  </a:t>
            </a:r>
          </a:p>
          <a:p>
            <a:pPr lvl="3">
              <a:lnSpc>
                <a:spcPct val="90000"/>
              </a:lnSpc>
            </a:pPr>
            <a:r>
              <a:rPr lang="en-US" sz="1800"/>
              <a:t>Either explicitly or implicitly, corporations often tell their employees how to act.  </a:t>
            </a:r>
          </a:p>
          <a:p>
            <a:pPr lvl="3">
              <a:lnSpc>
                <a:spcPct val="90000"/>
              </a:lnSpc>
            </a:pPr>
            <a:r>
              <a:rPr lang="en-US" sz="1800"/>
              <a:t>The policy may be a rule stating that no gifts are to be accepted from vendors, or it may just be a motto, such as: </a:t>
            </a:r>
            <a:r>
              <a:rPr lang="ja-JP" altLang="en-US" sz="1800">
                <a:latin typeface="Arial"/>
              </a:rPr>
              <a:t>“</a:t>
            </a:r>
            <a:r>
              <a:rPr lang="en-US" sz="1800"/>
              <a:t>The customer is always right.</a:t>
            </a:r>
            <a:r>
              <a:rPr lang="ja-JP" altLang="en-US" sz="1800">
                <a:latin typeface="Arial"/>
              </a:rPr>
              <a:t>”</a:t>
            </a:r>
            <a:endParaRPr lang="en-US" sz="1800"/>
          </a:p>
          <a:p>
            <a:pPr lvl="2">
              <a:lnSpc>
                <a:spcPct val="90000"/>
              </a:lnSpc>
            </a:pPr>
            <a:r>
              <a:rPr lang="en-US" sz="2000"/>
              <a:t>Does the act violate corporate or professional codes of conduct or ethics?</a:t>
            </a:r>
          </a:p>
          <a:p>
            <a:pPr lvl="3">
              <a:lnSpc>
                <a:spcPct val="90000"/>
              </a:lnSpc>
            </a:pPr>
            <a:r>
              <a:rPr lang="en-US" sz="1800"/>
              <a:t>Often companies and professional organizations adopt such codes.  </a:t>
            </a:r>
          </a:p>
          <a:p>
            <a:pPr lvl="3">
              <a:lnSpc>
                <a:spcPct val="90000"/>
              </a:lnSpc>
            </a:pPr>
            <a:r>
              <a:rPr lang="en-US" sz="1800"/>
              <a:t>Some are quite specific and can be helpful in directing the activities of the members.  </a:t>
            </a:r>
          </a:p>
          <a:p>
            <a:pPr lvl="3">
              <a:lnSpc>
                <a:spcPct val="90000"/>
              </a:lnSpc>
            </a:pPr>
            <a:r>
              <a:rPr lang="en-US" sz="1800"/>
              <a:t>Even if you do not belong to a professional society or your organization does not have a computer ethics code, it may be worthwhile to adopt a code as your personal guide.</a:t>
            </a:r>
          </a:p>
        </p:txBody>
      </p:sp>
    </p:spTree>
    <p:extLst>
      <p:ext uri="{BB962C8B-B14F-4D97-AF65-F5344CB8AC3E}">
        <p14:creationId xmlns:p14="http://schemas.microsoft.com/office/powerpoint/2010/main" val="720073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three eras of </a:t>
            </a:r>
            <a:r>
              <a:rPr lang="en-US" dirty="0" smtClean="0"/>
              <a:t>globalization</a:t>
            </a:r>
            <a:endParaRPr lang="en-US" dirty="0"/>
          </a:p>
        </p:txBody>
      </p:sp>
      <p:sp>
        <p:nvSpPr>
          <p:cNvPr id="3" name="Content Placeholder 2"/>
          <p:cNvSpPr>
            <a:spLocks noGrp="1"/>
          </p:cNvSpPr>
          <p:nvPr>
            <p:ph idx="1"/>
          </p:nvPr>
        </p:nvSpPr>
        <p:spPr/>
        <p:txBody>
          <a:bodyPr>
            <a:normAutofit/>
          </a:bodyPr>
          <a:lstStyle/>
          <a:p>
            <a:r>
              <a:rPr lang="en-US" dirty="0"/>
              <a:t>Friedman unpacks the impacts that the personal computer, the Internet, and communication software have had on business, specifically the impact they have had on globalization</a:t>
            </a:r>
            <a:r>
              <a:rPr lang="en-US" dirty="0" smtClean="0"/>
              <a:t>.</a:t>
            </a:r>
          </a:p>
          <a:p>
            <a:pPr lvl="1"/>
            <a:r>
              <a:rPr lang="en-US" dirty="0" smtClean="0"/>
              <a:t>Globalization 1.0</a:t>
            </a:r>
          </a:p>
          <a:p>
            <a:pPr lvl="1"/>
            <a:r>
              <a:rPr lang="en-US" dirty="0" smtClean="0"/>
              <a:t>Globalization 2.0</a:t>
            </a:r>
          </a:p>
          <a:p>
            <a:pPr lvl="1"/>
            <a:r>
              <a:rPr lang="en-US" dirty="0" smtClean="0"/>
              <a:t>Globalization 3.0</a:t>
            </a:r>
          </a:p>
        </p:txBody>
      </p:sp>
    </p:spTree>
    <p:extLst>
      <p:ext uri="{BB962C8B-B14F-4D97-AF65-F5344CB8AC3E}">
        <p14:creationId xmlns:p14="http://schemas.microsoft.com/office/powerpoint/2010/main" val="9971343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Using Formal Guidelines Cont.</a:t>
            </a:r>
          </a:p>
        </p:txBody>
      </p:sp>
      <p:sp>
        <p:nvSpPr>
          <p:cNvPr id="73731" name="Rectangle 3"/>
          <p:cNvSpPr>
            <a:spLocks noGrp="1" noChangeArrowheads="1"/>
          </p:cNvSpPr>
          <p:nvPr>
            <p:ph type="body" idx="1"/>
          </p:nvPr>
        </p:nvSpPr>
        <p:spPr/>
        <p:txBody>
          <a:bodyPr/>
          <a:lstStyle/>
          <a:p>
            <a:pPr>
              <a:lnSpc>
                <a:spcPct val="90000"/>
              </a:lnSpc>
            </a:pPr>
            <a:r>
              <a:rPr lang="en-US" sz="2800"/>
              <a:t>Does the act violate the GoldenRule?</a:t>
            </a:r>
          </a:p>
          <a:p>
            <a:pPr lvl="1">
              <a:lnSpc>
                <a:spcPct val="90000"/>
              </a:lnSpc>
            </a:pPr>
            <a:r>
              <a:rPr lang="en-US" sz="2400"/>
              <a:t>That is, are you treating others the way you would wish them to treat you?</a:t>
            </a:r>
          </a:p>
          <a:p>
            <a:pPr>
              <a:lnSpc>
                <a:spcPct val="90000"/>
              </a:lnSpc>
            </a:pPr>
            <a:r>
              <a:rPr lang="en-US" sz="2800"/>
              <a:t>Does the act serve the majority rather than a minority?</a:t>
            </a:r>
          </a:p>
          <a:p>
            <a:pPr lvl="1">
              <a:lnSpc>
                <a:spcPct val="90000"/>
              </a:lnSpc>
            </a:pPr>
            <a:r>
              <a:rPr lang="en-US" sz="2400"/>
              <a:t>Does it serve yourself only?</a:t>
            </a:r>
          </a:p>
          <a:p>
            <a:pPr lvl="1">
              <a:lnSpc>
                <a:spcPct val="90000"/>
              </a:lnSpc>
            </a:pPr>
            <a:r>
              <a:rPr lang="en-US" sz="2400"/>
              <a:t>Generally, an outcome that benefits the majority, or serves the common good, is more desirable than one that benefits a few or even one.</a:t>
            </a:r>
          </a:p>
          <a:p>
            <a:pPr>
              <a:lnSpc>
                <a:spcPct val="90000"/>
              </a:lnSpc>
            </a:pPr>
            <a:r>
              <a:rPr lang="en-US" sz="2800"/>
              <a:t>Let</a:t>
            </a:r>
            <a:r>
              <a:rPr lang="ja-JP" altLang="en-US" sz="2800">
                <a:latin typeface="Arial"/>
              </a:rPr>
              <a:t>’</a:t>
            </a:r>
            <a:r>
              <a:rPr lang="en-US" sz="2800"/>
              <a:t>s take a quick look at the ACM code of Ethics</a:t>
            </a:r>
          </a:p>
          <a:p>
            <a:pPr lvl="1">
              <a:lnSpc>
                <a:spcPct val="90000"/>
              </a:lnSpc>
            </a:pPr>
            <a:r>
              <a:rPr lang="en-US" sz="2400"/>
              <a:t>We</a:t>
            </a:r>
            <a:r>
              <a:rPr lang="ja-JP" altLang="en-US" sz="2400">
                <a:latin typeface="Arial"/>
              </a:rPr>
              <a:t>’</a:t>
            </a:r>
            <a:r>
              <a:rPr lang="en-US" sz="2400"/>
              <a:t>ll examine it more extensively later in the semester</a:t>
            </a:r>
          </a:p>
        </p:txBody>
      </p:sp>
    </p:spTree>
    <p:extLst>
      <p:ext uri="{BB962C8B-B14F-4D97-AF65-F5344CB8AC3E}">
        <p14:creationId xmlns:p14="http://schemas.microsoft.com/office/powerpoint/2010/main" val="9736282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The ACM Code of Ethics</a:t>
            </a:r>
          </a:p>
        </p:txBody>
      </p:sp>
      <p:sp>
        <p:nvSpPr>
          <p:cNvPr id="69635" name="Rectangle 3"/>
          <p:cNvSpPr>
            <a:spLocks noGrp="1" noChangeArrowheads="1"/>
          </p:cNvSpPr>
          <p:nvPr>
            <p:ph type="body" idx="1"/>
          </p:nvPr>
        </p:nvSpPr>
        <p:spPr/>
        <p:txBody>
          <a:bodyPr/>
          <a:lstStyle/>
          <a:p>
            <a:r>
              <a:rPr lang="en-US" sz="2800"/>
              <a:t>The ACM, a professional society of more than 85,000 members has a Code of Ethics and Professional Conduct</a:t>
            </a:r>
          </a:p>
          <a:p>
            <a:pPr lvl="1"/>
            <a:r>
              <a:rPr lang="en-US" sz="2400"/>
              <a:t>See http://www.acm.org/about/code-of-ethics</a:t>
            </a:r>
          </a:p>
          <a:p>
            <a:pPr lvl="1"/>
            <a:r>
              <a:rPr lang="en-US" sz="2400"/>
              <a:t>Read Preamble and preview the Code</a:t>
            </a:r>
          </a:p>
          <a:p>
            <a:pPr lvl="1"/>
            <a:r>
              <a:rPr lang="en-US" sz="2400"/>
              <a:t>They are a formal guideline you can use to help in solving ethical problems</a:t>
            </a:r>
          </a:p>
          <a:p>
            <a:pPr lvl="1"/>
            <a:r>
              <a:rPr lang="en-US" sz="2400"/>
              <a:t>The responses may give contradictory advice but can help form the beginning of an ethical solution</a:t>
            </a:r>
          </a:p>
        </p:txBody>
      </p:sp>
    </p:spTree>
    <p:extLst>
      <p:ext uri="{BB962C8B-B14F-4D97-AF65-F5344CB8AC3E}">
        <p14:creationId xmlns:p14="http://schemas.microsoft.com/office/powerpoint/2010/main" val="2335758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r>
              <a:rPr lang="en-US"/>
              <a:t>Using Informal Guidelines to Make Ethical Decisions</a:t>
            </a:r>
          </a:p>
        </p:txBody>
      </p:sp>
      <p:sp>
        <p:nvSpPr>
          <p:cNvPr id="75779" name="Rectangle 3"/>
          <p:cNvSpPr>
            <a:spLocks noGrp="1" noChangeArrowheads="1"/>
          </p:cNvSpPr>
          <p:nvPr>
            <p:ph type="body" idx="1"/>
          </p:nvPr>
        </p:nvSpPr>
        <p:spPr/>
        <p:txBody>
          <a:bodyPr/>
          <a:lstStyle/>
          <a:p>
            <a:pPr>
              <a:lnSpc>
                <a:spcPct val="90000"/>
              </a:lnSpc>
            </a:pPr>
            <a:r>
              <a:rPr lang="en-US" sz="2800"/>
              <a:t>Informal guidelines help us to quickly evaluate a situation in an attempt to resolve an ethical dilemma</a:t>
            </a:r>
          </a:p>
          <a:p>
            <a:pPr>
              <a:lnSpc>
                <a:spcPct val="90000"/>
              </a:lnSpc>
            </a:pPr>
            <a:r>
              <a:rPr lang="en-US" sz="2800"/>
              <a:t>Informal guidelines help us to arrive at a general direction for an ethical action</a:t>
            </a:r>
          </a:p>
          <a:p>
            <a:pPr>
              <a:lnSpc>
                <a:spcPct val="90000"/>
              </a:lnSpc>
            </a:pPr>
            <a:r>
              <a:rPr lang="en-US" sz="2800"/>
              <a:t>Let</a:t>
            </a:r>
            <a:r>
              <a:rPr lang="ja-JP" altLang="en-US" sz="2800">
                <a:latin typeface="Arial"/>
              </a:rPr>
              <a:t>’</a:t>
            </a:r>
            <a:r>
              <a:rPr lang="en-US" sz="2800"/>
              <a:t>s look at seven informal guidelines</a:t>
            </a:r>
          </a:p>
          <a:p>
            <a:pPr>
              <a:lnSpc>
                <a:spcPct val="90000"/>
              </a:lnSpc>
            </a:pPr>
            <a:r>
              <a:rPr lang="en-US" sz="2800"/>
              <a:t>For each guideline, imagine that you are in an ethical situation and must make a decision about your course of action</a:t>
            </a:r>
          </a:p>
          <a:p>
            <a:pPr lvl="1">
              <a:lnSpc>
                <a:spcPct val="90000"/>
              </a:lnSpc>
            </a:pPr>
            <a:r>
              <a:rPr lang="en-US" sz="2400"/>
              <a:t>You are considering one action or sometimes must choose among multiple possible actions</a:t>
            </a:r>
          </a:p>
        </p:txBody>
      </p:sp>
    </p:spTree>
    <p:extLst>
      <p:ext uri="{BB962C8B-B14F-4D97-AF65-F5344CB8AC3E}">
        <p14:creationId xmlns:p14="http://schemas.microsoft.com/office/powerpoint/2010/main" val="31902250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r>
              <a:rPr lang="en-US"/>
              <a:t>Informal Guideline 1: The Mom Test</a:t>
            </a:r>
          </a:p>
        </p:txBody>
      </p:sp>
      <p:sp>
        <p:nvSpPr>
          <p:cNvPr id="77827" name="Rectangle 3"/>
          <p:cNvSpPr>
            <a:spLocks noGrp="1" noChangeArrowheads="1"/>
          </p:cNvSpPr>
          <p:nvPr>
            <p:ph type="body" idx="1"/>
          </p:nvPr>
        </p:nvSpPr>
        <p:spPr/>
        <p:txBody>
          <a:bodyPr/>
          <a:lstStyle/>
          <a:p>
            <a:r>
              <a:rPr lang="en-US"/>
              <a:t>Would you tell your what you did?</a:t>
            </a:r>
          </a:p>
          <a:p>
            <a:r>
              <a:rPr lang="en-US"/>
              <a:t>Suppose you wrote a program to make up sentences from a collection of vulgar words</a:t>
            </a:r>
          </a:p>
          <a:p>
            <a:pPr lvl="1"/>
            <a:r>
              <a:rPr lang="en-US"/>
              <a:t>Would you tell your mother about it? (or some other individual who you look up to?)</a:t>
            </a:r>
          </a:p>
          <a:p>
            <a:pPr lvl="2"/>
            <a:r>
              <a:rPr lang="en-US"/>
              <a:t>Or would you hide it from her(them)?</a:t>
            </a:r>
          </a:p>
        </p:txBody>
      </p:sp>
    </p:spTree>
    <p:extLst>
      <p:ext uri="{BB962C8B-B14F-4D97-AF65-F5344CB8AC3E}">
        <p14:creationId xmlns:p14="http://schemas.microsoft.com/office/powerpoint/2010/main" val="3055751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Informal Guideline 2: The TV Test</a:t>
            </a:r>
          </a:p>
        </p:txBody>
      </p:sp>
      <p:sp>
        <p:nvSpPr>
          <p:cNvPr id="81923" name="Rectangle 3"/>
          <p:cNvSpPr>
            <a:spLocks noGrp="1" noChangeArrowheads="1"/>
          </p:cNvSpPr>
          <p:nvPr>
            <p:ph type="body" idx="1"/>
          </p:nvPr>
        </p:nvSpPr>
        <p:spPr/>
        <p:txBody>
          <a:bodyPr/>
          <a:lstStyle/>
          <a:p>
            <a:pPr>
              <a:lnSpc>
                <a:spcPct val="90000"/>
              </a:lnSpc>
            </a:pPr>
            <a:r>
              <a:rPr lang="en-US" sz="2800"/>
              <a:t>How would you feel if you saw your situation described on TV or in the Savannah Morning News?</a:t>
            </a:r>
          </a:p>
          <a:p>
            <a:pPr>
              <a:lnSpc>
                <a:spcPct val="90000"/>
              </a:lnSpc>
            </a:pPr>
            <a:r>
              <a:rPr lang="en-US" sz="2800"/>
              <a:t>Would the story make you look good or bad?</a:t>
            </a:r>
          </a:p>
          <a:p>
            <a:pPr>
              <a:lnSpc>
                <a:spcPct val="90000"/>
              </a:lnSpc>
            </a:pPr>
            <a:r>
              <a:rPr lang="en-US" sz="2800"/>
              <a:t>How would the viewers or readers react?</a:t>
            </a:r>
          </a:p>
          <a:p>
            <a:pPr>
              <a:lnSpc>
                <a:spcPct val="90000"/>
              </a:lnSpc>
            </a:pPr>
            <a:r>
              <a:rPr lang="en-US" sz="2800"/>
              <a:t>EX) You and a friend both own computer consulting companies and decide to share your software so that only one copy needs to be purchased</a:t>
            </a:r>
          </a:p>
        </p:txBody>
      </p:sp>
    </p:spTree>
    <p:extLst>
      <p:ext uri="{BB962C8B-B14F-4D97-AF65-F5344CB8AC3E}">
        <p14:creationId xmlns:p14="http://schemas.microsoft.com/office/powerpoint/2010/main" val="38690611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fontScale="90000"/>
          </a:bodyPr>
          <a:lstStyle/>
          <a:p>
            <a:r>
              <a:rPr lang="en-US"/>
              <a:t>Informal Guideline 3: The Smell Test</a:t>
            </a:r>
          </a:p>
        </p:txBody>
      </p:sp>
      <p:sp>
        <p:nvSpPr>
          <p:cNvPr id="83971" name="Rectangle 3"/>
          <p:cNvSpPr>
            <a:spLocks noGrp="1" noChangeArrowheads="1"/>
          </p:cNvSpPr>
          <p:nvPr>
            <p:ph type="body" idx="1"/>
          </p:nvPr>
        </p:nvSpPr>
        <p:spPr/>
        <p:txBody>
          <a:bodyPr/>
          <a:lstStyle/>
          <a:p>
            <a:r>
              <a:rPr lang="en-US"/>
              <a:t>Does the situation smell?</a:t>
            </a:r>
          </a:p>
          <a:p>
            <a:r>
              <a:rPr lang="en-US"/>
              <a:t>Do you just feel in your bones that there is a problem but you can</a:t>
            </a:r>
            <a:r>
              <a:rPr lang="ja-JP" altLang="en-US">
                <a:latin typeface="Arial"/>
              </a:rPr>
              <a:t>’</a:t>
            </a:r>
            <a:r>
              <a:rPr lang="en-US"/>
              <a:t>t quite pin it down?</a:t>
            </a:r>
          </a:p>
          <a:p>
            <a:r>
              <a:rPr lang="en-US"/>
              <a:t>If so,</a:t>
            </a:r>
          </a:p>
          <a:p>
            <a:pPr lvl="1"/>
            <a:r>
              <a:rPr lang="en-US"/>
              <a:t>There probably is a problem because the situation has failed the smell test</a:t>
            </a:r>
          </a:p>
        </p:txBody>
      </p:sp>
    </p:spTree>
    <p:extLst>
      <p:ext uri="{BB962C8B-B14F-4D97-AF65-F5344CB8AC3E}">
        <p14:creationId xmlns:p14="http://schemas.microsoft.com/office/powerpoint/2010/main" val="1400035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fontScale="90000"/>
          </a:bodyPr>
          <a:lstStyle/>
          <a:p>
            <a:r>
              <a:rPr lang="en-US"/>
              <a:t>Informal Guideline 4: The Other Persons Shoes Test</a:t>
            </a:r>
          </a:p>
        </p:txBody>
      </p:sp>
      <p:sp>
        <p:nvSpPr>
          <p:cNvPr id="86019" name="Rectangle 3"/>
          <p:cNvSpPr>
            <a:spLocks noGrp="1" noChangeArrowheads="1"/>
          </p:cNvSpPr>
          <p:nvPr>
            <p:ph type="body" idx="1"/>
          </p:nvPr>
        </p:nvSpPr>
        <p:spPr/>
        <p:txBody>
          <a:bodyPr/>
          <a:lstStyle/>
          <a:p>
            <a:r>
              <a:rPr lang="en-US"/>
              <a:t>What if the roles were reversed</a:t>
            </a:r>
          </a:p>
          <a:p>
            <a:r>
              <a:rPr lang="en-US"/>
              <a:t>Would you be happy if the act were done to you?</a:t>
            </a:r>
          </a:p>
          <a:p>
            <a:pPr lvl="1"/>
            <a:r>
              <a:rPr lang="en-US"/>
              <a:t>If you were in the other persons shoes?</a:t>
            </a:r>
          </a:p>
          <a:p>
            <a:r>
              <a:rPr lang="en-US"/>
              <a:t>If you wouldn</a:t>
            </a:r>
            <a:r>
              <a:rPr lang="ja-JP" altLang="en-US">
                <a:latin typeface="Arial"/>
              </a:rPr>
              <a:t>’</a:t>
            </a:r>
            <a:r>
              <a:rPr lang="en-US"/>
              <a:t>t want the roles reversed then there is probably something wrong</a:t>
            </a:r>
          </a:p>
        </p:txBody>
      </p:sp>
    </p:spTree>
    <p:extLst>
      <p:ext uri="{BB962C8B-B14F-4D97-AF65-F5344CB8AC3E}">
        <p14:creationId xmlns:p14="http://schemas.microsoft.com/office/powerpoint/2010/main" val="21894603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fontScale="90000"/>
          </a:bodyPr>
          <a:lstStyle/>
          <a:p>
            <a:r>
              <a:rPr lang="en-US"/>
              <a:t>Informal Guideline 5: The Market Test</a:t>
            </a:r>
          </a:p>
        </p:txBody>
      </p:sp>
      <p:sp>
        <p:nvSpPr>
          <p:cNvPr id="88067" name="Rectangle 3"/>
          <p:cNvSpPr>
            <a:spLocks noGrp="1" noChangeArrowheads="1"/>
          </p:cNvSpPr>
          <p:nvPr>
            <p:ph type="body" idx="1"/>
          </p:nvPr>
        </p:nvSpPr>
        <p:spPr/>
        <p:txBody>
          <a:bodyPr/>
          <a:lstStyle/>
          <a:p>
            <a:r>
              <a:rPr lang="en-US"/>
              <a:t>Would you use your behavior as a marketing tool?</a:t>
            </a:r>
          </a:p>
          <a:p>
            <a:r>
              <a:rPr lang="en-US"/>
              <a:t>Ie) Does your action have enough merit to give you a marketing edge?</a:t>
            </a:r>
          </a:p>
          <a:p>
            <a:r>
              <a:rPr lang="en-US"/>
              <a:t>EX)</a:t>
            </a:r>
          </a:p>
        </p:txBody>
      </p:sp>
    </p:spTree>
    <p:extLst>
      <p:ext uri="{BB962C8B-B14F-4D97-AF65-F5344CB8AC3E}">
        <p14:creationId xmlns:p14="http://schemas.microsoft.com/office/powerpoint/2010/main" val="32711758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r>
              <a:rPr lang="en-US"/>
              <a:t>Informal Guideline 6: The Principle of Harm Minimization</a:t>
            </a:r>
          </a:p>
        </p:txBody>
      </p:sp>
      <p:sp>
        <p:nvSpPr>
          <p:cNvPr id="90115" name="Rectangle 3"/>
          <p:cNvSpPr>
            <a:spLocks noGrp="1" noChangeArrowheads="1"/>
          </p:cNvSpPr>
          <p:nvPr>
            <p:ph type="body" idx="1"/>
          </p:nvPr>
        </p:nvSpPr>
        <p:spPr/>
        <p:txBody>
          <a:bodyPr/>
          <a:lstStyle/>
          <a:p>
            <a:r>
              <a:rPr lang="en-US"/>
              <a:t>This principle prescribes choosing the course of action that minimizes the amount of harm</a:t>
            </a:r>
          </a:p>
          <a:p>
            <a:r>
              <a:rPr lang="en-US"/>
              <a:t>You may recall in old Star Trek Episodes a frequent saying of Mr. Spock,</a:t>
            </a:r>
          </a:p>
          <a:p>
            <a:pPr lvl="1"/>
            <a:r>
              <a:rPr lang="ja-JP" altLang="en-US">
                <a:latin typeface="Arial"/>
              </a:rPr>
              <a:t>“</a:t>
            </a:r>
            <a:r>
              <a:rPr lang="en-US"/>
              <a:t>The good of the many outweighs the good of the few</a:t>
            </a:r>
            <a:r>
              <a:rPr lang="ja-JP" altLang="en-US">
                <a:latin typeface="Arial"/>
              </a:rPr>
              <a:t>”</a:t>
            </a:r>
            <a:endParaRPr lang="en-US"/>
          </a:p>
        </p:txBody>
      </p:sp>
    </p:spTree>
    <p:extLst>
      <p:ext uri="{BB962C8B-B14F-4D97-AF65-F5344CB8AC3E}">
        <p14:creationId xmlns:p14="http://schemas.microsoft.com/office/powerpoint/2010/main" val="59550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Harm Minimization Continued</a:t>
            </a:r>
          </a:p>
        </p:txBody>
      </p:sp>
      <p:sp>
        <p:nvSpPr>
          <p:cNvPr id="93187" name="Rectangle 3"/>
          <p:cNvSpPr>
            <a:spLocks noGrp="1" noChangeArrowheads="1"/>
          </p:cNvSpPr>
          <p:nvPr>
            <p:ph type="body" idx="1"/>
          </p:nvPr>
        </p:nvSpPr>
        <p:spPr/>
        <p:txBody>
          <a:bodyPr/>
          <a:lstStyle/>
          <a:p>
            <a:pPr>
              <a:lnSpc>
                <a:spcPct val="90000"/>
              </a:lnSpc>
            </a:pPr>
            <a:r>
              <a:rPr lang="en-US" sz="2800"/>
              <a:t>The principle of harm minimization can help you spot ethical problems as well as solve them</a:t>
            </a:r>
          </a:p>
          <a:p>
            <a:pPr>
              <a:lnSpc>
                <a:spcPct val="90000"/>
              </a:lnSpc>
            </a:pPr>
            <a:r>
              <a:rPr lang="en-US" sz="2800"/>
              <a:t>Sometimes it is useful to examine ethical dilemmas from the stakeholders perspective</a:t>
            </a:r>
          </a:p>
          <a:p>
            <a:pPr lvl="1">
              <a:lnSpc>
                <a:spcPct val="90000"/>
              </a:lnSpc>
            </a:pPr>
            <a:r>
              <a:rPr lang="en-US" sz="2400"/>
              <a:t>A stakeholder is any person or organization with a stake in the decision</a:t>
            </a:r>
          </a:p>
          <a:p>
            <a:pPr lvl="1">
              <a:lnSpc>
                <a:spcPct val="90000"/>
              </a:lnSpc>
            </a:pPr>
            <a:r>
              <a:rPr lang="en-US" sz="2400"/>
              <a:t>Harm refers to any act, physical or psychological, that denies a stakeholder their reasonable rights</a:t>
            </a:r>
          </a:p>
          <a:p>
            <a:pPr lvl="1">
              <a:lnSpc>
                <a:spcPct val="90000"/>
              </a:lnSpc>
            </a:pPr>
            <a:r>
              <a:rPr lang="en-US" sz="2400"/>
              <a:t>An unethical activity is one that results in unnecessary harm or an activity that has the potential for harm</a:t>
            </a:r>
          </a:p>
        </p:txBody>
      </p:sp>
    </p:spTree>
    <p:extLst>
      <p:ext uri="{BB962C8B-B14F-4D97-AF65-F5344CB8AC3E}">
        <p14:creationId xmlns:p14="http://schemas.microsoft.com/office/powerpoint/2010/main" val="87872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 1.0</a:t>
            </a:r>
            <a:endParaRPr lang="en-US" dirty="0"/>
          </a:p>
        </p:txBody>
      </p:sp>
      <p:sp>
        <p:nvSpPr>
          <p:cNvPr id="3" name="Content Placeholder 2"/>
          <p:cNvSpPr>
            <a:spLocks noGrp="1"/>
          </p:cNvSpPr>
          <p:nvPr>
            <p:ph idx="1"/>
          </p:nvPr>
        </p:nvSpPr>
        <p:spPr/>
        <p:txBody>
          <a:bodyPr/>
          <a:lstStyle/>
          <a:p>
            <a:r>
              <a:rPr lang="en-US" dirty="0"/>
              <a:t>O</a:t>
            </a:r>
            <a:r>
              <a:rPr lang="en-US" dirty="0" smtClean="0"/>
              <a:t>ccurred </a:t>
            </a:r>
            <a:r>
              <a:rPr lang="en-US" dirty="0"/>
              <a:t>from 1492 until about 1800</a:t>
            </a:r>
            <a:r>
              <a:rPr lang="en-US" dirty="0" smtClean="0"/>
              <a:t>.</a:t>
            </a:r>
          </a:p>
          <a:p>
            <a:r>
              <a:rPr lang="en-US" dirty="0" smtClean="0"/>
              <a:t>Globalization </a:t>
            </a:r>
            <a:r>
              <a:rPr lang="en-US" dirty="0"/>
              <a:t>was centered around countries</a:t>
            </a:r>
            <a:r>
              <a:rPr lang="en-US" dirty="0" smtClean="0"/>
              <a:t>.</a:t>
            </a:r>
          </a:p>
          <a:p>
            <a:r>
              <a:rPr lang="en-US" dirty="0"/>
              <a:t>It was about how much horsepower, wind power, and steam power a country had and how creatively it was deployed. </a:t>
            </a:r>
            <a:endParaRPr lang="en-US" dirty="0" smtClean="0"/>
          </a:p>
          <a:p>
            <a:r>
              <a:rPr lang="en-US" dirty="0"/>
              <a:t>The world shrank from size </a:t>
            </a:r>
            <a:r>
              <a:rPr lang="en-US" dirty="0" smtClean="0"/>
              <a:t/>
            </a:r>
            <a:br>
              <a:rPr lang="en-US" dirty="0" smtClean="0"/>
            </a:br>
            <a:r>
              <a:rPr lang="en-US" dirty="0" smtClean="0"/>
              <a:t>“</a:t>
            </a:r>
            <a:r>
              <a:rPr lang="en-US" dirty="0"/>
              <a:t>large” to size “medium.”</a:t>
            </a:r>
          </a:p>
        </p:txBody>
      </p:sp>
    </p:spTree>
    <p:extLst>
      <p:ext uri="{BB962C8B-B14F-4D97-AF65-F5344CB8AC3E}">
        <p14:creationId xmlns:p14="http://schemas.microsoft.com/office/powerpoint/2010/main" val="35828832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fontScale="90000"/>
          </a:bodyPr>
          <a:lstStyle/>
          <a:p>
            <a:r>
              <a:rPr lang="en-US"/>
              <a:t>Informal Guideline 7: The Family Test</a:t>
            </a:r>
          </a:p>
        </p:txBody>
      </p:sp>
      <p:sp>
        <p:nvSpPr>
          <p:cNvPr id="91139" name="Rectangle 3"/>
          <p:cNvSpPr>
            <a:spLocks noGrp="1" noChangeArrowheads="1"/>
          </p:cNvSpPr>
          <p:nvPr>
            <p:ph type="body" idx="1"/>
          </p:nvPr>
        </p:nvSpPr>
        <p:spPr/>
        <p:txBody>
          <a:bodyPr/>
          <a:lstStyle/>
          <a:p>
            <a:pPr>
              <a:lnSpc>
                <a:spcPct val="90000"/>
              </a:lnSpc>
            </a:pPr>
            <a:r>
              <a:rPr lang="en-US" sz="2800"/>
              <a:t>We</a:t>
            </a:r>
            <a:r>
              <a:rPr lang="ja-JP" altLang="en-US" sz="2800">
                <a:latin typeface="Arial"/>
              </a:rPr>
              <a:t>’</a:t>
            </a:r>
            <a:r>
              <a:rPr lang="en-US" sz="2800"/>
              <a:t>ll see this brought up in one of the videos we look at this semester</a:t>
            </a:r>
          </a:p>
          <a:p>
            <a:pPr>
              <a:lnSpc>
                <a:spcPct val="90000"/>
              </a:lnSpc>
            </a:pPr>
            <a:r>
              <a:rPr lang="en-US" sz="2800"/>
              <a:t>Suppose you are developing some product that could in some way impact upon someone</a:t>
            </a:r>
            <a:r>
              <a:rPr lang="ja-JP" altLang="en-US" sz="2800">
                <a:latin typeface="Arial"/>
              </a:rPr>
              <a:t>’</a:t>
            </a:r>
            <a:r>
              <a:rPr lang="en-US" sz="2800"/>
              <a:t>s life, financial well being, or other very important aspect of life.</a:t>
            </a:r>
          </a:p>
          <a:p>
            <a:pPr>
              <a:lnSpc>
                <a:spcPct val="90000"/>
              </a:lnSpc>
            </a:pPr>
            <a:r>
              <a:rPr lang="en-US" sz="2800"/>
              <a:t>Would you be comfortable if someone in your family used that software regularly</a:t>
            </a:r>
          </a:p>
          <a:p>
            <a:pPr>
              <a:lnSpc>
                <a:spcPct val="90000"/>
              </a:lnSpc>
            </a:pPr>
            <a:r>
              <a:rPr lang="en-US" sz="2800"/>
              <a:t>Examples might include medical software in today</a:t>
            </a:r>
            <a:r>
              <a:rPr lang="ja-JP" altLang="en-US" sz="2800">
                <a:latin typeface="Arial"/>
              </a:rPr>
              <a:t>’</a:t>
            </a:r>
            <a:r>
              <a:rPr lang="en-US" sz="2800"/>
              <a:t>s machines, flight control software, financial investment software, etc.</a:t>
            </a:r>
          </a:p>
        </p:txBody>
      </p:sp>
    </p:spTree>
    <p:extLst>
      <p:ext uri="{BB962C8B-B14F-4D97-AF65-F5344CB8AC3E}">
        <p14:creationId xmlns:p14="http://schemas.microsoft.com/office/powerpoint/2010/main" val="381031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Globalization 2.0</a:t>
            </a:r>
          </a:p>
        </p:txBody>
      </p:sp>
      <p:sp>
        <p:nvSpPr>
          <p:cNvPr id="3" name="Content Placeholder 2"/>
          <p:cNvSpPr>
            <a:spLocks noGrp="1"/>
          </p:cNvSpPr>
          <p:nvPr>
            <p:ph idx="1"/>
          </p:nvPr>
        </p:nvSpPr>
        <p:spPr/>
        <p:txBody>
          <a:bodyPr/>
          <a:lstStyle/>
          <a:p>
            <a:r>
              <a:rPr lang="en-US" dirty="0" smtClean="0"/>
              <a:t>Occurred </a:t>
            </a:r>
            <a:r>
              <a:rPr lang="en-US" dirty="0"/>
              <a:t>from about 1800 until </a:t>
            </a:r>
            <a:r>
              <a:rPr lang="en-US" dirty="0" smtClean="0"/>
              <a:t>2000.</a:t>
            </a:r>
          </a:p>
          <a:p>
            <a:r>
              <a:rPr lang="en-US" dirty="0" smtClean="0"/>
              <a:t>Interrupted </a:t>
            </a:r>
            <a:r>
              <a:rPr lang="en-US" dirty="0"/>
              <a:t>only by the two World Wars</a:t>
            </a:r>
            <a:r>
              <a:rPr lang="en-US" dirty="0" smtClean="0"/>
              <a:t>.</a:t>
            </a:r>
          </a:p>
          <a:p>
            <a:r>
              <a:rPr lang="en-US" dirty="0" smtClean="0"/>
              <a:t>The dynamic </a:t>
            </a:r>
            <a:r>
              <a:rPr lang="en-US" dirty="0"/>
              <a:t>force driving change was multinational </a:t>
            </a:r>
            <a:r>
              <a:rPr lang="en-US" dirty="0" smtClean="0"/>
              <a:t>companies.</a:t>
            </a:r>
          </a:p>
          <a:p>
            <a:r>
              <a:rPr lang="en-US" dirty="0"/>
              <a:t>The world shrank from size “medium” to size “small.”</a:t>
            </a:r>
          </a:p>
          <a:p>
            <a:pPr marL="0" indent="0">
              <a:buNone/>
            </a:pPr>
            <a:endParaRPr lang="en-US" dirty="0"/>
          </a:p>
        </p:txBody>
      </p:sp>
    </p:spTree>
    <p:extLst>
      <p:ext uri="{BB962C8B-B14F-4D97-AF65-F5344CB8AC3E}">
        <p14:creationId xmlns:p14="http://schemas.microsoft.com/office/powerpoint/2010/main" val="3417752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 3.0</a:t>
            </a:r>
            <a:endParaRPr lang="en-US" dirty="0"/>
          </a:p>
        </p:txBody>
      </p:sp>
      <p:sp>
        <p:nvSpPr>
          <p:cNvPr id="3" name="Content Placeholder 2"/>
          <p:cNvSpPr>
            <a:spLocks noGrp="1"/>
          </p:cNvSpPr>
          <p:nvPr>
            <p:ph idx="1"/>
          </p:nvPr>
        </p:nvSpPr>
        <p:spPr/>
        <p:txBody>
          <a:bodyPr>
            <a:normAutofit/>
          </a:bodyPr>
          <a:lstStyle/>
          <a:p>
            <a:r>
              <a:rPr lang="en-US" dirty="0" smtClean="0"/>
              <a:t>Current era</a:t>
            </a:r>
          </a:p>
          <a:p>
            <a:r>
              <a:rPr lang="en-US" dirty="0"/>
              <a:t>The convergence of the personal computer, fiber-optic Internet connections, and software has created a “flat-world </a:t>
            </a:r>
            <a:r>
              <a:rPr lang="en-US" dirty="0" smtClean="0"/>
              <a:t>platform.”</a:t>
            </a:r>
          </a:p>
          <a:p>
            <a:r>
              <a:rPr lang="en-US" dirty="0" smtClean="0"/>
              <a:t>This platform allows small groups and individuals to go global.</a:t>
            </a:r>
          </a:p>
          <a:p>
            <a:r>
              <a:rPr lang="en-US" dirty="0"/>
              <a:t>The world has shrunk from size “small” to size “tiny.”</a:t>
            </a:r>
          </a:p>
          <a:p>
            <a:pPr marL="0" indent="0">
              <a:buNone/>
            </a:pPr>
            <a:endParaRPr lang="en-US" dirty="0" smtClean="0"/>
          </a:p>
          <a:p>
            <a:endParaRPr lang="en-US" dirty="0"/>
          </a:p>
        </p:txBody>
      </p:sp>
    </p:spTree>
    <p:extLst>
      <p:ext uri="{BB962C8B-B14F-4D97-AF65-F5344CB8AC3E}">
        <p14:creationId xmlns:p14="http://schemas.microsoft.com/office/powerpoint/2010/main" val="16945854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8.0&quot;&gt;&lt;object type=&quot;1&quot; unique_id=&quot;10001&quot;&gt;&lt;object type=&quot;8&quot; unique_id=&quot;10825&quot;&gt;&lt;/object&gt;&lt;object type=&quot;2&quot; unique_id=&quot;10826&quot;&gt;&lt;object type=&quot;3&quot; unique_id=&quot;10891&quot;&gt;&lt;property id=&quot;20148&quot; value=&quot;5&quot;/&gt;&lt;property id=&quot;20300&quot; value=&quot;Slide 1 - &amp;quot;Chapter 11&amp;quot;&quot;/&gt;&lt;property id=&quot;20307&quot; value=&quot;257&quot;/&gt;&lt;/object&gt;&lt;object type=&quot;3&quot; unique_id=&quot;22190&quot;&gt;&lt;property id=&quot;20148&quot; value=&quot;5&quot;/&gt;&lt;property id=&quot;20300&quot; value=&quot;Slide 2 - &amp;quot;Learning Objectives&amp;quot;&quot;/&gt;&lt;property id=&quot;20307&quot; value=&quot;259&quot;/&gt;&lt;/object&gt;&lt;object type=&quot;3&quot; unique_id=&quot;22191&quot;&gt;&lt;property id=&quot;20148&quot; value=&quot;5&quot;/&gt;&lt;property id=&quot;20300&quot; value=&quot;Slide 3 - &amp;quot;What Is Globalization?&amp;quot;&quot;/&gt;&lt;property id=&quot;20307&quot; value=&quot;260&quot;/&gt;&lt;/object&gt;&lt;object type=&quot;3&quot; unique_id=&quot;22192&quot;&gt;&lt;property id=&quot;20148&quot; value=&quot;5&quot;/&gt;&lt;property id=&quot;20300&quot; value=&quot;Slide 4 - &amp;quot;Internet usage (June 2012)&amp;quot;&quot;/&gt;&lt;property id=&quot;20307&quot; value=&quot;261&quot;/&gt;&lt;/object&gt;&lt;object type=&quot;3&quot; unique_id=&quot;22193&quot;&gt;&lt;property id=&quot;20148&quot; value=&quot;5&quot;/&gt;&lt;property id=&quot;20300&quot; value=&quot;Slide 5 - &amp;quot;The Network Society&amp;quot;&quot;/&gt;&lt;property id=&quot;20307&quot; value=&quot;262&quot;/&gt;&lt;/object&gt;&lt;object type=&quot;3&quot; unique_id=&quot;22194&quot;&gt;&lt;property id=&quot;20148&quot; value=&quot;5&quot;/&gt;&lt;property id=&quot;20300&quot; value=&quot;Slide 6 - &amp;quot;The three eras of globalization&amp;quot;&quot;/&gt;&lt;property id=&quot;20307&quot; value=&quot;263&quot;/&gt;&lt;/object&gt;&lt;object type=&quot;3&quot; unique_id=&quot;22195&quot;&gt;&lt;property id=&quot;20148&quot; value=&quot;5&quot;/&gt;&lt;property id=&quot;20300&quot; value=&quot;Slide 7 - &amp;quot;Globalization 1.0&amp;quot;&quot;/&gt;&lt;property id=&quot;20307&quot; value=&quot;264&quot;/&gt;&lt;/object&gt;&lt;object type=&quot;3&quot; unique_id=&quot;22196&quot;&gt;&lt;property id=&quot;20148&quot; value=&quot;5&quot;/&gt;&lt;property id=&quot;20300&quot; value=&quot;Slide 8 - &amp;quot;Globalization 2.0&amp;quot;&quot;/&gt;&lt;property id=&quot;20307&quot; value=&quot;265&quot;/&gt;&lt;/object&gt;&lt;object type=&quot;3&quot; unique_id=&quot;22197&quot;&gt;&lt;property id=&quot;20148&quot; value=&quot;5&quot;/&gt;&lt;property id=&quot;20300&quot; value=&quot;Slide 9 - &amp;quot;Globalization 3.0&amp;quot;&quot;/&gt;&lt;property id=&quot;20307&quot; value=&quot;266&quot;/&gt;&lt;/object&gt;&lt;object type=&quot;3&quot; unique_id=&quot;22198&quot;&gt;&lt;property id=&quot;20148&quot; value=&quot;5&quot;/&gt;&lt;property id=&quot;20300&quot; value=&quot;Slide 10 - &amp;quot;IT Technologies and Globalization&amp;quot;&quot;/&gt;&lt;property id=&quot;20307&quot; value=&quot;267&quot;/&gt;&lt;/object&gt;&lt;object type=&quot;3&quot; unique_id=&quot;22199&quot;&gt;&lt;property id=&quot;20148&quot; value=&quot;5&quot;/&gt;&lt;property id=&quot;20300&quot; value=&quot;Slide 11 - &amp;quot;Advantages of Global Firms&amp;quot;&quot;/&gt;&lt;property id=&quot;20307&quot; value=&quot;268&quot;/&gt;&lt;/object&gt;&lt;object type=&quot;3&quot; unique_id=&quot;22200&quot;&gt;&lt;property id=&quot;20148&quot; value=&quot;5&quot;/&gt;&lt;property id=&quot;20300&quot; value=&quot;Slide 12 - &amp;quot;Challenges of Global Firms&amp;quot;&quot;/&gt;&lt;property id=&quot;20307&quot; value=&quot;269&quot;/&gt;&lt;/object&gt;&lt;object type=&quot;3&quot; unique_id=&quot;22201&quot;&gt;&lt;property id=&quot;20148&quot; value=&quot;5&quot;/&gt;&lt;property id=&quot;20300&quot; value=&quot;Slide 13 - &amp;quot;Infrastructure Differences&amp;quot;&quot;/&gt;&lt;property id=&quot;20307&quot; value=&quot;270&quot;/&gt;&lt;/object&gt;&lt;object type=&quot;3&quot; unique_id=&quot;22202&quot;&gt;&lt;property id=&quot;20148&quot; value=&quot;5&quot;/&gt;&lt;property id=&quot;20300&quot; value=&quot;Slide 14 - &amp;quot;The Digital Divide&amp;quot;&quot;/&gt;&lt;property id=&quot;20307&quot; value=&quot;271&quot;/&gt;&lt;/object&gt;&lt;object type=&quot;3&quot; unique_id=&quot;22203&quot;&gt;&lt;property id=&quot;20148&quot; value=&quot;5&quot;/&gt;&lt;property id=&quot;20300&quot; value=&quot;Slide 15 - &amp;quot;The Digital Divide&amp;quot;&quot;/&gt;&lt;property id=&quot;20307&quot; value=&quot;272&quot;/&gt;&lt;/object&gt;&lt;object type=&quot;3&quot; unique_id=&quot;22204&quot;&gt;&lt;property id=&quot;20148&quot; value=&quot;5&quot;/&gt;&lt;property id=&quot;20300&quot; value=&quot;Slide 16 - &amp;quot;Digital Divide&amp;quot;&quot;/&gt;&lt;property id=&quot;20307&quot; value=&quot;273&quot;/&gt;&lt;/object&gt;&lt;object type=&quot;3&quot; unique_id=&quot;22205&quot;&gt;&lt;property id=&quot;20148&quot; value=&quot;5&quot;/&gt;&lt;property id=&quot;20300&quot; value=&quot;Slide 17 - &amp;quot;Economic Divide&amp;quot;&quot;/&gt;&lt;property id=&quot;20307&quot; value=&quot;274&quot;/&gt;&lt;/object&gt;&lt;object type=&quot;3&quot; unique_id=&quot;22206&quot;&gt;&lt;property id=&quot;20148&quot; value=&quot;5&quot;/&gt;&lt;property id=&quot;20300&quot; value=&quot;Slide 18 - &amp;quot;Usability Divide&amp;quot;&quot;/&gt;&lt;property id=&quot;20307&quot; value=&quot;275&quot;/&gt;&lt;/object&gt;&lt;object type=&quot;3&quot; unique_id=&quot;22207&quot;&gt;&lt;property id=&quot;20148&quot; value=&quot;5&quot;/&gt;&lt;property id=&quot;20300&quot; value=&quot;Slide 19 - &amp;quot;Empowerment Divide&amp;quot;&quot;/&gt;&lt;property id=&quot;20307&quot; value=&quot;276&quot;/&gt;&lt;/object&gt;&lt;object type=&quot;3&quot; unique_id=&quot;22208&quot;&gt;&lt;property id=&quot;20148&quot; value=&quot;5&quot;/&gt;&lt;property id=&quot;20300&quot; value=&quot;Slide 20 - &amp;quot;Summary&amp;quot;&quot;/&gt;&lt;property id=&quot;20307&quot; value=&quot;277&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4546</Words>
  <Application>Microsoft Office PowerPoint</Application>
  <PresentationFormat>On-screen Show (4:3)</PresentationFormat>
  <Paragraphs>441</Paragraphs>
  <Slides>70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ＭＳ Ｐゴシック</vt:lpstr>
      <vt:lpstr>Arial</vt:lpstr>
      <vt:lpstr>Calibri</vt:lpstr>
      <vt:lpstr>Palatino Linotype</vt:lpstr>
      <vt:lpstr>Office Theme</vt:lpstr>
      <vt:lpstr>PowerPoint Presentation</vt:lpstr>
      <vt:lpstr>Learning Objectives</vt:lpstr>
      <vt:lpstr>What Is Globalization?</vt:lpstr>
      <vt:lpstr>Internet usage (June 2012)</vt:lpstr>
      <vt:lpstr>The Network Society</vt:lpstr>
      <vt:lpstr>The three eras of globalization</vt:lpstr>
      <vt:lpstr>Globalization 1.0</vt:lpstr>
      <vt:lpstr>Globalization 2.0</vt:lpstr>
      <vt:lpstr>Globalization 3.0</vt:lpstr>
      <vt:lpstr>IT Technologies and Globalization</vt:lpstr>
      <vt:lpstr>Advantages of Global Firms</vt:lpstr>
      <vt:lpstr>Challenges of Global Firms</vt:lpstr>
      <vt:lpstr>Infrastructure Differences</vt:lpstr>
      <vt:lpstr>The Digital Divide</vt:lpstr>
      <vt:lpstr>The Digital Divide</vt:lpstr>
      <vt:lpstr>Digital Divide</vt:lpstr>
      <vt:lpstr>Economic Divide</vt:lpstr>
      <vt:lpstr>Usability Divide</vt:lpstr>
      <vt:lpstr>Empowerment Divide</vt:lpstr>
      <vt:lpstr>Summary</vt:lpstr>
      <vt:lpstr>Basic E-Commerce Concepts</vt:lpstr>
      <vt:lpstr>PowerPoint Presentation</vt:lpstr>
      <vt:lpstr>PowerPoint Presentation</vt:lpstr>
      <vt:lpstr>PowerPoint Presentation</vt:lpstr>
      <vt:lpstr>What do we mean by “Internet Commerce”?</vt:lpstr>
      <vt:lpstr>Why Internet Commerce?</vt:lpstr>
      <vt:lpstr>Access to a Global Market</vt:lpstr>
      <vt:lpstr>Great Cost Reduction in Distribution and Customer Service</vt:lpstr>
      <vt:lpstr>Key Properties of the Internet</vt:lpstr>
      <vt:lpstr>Types of E-Commerce</vt:lpstr>
      <vt:lpstr>Strategic Issues</vt:lpstr>
      <vt:lpstr>Business Issues in Internet Commerce</vt:lpstr>
      <vt:lpstr>Business Issues (cont.)</vt:lpstr>
      <vt:lpstr>Business Issues (cont.)</vt:lpstr>
      <vt:lpstr>Technology Issues in Internet Commerce</vt:lpstr>
      <vt:lpstr>Technology Issues (cont.)</vt:lpstr>
      <vt:lpstr>Introduction to Ethics</vt:lpstr>
      <vt:lpstr>What is Ethics</vt:lpstr>
      <vt:lpstr>What is Ethics (2)</vt:lpstr>
      <vt:lpstr>Why Should we Care About Ethics</vt:lpstr>
      <vt:lpstr>Computer Ethics and Regular Ethics</vt:lpstr>
      <vt:lpstr>Identifying Ethical Issues</vt:lpstr>
      <vt:lpstr>Identifying Ethical Issues (2)</vt:lpstr>
      <vt:lpstr>Competing Factors in Decision Making</vt:lpstr>
      <vt:lpstr>Competing Factors in Decision Making</vt:lpstr>
      <vt:lpstr>Consequences of Poor Value Judgments</vt:lpstr>
      <vt:lpstr>Poor Judgments (2)</vt:lpstr>
      <vt:lpstr>Wrap up of our Progress thus Far</vt:lpstr>
      <vt:lpstr>The Types of Ethical Choices</vt:lpstr>
      <vt:lpstr>Types of Ethical Choices (2)</vt:lpstr>
      <vt:lpstr>Types of Ethical Choices (3)</vt:lpstr>
      <vt:lpstr>Practical Approaches to Ethical Decision Making</vt:lpstr>
      <vt:lpstr>Using Law to make Ethical Decisions</vt:lpstr>
      <vt:lpstr>Relationship between Ethics and Law</vt:lpstr>
      <vt:lpstr>Some Examples of the Four Categories</vt:lpstr>
      <vt:lpstr>Examples Continued</vt:lpstr>
      <vt:lpstr>Four Categories Conclusion</vt:lpstr>
      <vt:lpstr>Using Formal Guidelines to Make Ethical Decisions</vt:lpstr>
      <vt:lpstr>Using Formal Guidelines</vt:lpstr>
      <vt:lpstr>Using Formal Guidelines Cont.</vt:lpstr>
      <vt:lpstr>The ACM Code of Ethics</vt:lpstr>
      <vt:lpstr>Using Informal Guidelines to Make Ethical Decisions</vt:lpstr>
      <vt:lpstr>Informal Guideline 1: The Mom Test</vt:lpstr>
      <vt:lpstr>Informal Guideline 2: The TV Test</vt:lpstr>
      <vt:lpstr>Informal Guideline 3: The Smell Test</vt:lpstr>
      <vt:lpstr>Informal Guideline 4: The Other Persons Shoes Test</vt:lpstr>
      <vt:lpstr>Informal Guideline 5: The Market Test</vt:lpstr>
      <vt:lpstr>Informal Guideline 6: The Principle of Harm Minimization</vt:lpstr>
      <vt:lpstr>Harm Minimization Continued</vt:lpstr>
      <vt:lpstr>Informal Guideline 7: The Family Test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Torres</dc:creator>
  <cp:lastModifiedBy>Nadeera Ahangama</cp:lastModifiedBy>
  <cp:revision>37</cp:revision>
  <dcterms:created xsi:type="dcterms:W3CDTF">2015-07-22T22:44:37Z</dcterms:created>
  <dcterms:modified xsi:type="dcterms:W3CDTF">2016-06-29T08:03:15Z</dcterms:modified>
</cp:coreProperties>
</file>