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62" r:id="rId6"/>
    <p:sldId id="263" r:id="rId7"/>
    <p:sldId id="265" r:id="rId8"/>
    <p:sldId id="264" r:id="rId9"/>
    <p:sldId id="260" r:id="rId10"/>
    <p:sldId id="259"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5"/>
    <p:restoredTop sz="94650"/>
  </p:normalViewPr>
  <p:slideViewPr>
    <p:cSldViewPr>
      <p:cViewPr varScale="1">
        <p:scale>
          <a:sx n="103" d="100"/>
          <a:sy n="103" d="100"/>
        </p:scale>
        <p:origin x="984" y="-5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81" cy="5143489"/>
          </a:xfrm>
          <a:prstGeom prst="rect">
            <a:avLst/>
          </a:prstGeom>
        </p:spPr>
      </p:pic>
      <p:sp>
        <p:nvSpPr>
          <p:cNvPr id="17" name="bg object 17"/>
          <p:cNvSpPr/>
          <p:nvPr/>
        </p:nvSpPr>
        <p:spPr>
          <a:xfrm>
            <a:off x="2947844" y="1750984"/>
            <a:ext cx="1127760" cy="0"/>
          </a:xfrm>
          <a:custGeom>
            <a:avLst/>
            <a:gdLst/>
            <a:ahLst/>
            <a:cxnLst/>
            <a:rect l="l" t="t" r="r" b="b"/>
            <a:pathLst>
              <a:path w="1127760">
                <a:moveTo>
                  <a:pt x="0" y="0"/>
                </a:moveTo>
                <a:lnTo>
                  <a:pt x="1127222" y="0"/>
                </a:lnTo>
              </a:path>
            </a:pathLst>
          </a:custGeom>
          <a:ln w="47624">
            <a:solidFill>
              <a:srgbClr val="38ACFD"/>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948533" y="1465054"/>
            <a:ext cx="351311" cy="274021"/>
          </a:xfrm>
          <a:prstGeom prst="rect">
            <a:avLst/>
          </a:prstGeom>
        </p:spPr>
      </p:pic>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C1C1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5143489"/>
          </a:xfrm>
          <a:prstGeom prst="rect">
            <a:avLst/>
          </a:prstGeom>
        </p:spPr>
      </p:pic>
      <p:sp>
        <p:nvSpPr>
          <p:cNvPr id="2" name="Holder 2"/>
          <p:cNvSpPr>
            <a:spLocks noGrp="1"/>
          </p:cNvSpPr>
          <p:nvPr>
            <p:ph type="title"/>
          </p:nvPr>
        </p:nvSpPr>
        <p:spPr>
          <a:xfrm>
            <a:off x="2718609" y="1919518"/>
            <a:ext cx="3555365" cy="756919"/>
          </a:xfrm>
          <a:prstGeom prst="rect">
            <a:avLst/>
          </a:prstGeom>
        </p:spPr>
        <p:txBody>
          <a:bodyPr wrap="square" lIns="0" tIns="0" rIns="0" bIns="0">
            <a:spAutoFit/>
          </a:bodyPr>
          <a:lstStyle>
            <a:lvl1pPr>
              <a:defRPr sz="4800" b="1" i="0">
                <a:solidFill>
                  <a:srgbClr val="1C1C1F"/>
                </a:solidFill>
                <a:latin typeface="Trebuchet MS"/>
                <a:cs typeface="Trebuchet MS"/>
              </a:defRPr>
            </a:lvl1pPr>
          </a:lstStyle>
          <a:p>
            <a:endParaRPr/>
          </a:p>
        </p:txBody>
      </p:sp>
      <p:sp>
        <p:nvSpPr>
          <p:cNvPr id="3" name="Holder 3"/>
          <p:cNvSpPr>
            <a:spLocks noGrp="1"/>
          </p:cNvSpPr>
          <p:nvPr>
            <p:ph type="body" idx="1"/>
          </p:nvPr>
        </p:nvSpPr>
        <p:spPr>
          <a:xfrm>
            <a:off x="2904981" y="1952621"/>
            <a:ext cx="5641340" cy="2505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670996" y="4634925"/>
            <a:ext cx="3804285" cy="521335"/>
          </a:xfrm>
          <a:prstGeom prst="rect">
            <a:avLst/>
          </a:prstGeom>
        </p:spPr>
        <p:txBody>
          <a:bodyPr wrap="square" lIns="0" tIns="0" rIns="0" bIns="0">
            <a:spAutoFit/>
          </a:bodyPr>
          <a:lstStyle>
            <a:lvl1pPr>
              <a:defRPr sz="3200" b="1" i="0">
                <a:solidFill>
                  <a:srgbClr val="F6F6F6"/>
                </a:solidFill>
                <a:latin typeface="Verdana"/>
                <a:cs typeface="Verdana"/>
              </a:defRPr>
            </a:lvl1pPr>
          </a:lstStyle>
          <a:p>
            <a:pPr marL="12700">
              <a:lnSpc>
                <a:spcPts val="3840"/>
              </a:lnSpc>
            </a:pPr>
            <a:r>
              <a:rPr spc="-100" dirty="0"/>
              <a:t>HACK</a:t>
            </a:r>
            <a:r>
              <a:rPr spc="-185" dirty="0"/>
              <a:t> </a:t>
            </a:r>
            <a:r>
              <a:rPr spc="-229" dirty="0"/>
              <a:t>SUMMIT</a:t>
            </a:r>
            <a:r>
              <a:rPr spc="-185" dirty="0"/>
              <a:t> </a:t>
            </a:r>
            <a:r>
              <a:rPr spc="-350" dirty="0"/>
              <a:t>5.0</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ps8402@srmist.edu.in" TargetMode="External"/><Relationship Id="rId7" Type="http://schemas.openxmlformats.org/officeDocument/2006/relationships/image" Target="../media/image4.png"/><Relationship Id="rId2" Type="http://schemas.openxmlformats.org/officeDocument/2006/relationships/hyperlink" Target="mailto:vt1339@srmist.edu.i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hyperlink" Target="mailto:kc9326@srmist.edu.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F6F6F6"/>
          </a:solidFill>
        </p:spPr>
        <p:txBody>
          <a:bodyPr wrap="square" lIns="0" tIns="0" rIns="0" bIns="0" rtlCol="0"/>
          <a:lstStyle/>
          <a:p>
            <a:endParaRPr/>
          </a:p>
        </p:txBody>
      </p:sp>
      <p:pic>
        <p:nvPicPr>
          <p:cNvPr id="3" name="object 3"/>
          <p:cNvPicPr/>
          <p:nvPr/>
        </p:nvPicPr>
        <p:blipFill>
          <a:blip r:embed="rId2" cstate="print"/>
          <a:stretch>
            <a:fillRect/>
          </a:stretch>
        </p:blipFill>
        <p:spPr>
          <a:xfrm>
            <a:off x="66881" y="3852224"/>
            <a:ext cx="3586786" cy="964190"/>
          </a:xfrm>
          <a:prstGeom prst="rect">
            <a:avLst/>
          </a:prstGeom>
        </p:spPr>
      </p:pic>
      <p:sp>
        <p:nvSpPr>
          <p:cNvPr id="4" name="object 4"/>
          <p:cNvSpPr txBox="1"/>
          <p:nvPr/>
        </p:nvSpPr>
        <p:spPr>
          <a:xfrm>
            <a:off x="282771" y="3502646"/>
            <a:ext cx="1045844"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1C1C1F"/>
                </a:solidFill>
                <a:latin typeface="Verdana"/>
                <a:cs typeface="Verdana"/>
              </a:rPr>
              <a:t>Presented</a:t>
            </a:r>
            <a:r>
              <a:rPr sz="1200" spc="105" dirty="0">
                <a:solidFill>
                  <a:srgbClr val="1C1C1F"/>
                </a:solidFill>
                <a:latin typeface="Verdana"/>
                <a:cs typeface="Verdana"/>
              </a:rPr>
              <a:t> </a:t>
            </a:r>
            <a:r>
              <a:rPr sz="1200" spc="-25" dirty="0">
                <a:solidFill>
                  <a:srgbClr val="1C1C1F"/>
                </a:solidFill>
                <a:latin typeface="Verdana"/>
                <a:cs typeface="Verdana"/>
              </a:rPr>
              <a:t>by</a:t>
            </a:r>
            <a:endParaRPr sz="1200">
              <a:latin typeface="Verdana"/>
              <a:cs typeface="Verdana"/>
            </a:endParaRPr>
          </a:p>
        </p:txBody>
      </p:sp>
      <p:pic>
        <p:nvPicPr>
          <p:cNvPr id="5" name="object 5"/>
          <p:cNvPicPr/>
          <p:nvPr/>
        </p:nvPicPr>
        <p:blipFill>
          <a:blip r:embed="rId3" cstate="print"/>
          <a:stretch>
            <a:fillRect/>
          </a:stretch>
        </p:blipFill>
        <p:spPr>
          <a:xfrm>
            <a:off x="252399" y="265399"/>
            <a:ext cx="1266397" cy="427576"/>
          </a:xfrm>
          <a:prstGeom prst="rect">
            <a:avLst/>
          </a:prstGeom>
        </p:spPr>
      </p:pic>
      <p:grpSp>
        <p:nvGrpSpPr>
          <p:cNvPr id="6" name="object 6"/>
          <p:cNvGrpSpPr/>
          <p:nvPr/>
        </p:nvGrpSpPr>
        <p:grpSpPr>
          <a:xfrm>
            <a:off x="39299" y="170551"/>
            <a:ext cx="8896985" cy="3131820"/>
            <a:chOff x="39299" y="170551"/>
            <a:chExt cx="8896985" cy="3131820"/>
          </a:xfrm>
        </p:grpSpPr>
        <p:pic>
          <p:nvPicPr>
            <p:cNvPr id="7" name="object 7"/>
            <p:cNvPicPr/>
            <p:nvPr/>
          </p:nvPicPr>
          <p:blipFill>
            <a:blip r:embed="rId4" cstate="print"/>
            <a:stretch>
              <a:fillRect/>
            </a:stretch>
          </p:blipFill>
          <p:spPr>
            <a:xfrm>
              <a:off x="5960712" y="170551"/>
              <a:ext cx="2975218" cy="642151"/>
            </a:xfrm>
            <a:prstGeom prst="rect">
              <a:avLst/>
            </a:prstGeom>
          </p:spPr>
        </p:pic>
        <p:pic>
          <p:nvPicPr>
            <p:cNvPr id="8" name="object 8"/>
            <p:cNvPicPr/>
            <p:nvPr/>
          </p:nvPicPr>
          <p:blipFill>
            <a:blip r:embed="rId5" cstate="print"/>
            <a:stretch>
              <a:fillRect/>
            </a:stretch>
          </p:blipFill>
          <p:spPr>
            <a:xfrm>
              <a:off x="39299" y="812698"/>
              <a:ext cx="7166960" cy="248924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45" dirty="0"/>
              <a:t>THANK</a:t>
            </a:r>
            <a:r>
              <a:rPr spc="-595" dirty="0"/>
              <a:t> </a:t>
            </a:r>
            <a:r>
              <a:rPr spc="175" dirty="0"/>
              <a:t>YOU</a:t>
            </a:r>
          </a:p>
        </p:txBody>
      </p:sp>
      <p:sp>
        <p:nvSpPr>
          <p:cNvPr id="3" name="object 3"/>
          <p:cNvSpPr/>
          <p:nvPr/>
        </p:nvSpPr>
        <p:spPr>
          <a:xfrm>
            <a:off x="4217291" y="2854194"/>
            <a:ext cx="709930" cy="0"/>
          </a:xfrm>
          <a:custGeom>
            <a:avLst/>
            <a:gdLst/>
            <a:ahLst/>
            <a:cxnLst/>
            <a:rect l="l" t="t" r="r" b="b"/>
            <a:pathLst>
              <a:path w="709929">
                <a:moveTo>
                  <a:pt x="0" y="0"/>
                </a:moveTo>
                <a:lnTo>
                  <a:pt x="709398" y="0"/>
                </a:lnTo>
              </a:path>
            </a:pathLst>
          </a:custGeom>
          <a:ln w="47624">
            <a:solidFill>
              <a:srgbClr val="38ACFD"/>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589317" y="210282"/>
            <a:ext cx="1965345" cy="528323"/>
          </a:xfrm>
          <a:prstGeom prst="rect">
            <a:avLst/>
          </a:prstGeom>
        </p:spPr>
      </p:pic>
      <p:pic>
        <p:nvPicPr>
          <p:cNvPr id="5" name="object 5"/>
          <p:cNvPicPr/>
          <p:nvPr/>
        </p:nvPicPr>
        <p:blipFill>
          <a:blip r:embed="rId3" cstate="print"/>
          <a:stretch>
            <a:fillRect/>
          </a:stretch>
        </p:blipFill>
        <p:spPr>
          <a:xfrm>
            <a:off x="252399" y="265399"/>
            <a:ext cx="1266397" cy="427576"/>
          </a:xfrm>
          <a:prstGeom prst="rect">
            <a:avLst/>
          </a:prstGeom>
        </p:spPr>
      </p:pic>
      <p:pic>
        <p:nvPicPr>
          <p:cNvPr id="6" name="object 6"/>
          <p:cNvPicPr/>
          <p:nvPr/>
        </p:nvPicPr>
        <p:blipFill>
          <a:blip r:embed="rId4" cstate="print"/>
          <a:stretch>
            <a:fillRect/>
          </a:stretch>
        </p:blipFill>
        <p:spPr>
          <a:xfrm>
            <a:off x="5960712" y="170551"/>
            <a:ext cx="2975218" cy="642151"/>
          </a:xfrm>
          <a:prstGeom prst="rect">
            <a:avLst/>
          </a:prstGeom>
        </p:spPr>
      </p:pic>
      <p:grpSp>
        <p:nvGrpSpPr>
          <p:cNvPr id="7" name="object 7"/>
          <p:cNvGrpSpPr/>
          <p:nvPr/>
        </p:nvGrpSpPr>
        <p:grpSpPr>
          <a:xfrm>
            <a:off x="0" y="4611440"/>
            <a:ext cx="9144000" cy="532765"/>
            <a:chOff x="0" y="4611440"/>
            <a:chExt cx="9144000" cy="532765"/>
          </a:xfrm>
        </p:grpSpPr>
        <p:pic>
          <p:nvPicPr>
            <p:cNvPr id="8" name="object 8"/>
            <p:cNvPicPr/>
            <p:nvPr/>
          </p:nvPicPr>
          <p:blipFill>
            <a:blip r:embed="rId5" cstate="print"/>
            <a:stretch>
              <a:fillRect/>
            </a:stretch>
          </p:blipFill>
          <p:spPr>
            <a:xfrm>
              <a:off x="0" y="4611440"/>
              <a:ext cx="9143981" cy="532048"/>
            </a:xfrm>
            <a:prstGeom prst="rect">
              <a:avLst/>
            </a:prstGeom>
          </p:spPr>
        </p:pic>
        <p:sp>
          <p:nvSpPr>
            <p:cNvPr id="9" name="object 9"/>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08584153"/>
              </p:ext>
            </p:extLst>
          </p:nvPr>
        </p:nvGraphicFramePr>
        <p:xfrm>
          <a:off x="1905000" y="552813"/>
          <a:ext cx="5555614" cy="4248149"/>
        </p:xfrm>
        <a:graphic>
          <a:graphicData uri="http://schemas.openxmlformats.org/drawingml/2006/table">
            <a:tbl>
              <a:tblPr firstRow="1" bandRow="1">
                <a:tableStyleId>{2D5ABB26-0587-4C30-8999-92F81FD0307C}</a:tableStyleId>
              </a:tblPr>
              <a:tblGrid>
                <a:gridCol w="1729739">
                  <a:extLst>
                    <a:ext uri="{9D8B030D-6E8A-4147-A177-3AD203B41FA5}">
                      <a16:colId xmlns:a16="http://schemas.microsoft.com/office/drawing/2014/main" val="20000"/>
                    </a:ext>
                  </a:extLst>
                </a:gridCol>
                <a:gridCol w="3825875">
                  <a:extLst>
                    <a:ext uri="{9D8B030D-6E8A-4147-A177-3AD203B41FA5}">
                      <a16:colId xmlns:a16="http://schemas.microsoft.com/office/drawing/2014/main" val="20001"/>
                    </a:ext>
                  </a:extLst>
                </a:gridCol>
              </a:tblGrid>
              <a:tr h="519429">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THE</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PROJECT</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tc>
                  <a:txBody>
                    <a:bodyPr/>
                    <a:lstStyle/>
                    <a:p>
                      <a:pPr marL="38100" algn="l">
                        <a:lnSpc>
                          <a:spcPct val="100000"/>
                        </a:lnSpc>
                        <a:spcBef>
                          <a:spcPts val="1015"/>
                        </a:spcBef>
                      </a:pPr>
                      <a:r>
                        <a:rPr lang="en-IN" sz="1000" dirty="0">
                          <a:solidFill>
                            <a:srgbClr val="1C1C1F"/>
                          </a:solidFill>
                          <a:latin typeface="Arial"/>
                          <a:cs typeface="Arial"/>
                        </a:rPr>
                        <a:t>Sustainable dev app that guides users to make environmentally friendly investments.</a:t>
                      </a:r>
                    </a:p>
                  </a:txBody>
                  <a:tcPr marL="0" marR="0" marT="128905" marB="0">
                    <a:lnL w="9525">
                      <a:solidFill>
                        <a:srgbClr val="9E9E9E"/>
                      </a:solidFill>
                      <a:prstDash val="solid"/>
                    </a:lnL>
                    <a:lnR w="9525">
                      <a:solidFill>
                        <a:srgbClr val="9E9E9E"/>
                      </a:solidFill>
                      <a:prstDash val="solid"/>
                    </a:lnR>
                    <a:lnT w="9525">
                      <a:solidFill>
                        <a:srgbClr val="9E9E9E"/>
                      </a:solidFill>
                      <a:prstDash val="solid"/>
                    </a:lnT>
                    <a:lnB w="28575">
                      <a:solidFill>
                        <a:srgbClr val="FFFFFF"/>
                      </a:solidFill>
                      <a:prstDash val="solid"/>
                    </a:lnB>
                  </a:tcPr>
                </a:tc>
                <a:extLst>
                  <a:ext uri="{0D108BD9-81ED-4DB2-BD59-A6C34878D82A}">
                    <a16:rowId xmlns:a16="http://schemas.microsoft.com/office/drawing/2014/main" val="10000"/>
                  </a:ext>
                </a:extLst>
              </a:tr>
              <a:tr h="471805">
                <a:tc>
                  <a:txBody>
                    <a:bodyPr/>
                    <a:lstStyle/>
                    <a:p>
                      <a:pPr marL="38100">
                        <a:lnSpc>
                          <a:spcPct val="100000"/>
                        </a:lnSpc>
                        <a:spcBef>
                          <a:spcPts val="1155"/>
                        </a:spcBef>
                      </a:pPr>
                      <a:r>
                        <a:rPr lang="en-IN" sz="1100" u="sng" spc="-20">
                          <a:solidFill>
                            <a:srgbClr val="1C1C1F"/>
                          </a:solidFill>
                          <a:uFill>
                            <a:solidFill>
                              <a:srgbClr val="1C1C1F"/>
                            </a:solidFill>
                          </a:uFill>
                          <a:latin typeface="Arial"/>
                          <a:cs typeface="Arial"/>
                        </a:rPr>
                        <a:t>TECHNICAL</a:t>
                      </a:r>
                      <a:r>
                        <a:rPr lang="en-IN" sz="1100" u="sng" spc="-30">
                          <a:solidFill>
                            <a:srgbClr val="1C1C1F"/>
                          </a:solidFill>
                          <a:uFill>
                            <a:solidFill>
                              <a:srgbClr val="1C1C1F"/>
                            </a:solidFill>
                          </a:uFill>
                          <a:latin typeface="Arial"/>
                          <a:cs typeface="Arial"/>
                        </a:rPr>
                        <a:t> </a:t>
                      </a:r>
                      <a:r>
                        <a:rPr lang="en-IN" sz="1100" u="sng" spc="-10">
                          <a:solidFill>
                            <a:srgbClr val="1C1C1F"/>
                          </a:solidFill>
                          <a:uFill>
                            <a:solidFill>
                              <a:srgbClr val="1C1C1F"/>
                            </a:solidFill>
                          </a:uFill>
                          <a:latin typeface="Arial"/>
                          <a:cs typeface="Arial"/>
                        </a:rPr>
                        <a:t>APPROACH</a:t>
                      </a:r>
                      <a:endParaRPr lang="en-IN" sz="1100" dirty="0">
                        <a:latin typeface="Arial"/>
                        <a:cs typeface="Arial"/>
                      </a:endParaRPr>
                    </a:p>
                  </a:txBody>
                  <a:tcPr marL="0" marR="0" marT="14668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marR="585470">
                        <a:lnSpc>
                          <a:spcPct val="120000"/>
                        </a:lnSpc>
                        <a:spcBef>
                          <a:spcPts val="259"/>
                        </a:spcBef>
                      </a:pPr>
                      <a:r>
                        <a:rPr lang="en-IN" sz="1000" dirty="0">
                          <a:latin typeface="Arial"/>
                          <a:cs typeface="Arial"/>
                        </a:rPr>
                        <a:t>Python- matplotlib, </a:t>
                      </a:r>
                      <a:r>
                        <a:rPr lang="en-IN" sz="1000" dirty="0" err="1">
                          <a:latin typeface="Arial"/>
                          <a:cs typeface="Arial"/>
                        </a:rPr>
                        <a:t>customTkinter</a:t>
                      </a:r>
                      <a:r>
                        <a:rPr lang="en-IN" sz="1000" dirty="0">
                          <a:latin typeface="Arial"/>
                          <a:cs typeface="Arial"/>
                        </a:rPr>
                        <a:t>; Financial graphs and readings, ratings and database- MySQL.</a:t>
                      </a:r>
                    </a:p>
                  </a:txBody>
                  <a:tcPr marL="0" marR="0" marT="33019"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1"/>
                  </a:ext>
                </a:extLst>
              </a:tr>
              <a:tr h="472894">
                <a:tc>
                  <a:txBody>
                    <a:bodyPr/>
                    <a:lstStyle/>
                    <a:p>
                      <a:pPr marL="38100">
                        <a:lnSpc>
                          <a:spcPct val="100000"/>
                        </a:lnSpc>
                        <a:spcBef>
                          <a:spcPts val="665"/>
                        </a:spcBef>
                      </a:pPr>
                      <a:r>
                        <a:rPr lang="en-IN" sz="1100" u="sng" spc="-10">
                          <a:solidFill>
                            <a:srgbClr val="1C1C1F"/>
                          </a:solidFill>
                          <a:uFill>
                            <a:solidFill>
                              <a:srgbClr val="1C1C1F"/>
                            </a:solidFill>
                          </a:uFill>
                          <a:latin typeface="Arial"/>
                          <a:cs typeface="Arial"/>
                        </a:rPr>
                        <a:t>FEASIBILITY</a:t>
                      </a:r>
                      <a:r>
                        <a:rPr lang="en-IN" sz="1100" u="sng" spc="-35">
                          <a:solidFill>
                            <a:srgbClr val="1C1C1F"/>
                          </a:solidFill>
                          <a:uFill>
                            <a:solidFill>
                              <a:srgbClr val="1C1C1F"/>
                            </a:solidFill>
                          </a:uFill>
                          <a:latin typeface="Arial"/>
                          <a:cs typeface="Arial"/>
                        </a:rPr>
                        <a:t> </a:t>
                      </a:r>
                      <a:r>
                        <a:rPr lang="en-IN" sz="1100" u="sng">
                          <a:solidFill>
                            <a:srgbClr val="1C1C1F"/>
                          </a:solidFill>
                          <a:uFill>
                            <a:solidFill>
                              <a:srgbClr val="1C1C1F"/>
                            </a:solidFill>
                          </a:uFill>
                          <a:latin typeface="Arial"/>
                          <a:cs typeface="Arial"/>
                        </a:rPr>
                        <a:t>&amp;</a:t>
                      </a:r>
                      <a:r>
                        <a:rPr lang="en-IN" sz="1100" u="sng" spc="-10">
                          <a:solidFill>
                            <a:srgbClr val="1C1C1F"/>
                          </a:solidFill>
                          <a:uFill>
                            <a:solidFill>
                              <a:srgbClr val="1C1C1F"/>
                            </a:solidFill>
                          </a:uFill>
                          <a:latin typeface="Arial"/>
                          <a:cs typeface="Arial"/>
                        </a:rPr>
                        <a:t> VIABILITY</a:t>
                      </a:r>
                      <a:endParaRPr lang="en-IN" sz="1100" dirty="0">
                        <a:latin typeface="Arial"/>
                        <a:cs typeface="Arial"/>
                      </a:endParaRPr>
                    </a:p>
                  </a:txBody>
                  <a:tcPr marL="0" marR="0" marT="8445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730"/>
                        </a:spcBef>
                      </a:pPr>
                      <a:r>
                        <a:rPr lang="en-IN" sz="1000" spc="-10" dirty="0">
                          <a:solidFill>
                            <a:srgbClr val="1C1C1F"/>
                          </a:solidFill>
                          <a:latin typeface="Arial"/>
                          <a:cs typeface="Arial"/>
                        </a:rPr>
                        <a:t>This is to help people make intelligent investments towards the betterment of the future which has been an area that is neglected by society. </a:t>
                      </a:r>
                      <a:endParaRPr lang="en-IN" sz="1000" dirty="0">
                        <a:latin typeface="Arial"/>
                        <a:cs typeface="Arial"/>
                      </a:endParaRPr>
                    </a:p>
                  </a:txBody>
                  <a:tcPr marL="0" marR="0" marT="9271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2"/>
                  </a:ext>
                </a:extLst>
              </a:tr>
              <a:tr h="467995">
                <a:tc>
                  <a:txBody>
                    <a:bodyPr/>
                    <a:lstStyle/>
                    <a:p>
                      <a:pPr marL="38100">
                        <a:lnSpc>
                          <a:spcPct val="100000"/>
                        </a:lnSpc>
                        <a:spcBef>
                          <a:spcPts val="1140"/>
                        </a:spcBef>
                      </a:pPr>
                      <a:r>
                        <a:rPr lang="en-IN" sz="1100" u="sng" spc="-20" dirty="0">
                          <a:solidFill>
                            <a:srgbClr val="1C1C1F"/>
                          </a:solidFill>
                          <a:uFill>
                            <a:solidFill>
                              <a:srgbClr val="1C1C1F"/>
                            </a:solidFill>
                          </a:uFill>
                          <a:latin typeface="Arial"/>
                          <a:cs typeface="Arial"/>
                        </a:rPr>
                        <a:t>IMPACT</a:t>
                      </a:r>
                      <a:r>
                        <a:rPr lang="en-IN" sz="1100" u="sng" spc="-35" dirty="0">
                          <a:solidFill>
                            <a:srgbClr val="1C1C1F"/>
                          </a:solidFill>
                          <a:uFill>
                            <a:solidFill>
                              <a:srgbClr val="1C1C1F"/>
                            </a:solidFill>
                          </a:uFill>
                          <a:latin typeface="Arial"/>
                          <a:cs typeface="Arial"/>
                        </a:rPr>
                        <a:t> </a:t>
                      </a:r>
                      <a:r>
                        <a:rPr lang="en-IN" sz="1100" u="sng" dirty="0">
                          <a:solidFill>
                            <a:srgbClr val="1C1C1F"/>
                          </a:solidFill>
                          <a:uFill>
                            <a:solidFill>
                              <a:srgbClr val="1C1C1F"/>
                            </a:solidFill>
                          </a:uFill>
                          <a:latin typeface="Arial"/>
                          <a:cs typeface="Arial"/>
                        </a:rPr>
                        <a:t>&amp;</a:t>
                      </a:r>
                      <a:r>
                        <a:rPr lang="en-IN" sz="1100" u="sng" spc="-5"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BENEFITS</a:t>
                      </a:r>
                      <a:endParaRPr lang="en-IN" sz="1100" dirty="0">
                        <a:latin typeface="Arial"/>
                        <a:cs typeface="Arial"/>
                      </a:endParaRPr>
                    </a:p>
                  </a:txBody>
                  <a:tcPr marL="0" marR="0" marT="14478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a:lnSpc>
                          <a:spcPct val="100000"/>
                        </a:lnSpc>
                        <a:spcBef>
                          <a:spcPts val="50"/>
                        </a:spcBef>
                      </a:pPr>
                      <a:endParaRPr lang="en-IN" sz="1000" dirty="0">
                        <a:latin typeface="Times New Roman"/>
                        <a:cs typeface="Times New Roman"/>
                      </a:endParaRPr>
                    </a:p>
                    <a:p>
                      <a:pPr marL="38100">
                        <a:lnSpc>
                          <a:spcPct val="100000"/>
                        </a:lnSpc>
                        <a:spcBef>
                          <a:spcPts val="5"/>
                        </a:spcBef>
                      </a:pPr>
                      <a:r>
                        <a:rPr lang="en-IN" sz="1000" dirty="0">
                          <a:solidFill>
                            <a:srgbClr val="1C1C1F"/>
                          </a:solidFill>
                          <a:latin typeface="Arial"/>
                          <a:cs typeface="Arial"/>
                        </a:rPr>
                        <a:t>Through this application, we can get people financially and both socially responsible and give companies better opportunities in exploring sustainable development.</a:t>
                      </a:r>
                      <a:endParaRPr lang="en-IN" sz="1000" dirty="0">
                        <a:latin typeface="Arial"/>
                        <a:cs typeface="Arial"/>
                      </a:endParaRPr>
                    </a:p>
                  </a:txBody>
                  <a:tcPr marL="0" marR="0" marT="63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3"/>
                  </a:ext>
                </a:extLst>
              </a:tr>
              <a:tr h="378460">
                <a:tc>
                  <a:txBody>
                    <a:bodyPr/>
                    <a:lstStyle/>
                    <a:p>
                      <a:pPr marL="38100">
                        <a:lnSpc>
                          <a:spcPct val="100000"/>
                        </a:lnSpc>
                        <a:spcBef>
                          <a:spcPts val="785"/>
                        </a:spcBef>
                      </a:pPr>
                      <a:r>
                        <a:rPr lang="en-IN" sz="1100" u="sng" spc="-10" dirty="0">
                          <a:solidFill>
                            <a:srgbClr val="1C1C1F"/>
                          </a:solidFill>
                          <a:uFill>
                            <a:solidFill>
                              <a:srgbClr val="1C1C1F"/>
                            </a:solidFill>
                          </a:uFill>
                          <a:latin typeface="Arial"/>
                          <a:cs typeface="Arial"/>
                        </a:rPr>
                        <a:t>PROJECT</a:t>
                      </a:r>
                      <a:r>
                        <a:rPr lang="en-IN" sz="1100" u="sng" spc="-40" dirty="0">
                          <a:solidFill>
                            <a:srgbClr val="1C1C1F"/>
                          </a:solidFill>
                          <a:uFill>
                            <a:solidFill>
                              <a:srgbClr val="1C1C1F"/>
                            </a:solidFill>
                          </a:uFill>
                          <a:latin typeface="Arial"/>
                          <a:cs typeface="Arial"/>
                        </a:rPr>
                        <a:t> </a:t>
                      </a:r>
                      <a:r>
                        <a:rPr lang="en-IN" sz="1100" u="sng" spc="-10" dirty="0">
                          <a:solidFill>
                            <a:srgbClr val="1C1C1F"/>
                          </a:solidFill>
                          <a:uFill>
                            <a:solidFill>
                              <a:srgbClr val="1C1C1F"/>
                            </a:solidFill>
                          </a:uFill>
                          <a:latin typeface="Arial"/>
                          <a:cs typeface="Arial"/>
                        </a:rPr>
                        <a:t>STAGES</a:t>
                      </a:r>
                      <a:endParaRPr lang="en-IN" sz="1100" dirty="0">
                        <a:latin typeface="Arial"/>
                        <a:cs typeface="Arial"/>
                      </a:endParaRPr>
                    </a:p>
                  </a:txBody>
                  <a:tcPr marL="0" marR="0" marT="99695"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tc>
                  <a:txBody>
                    <a:bodyPr/>
                    <a:lstStyle/>
                    <a:p>
                      <a:pPr marL="38100">
                        <a:lnSpc>
                          <a:spcPct val="100000"/>
                        </a:lnSpc>
                        <a:spcBef>
                          <a:spcPts val="850"/>
                        </a:spcBef>
                      </a:pPr>
                      <a:r>
                        <a:rPr lang="en-IN" sz="1000" dirty="0">
                          <a:latin typeface="Arial"/>
                          <a:cs typeface="Arial"/>
                        </a:rPr>
                        <a:t>Designing the idea – Getting Data - Making Front End – Making Back End.</a:t>
                      </a:r>
                    </a:p>
                  </a:txBody>
                  <a:tcPr marL="0" marR="0" marT="107950" marB="0">
                    <a:lnL w="9525">
                      <a:solidFill>
                        <a:srgbClr val="9E9E9E"/>
                      </a:solidFill>
                      <a:prstDash val="solid"/>
                    </a:lnL>
                    <a:lnR w="9525">
                      <a:solidFill>
                        <a:srgbClr val="9E9E9E"/>
                      </a:solidFill>
                      <a:prstDash val="solid"/>
                    </a:lnR>
                    <a:lnT w="28575">
                      <a:solidFill>
                        <a:srgbClr val="FFFFFF"/>
                      </a:solidFill>
                      <a:prstDash val="solid"/>
                    </a:lnT>
                    <a:lnB w="28575">
                      <a:solidFill>
                        <a:srgbClr val="FFFFFF"/>
                      </a:solidFill>
                      <a:prstDash val="solid"/>
                    </a:lnB>
                  </a:tcPr>
                </a:tc>
                <a:extLst>
                  <a:ext uri="{0D108BD9-81ED-4DB2-BD59-A6C34878D82A}">
                    <a16:rowId xmlns:a16="http://schemas.microsoft.com/office/drawing/2014/main" val="10004"/>
                  </a:ext>
                </a:extLst>
              </a:tr>
              <a:tr h="419734">
                <a:tc>
                  <a:txBody>
                    <a:bodyPr/>
                    <a:lstStyle/>
                    <a:p>
                      <a:pPr marL="38100">
                        <a:lnSpc>
                          <a:spcPct val="100000"/>
                        </a:lnSpc>
                        <a:spcBef>
                          <a:spcPts val="950"/>
                        </a:spcBef>
                      </a:pPr>
                      <a:r>
                        <a:rPr lang="en-IN" sz="1100" u="sng" dirty="0">
                          <a:solidFill>
                            <a:srgbClr val="1C1C1F"/>
                          </a:solidFill>
                          <a:uFill>
                            <a:solidFill>
                              <a:srgbClr val="1C1C1F"/>
                            </a:solidFill>
                          </a:uFill>
                          <a:latin typeface="Arial"/>
                          <a:cs typeface="Arial"/>
                        </a:rPr>
                        <a:t>OUR</a:t>
                      </a:r>
                      <a:r>
                        <a:rPr lang="en-IN" sz="1100" u="sng" spc="-45" dirty="0">
                          <a:solidFill>
                            <a:srgbClr val="1C1C1F"/>
                          </a:solidFill>
                          <a:uFill>
                            <a:solidFill>
                              <a:srgbClr val="1C1C1F"/>
                            </a:solidFill>
                          </a:uFill>
                          <a:latin typeface="Arial"/>
                          <a:cs typeface="Arial"/>
                        </a:rPr>
                        <a:t> </a:t>
                      </a:r>
                      <a:r>
                        <a:rPr lang="en-IN" sz="1100" u="sng" spc="-20" dirty="0">
                          <a:solidFill>
                            <a:srgbClr val="1C1C1F"/>
                          </a:solidFill>
                          <a:uFill>
                            <a:solidFill>
                              <a:srgbClr val="1C1C1F"/>
                            </a:solidFill>
                          </a:uFill>
                          <a:latin typeface="Arial"/>
                          <a:cs typeface="Arial"/>
                        </a:rPr>
                        <a:t>TEAM</a:t>
                      </a:r>
                      <a:endParaRPr lang="en-IN" sz="1100" dirty="0">
                        <a:latin typeface="Arial"/>
                        <a:cs typeface="Arial"/>
                      </a:endParaRPr>
                    </a:p>
                  </a:txBody>
                  <a:tcPr marL="0" marR="0" marT="120650" marB="0">
                    <a:lnL w="9525">
                      <a:solidFill>
                        <a:srgbClr val="9E9E9E"/>
                      </a:solidFill>
                      <a:prstDash val="solid"/>
                    </a:lnL>
                    <a:lnR w="9525">
                      <a:solidFill>
                        <a:srgbClr val="9E9E9E"/>
                      </a:solidFill>
                      <a:prstDash val="solid"/>
                    </a:lnR>
                    <a:lnT w="28575">
                      <a:solidFill>
                        <a:srgbClr val="FFFFFF"/>
                      </a:solidFill>
                      <a:prstDash val="solid"/>
                    </a:lnT>
                    <a:lnB w="9525">
                      <a:solidFill>
                        <a:srgbClr val="9E9E9E"/>
                      </a:solidFill>
                      <a:prstDash val="solid"/>
                    </a:lnB>
                  </a:tcPr>
                </a:tc>
                <a:tc>
                  <a:txBody>
                    <a:bodyPr/>
                    <a:lstStyle/>
                    <a:p>
                      <a:pPr marL="209550" indent="-171450">
                        <a:lnSpc>
                          <a:spcPct val="100000"/>
                        </a:lnSpc>
                        <a:spcBef>
                          <a:spcPts val="1015"/>
                        </a:spcBef>
                        <a:buFont typeface="Arial" panose="020B0604020202020204" pitchFamily="34" charset="0"/>
                        <a:buChar char="•"/>
                      </a:pPr>
                      <a:r>
                        <a:rPr lang="en-IN" sz="1000" dirty="0">
                          <a:latin typeface="Arial"/>
                          <a:cs typeface="Arial"/>
                        </a:rPr>
                        <a:t>Vihan Tiwari, Ra No.: RA2411030010048, </a:t>
                      </a:r>
                      <a:r>
                        <a:rPr lang="en-IN" sz="1000" dirty="0">
                          <a:latin typeface="Arial"/>
                          <a:cs typeface="Arial"/>
                          <a:hlinkClick r:id="rId2"/>
                        </a:rPr>
                        <a:t>vt1339@srmist.edu.in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Priyanshu</a:t>
                      </a:r>
                      <a:r>
                        <a:rPr lang="en-IN" sz="1000" dirty="0">
                          <a:latin typeface="Arial"/>
                          <a:cs typeface="Arial"/>
                        </a:rPr>
                        <a:t> Swami, RA2411051010012, </a:t>
                      </a:r>
                      <a:r>
                        <a:rPr lang="en-IN" sz="1000" dirty="0">
                          <a:latin typeface="Arial"/>
                          <a:cs typeface="Arial"/>
                          <a:hlinkClick r:id="rId3"/>
                        </a:rPr>
                        <a:t>ps8402@srmist.edu.in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err="1">
                          <a:latin typeface="Arial"/>
                          <a:cs typeface="Arial"/>
                        </a:rPr>
                        <a:t>Kushagra</a:t>
                      </a:r>
                      <a:r>
                        <a:rPr lang="en-IN" sz="1000" dirty="0">
                          <a:latin typeface="Arial"/>
                          <a:cs typeface="Arial"/>
                        </a:rPr>
                        <a:t> Chandra, RA2411003010214, </a:t>
                      </a:r>
                      <a:r>
                        <a:rPr lang="en-IN" sz="1000" dirty="0">
                          <a:latin typeface="Arial"/>
                          <a:cs typeface="Arial"/>
                          <a:hlinkClick r:id="rId4"/>
                        </a:rPr>
                        <a:t>kc9326@srmist.edu.in</a:t>
                      </a:r>
                      <a:endParaRPr lang="en-IN" sz="1000" dirty="0">
                        <a:latin typeface="Arial"/>
                        <a:cs typeface="Arial"/>
                      </a:endParaRPr>
                    </a:p>
                    <a:p>
                      <a:pPr marL="209550" indent="-171450">
                        <a:lnSpc>
                          <a:spcPct val="100000"/>
                        </a:lnSpc>
                        <a:spcBef>
                          <a:spcPts val="1015"/>
                        </a:spcBef>
                        <a:buFont typeface="Arial" panose="020B0604020202020204" pitchFamily="34" charset="0"/>
                        <a:buChar char="•"/>
                      </a:pPr>
                      <a:r>
                        <a:rPr lang="en-IN" sz="1000" dirty="0">
                          <a:latin typeface="Arial"/>
                          <a:cs typeface="Arial"/>
                        </a:rPr>
                        <a:t>Naman Tyagi, .: RA2411030010073, nt9876@srmist.edu.in</a:t>
                      </a:r>
                    </a:p>
                    <a:p>
                      <a:pPr marL="209550" indent="-171450">
                        <a:lnSpc>
                          <a:spcPct val="100000"/>
                        </a:lnSpc>
                        <a:spcBef>
                          <a:spcPts val="1015"/>
                        </a:spcBef>
                        <a:buFont typeface="Arial" panose="020B0604020202020204" pitchFamily="34" charset="0"/>
                        <a:buChar char="•"/>
                      </a:pPr>
                      <a:r>
                        <a:rPr lang="en-IN" sz="1000" dirty="0">
                          <a:latin typeface="Arial"/>
                          <a:cs typeface="Arial"/>
                        </a:rPr>
                        <a:t>Varun </a:t>
                      </a:r>
                      <a:r>
                        <a:rPr lang="en-IN" sz="1000" dirty="0" err="1">
                          <a:latin typeface="Arial"/>
                          <a:cs typeface="Arial"/>
                        </a:rPr>
                        <a:t>Misra</a:t>
                      </a:r>
                      <a:r>
                        <a:rPr lang="en-IN" sz="1000" dirty="0">
                          <a:latin typeface="Arial"/>
                          <a:cs typeface="Arial"/>
                        </a:rPr>
                        <a:t>, RA2411030010052,  vm8843@srmist.edu.in</a:t>
                      </a:r>
                    </a:p>
                    <a:p>
                      <a:pPr marL="209550" indent="-171450">
                        <a:lnSpc>
                          <a:spcPct val="100000"/>
                        </a:lnSpc>
                        <a:spcBef>
                          <a:spcPts val="1015"/>
                        </a:spcBef>
                        <a:buFont typeface="Arial" panose="020B0604020202020204" pitchFamily="34" charset="0"/>
                        <a:buChar char="•"/>
                      </a:pPr>
                      <a:endParaRPr lang="en-IN" sz="1000" dirty="0">
                        <a:latin typeface="Arial"/>
                        <a:cs typeface="Arial"/>
                      </a:endParaRPr>
                    </a:p>
                  </a:txBody>
                  <a:tcPr marL="0" marR="0" marT="128905" marB="0">
                    <a:lnL w="9525">
                      <a:solidFill>
                        <a:srgbClr val="9E9E9E"/>
                      </a:solidFill>
                      <a:prstDash val="solid"/>
                    </a:lnL>
                    <a:lnR w="9525">
                      <a:solidFill>
                        <a:srgbClr val="9E9E9E"/>
                      </a:solidFill>
                      <a:prstDash val="solid"/>
                    </a:lnR>
                    <a:lnT w="28575">
                      <a:solidFill>
                        <a:srgbClr val="FFFFFF"/>
                      </a:solidFill>
                      <a:prstDash val="solid"/>
                    </a:lnT>
                    <a:lnB w="9525">
                      <a:solidFill>
                        <a:srgbClr val="9E9E9E"/>
                      </a:solidFill>
                      <a:prstDash val="solid"/>
                    </a:lnB>
                  </a:tcPr>
                </a:tc>
                <a:extLst>
                  <a:ext uri="{0D108BD9-81ED-4DB2-BD59-A6C34878D82A}">
                    <a16:rowId xmlns:a16="http://schemas.microsoft.com/office/drawing/2014/main" val="10005"/>
                  </a:ext>
                </a:extLst>
              </a:tr>
            </a:tbl>
          </a:graphicData>
        </a:graphic>
      </p:graphicFrame>
      <p:sp>
        <p:nvSpPr>
          <p:cNvPr id="3" name="object 3"/>
          <p:cNvSpPr txBox="1">
            <a:spLocks noGrp="1"/>
          </p:cNvSpPr>
          <p:nvPr>
            <p:ph type="title"/>
          </p:nvPr>
        </p:nvSpPr>
        <p:spPr>
          <a:xfrm>
            <a:off x="2772487" y="100466"/>
            <a:ext cx="3221355" cy="391160"/>
          </a:xfrm>
          <a:prstGeom prst="rect">
            <a:avLst/>
          </a:prstGeom>
        </p:spPr>
        <p:txBody>
          <a:bodyPr vert="horz" wrap="square" lIns="0" tIns="12700" rIns="0" bIns="0" rtlCol="0">
            <a:spAutoFit/>
          </a:bodyPr>
          <a:lstStyle/>
          <a:p>
            <a:pPr marL="12700">
              <a:lnSpc>
                <a:spcPct val="100000"/>
              </a:lnSpc>
              <a:spcBef>
                <a:spcPts val="100"/>
              </a:spcBef>
            </a:pPr>
            <a:r>
              <a:rPr sz="2400" spc="60" dirty="0"/>
              <a:t>TABLE</a:t>
            </a:r>
            <a:r>
              <a:rPr sz="2400" spc="-150" dirty="0"/>
              <a:t> </a:t>
            </a:r>
            <a:r>
              <a:rPr sz="2400" dirty="0"/>
              <a:t>OF</a:t>
            </a:r>
            <a:r>
              <a:rPr sz="2400" spc="350" dirty="0"/>
              <a:t> </a:t>
            </a:r>
            <a:r>
              <a:rPr sz="2400" spc="125" dirty="0">
                <a:solidFill>
                  <a:srgbClr val="74C1D6"/>
                </a:solidFill>
              </a:rPr>
              <a:t>CONTENTS</a:t>
            </a:r>
            <a:endParaRPr sz="2400" dirty="0"/>
          </a:p>
        </p:txBody>
      </p:sp>
      <p:pic>
        <p:nvPicPr>
          <p:cNvPr id="5" name="object 5"/>
          <p:cNvPicPr/>
          <p:nvPr/>
        </p:nvPicPr>
        <p:blipFill>
          <a:blip r:embed="rId5" cstate="print"/>
          <a:stretch>
            <a:fillRect/>
          </a:stretch>
        </p:blipFill>
        <p:spPr>
          <a:xfrm>
            <a:off x="19878" y="684109"/>
            <a:ext cx="1965345" cy="528323"/>
          </a:xfrm>
          <a:prstGeom prst="rect">
            <a:avLst/>
          </a:prstGeom>
        </p:spPr>
      </p:pic>
      <p:grpSp>
        <p:nvGrpSpPr>
          <p:cNvPr id="6" name="object 6"/>
          <p:cNvGrpSpPr/>
          <p:nvPr/>
        </p:nvGrpSpPr>
        <p:grpSpPr>
          <a:xfrm>
            <a:off x="0" y="4535046"/>
            <a:ext cx="9144000" cy="609160"/>
            <a:chOff x="0" y="4611440"/>
            <a:chExt cx="9144000" cy="532765"/>
          </a:xfrm>
        </p:grpSpPr>
        <p:pic>
          <p:nvPicPr>
            <p:cNvPr id="7" name="object 7"/>
            <p:cNvPicPr/>
            <p:nvPr/>
          </p:nvPicPr>
          <p:blipFill>
            <a:blip r:embed="rId6" cstate="print"/>
            <a:stretch>
              <a:fillRect/>
            </a:stretch>
          </p:blipFill>
          <p:spPr>
            <a:xfrm>
              <a:off x="0" y="4611440"/>
              <a:ext cx="9143981" cy="532048"/>
            </a:xfrm>
            <a:prstGeom prst="rect">
              <a:avLst/>
            </a:prstGeom>
          </p:spPr>
        </p:pic>
        <p:sp>
          <p:nvSpPr>
            <p:cNvPr id="8" name="object 8"/>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grpSp>
      <p:pic>
        <p:nvPicPr>
          <p:cNvPr id="9" name="object 9"/>
          <p:cNvPicPr/>
          <p:nvPr/>
        </p:nvPicPr>
        <p:blipFill>
          <a:blip r:embed="rId7" cstate="print"/>
          <a:stretch>
            <a:fillRect/>
          </a:stretch>
        </p:blipFill>
        <p:spPr>
          <a:xfrm>
            <a:off x="252399" y="265399"/>
            <a:ext cx="1266397" cy="427576"/>
          </a:xfrm>
          <a:prstGeom prst="rect">
            <a:avLst/>
          </a:prstGeom>
        </p:spPr>
      </p:pic>
      <p:pic>
        <p:nvPicPr>
          <p:cNvPr id="10" name="object 10"/>
          <p:cNvPicPr/>
          <p:nvPr/>
        </p:nvPicPr>
        <p:blipFill>
          <a:blip r:embed="rId8" cstate="print"/>
          <a:stretch>
            <a:fillRect/>
          </a:stretch>
        </p:blipFill>
        <p:spPr>
          <a:xfrm>
            <a:off x="6168763" y="-25030"/>
            <a:ext cx="2975218" cy="6421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3840"/>
              </a:lnSpc>
            </a:pPr>
            <a:r>
              <a:rPr spc="-100" dirty="0"/>
              <a:t>HACK</a:t>
            </a:r>
            <a:r>
              <a:rPr spc="-185" dirty="0"/>
              <a:t> </a:t>
            </a:r>
            <a:r>
              <a:rPr spc="-229" dirty="0"/>
              <a:t>SUMMIT</a:t>
            </a:r>
            <a:r>
              <a:rPr spc="-185" dirty="0"/>
              <a:t> </a:t>
            </a:r>
            <a:r>
              <a:rPr spc="-350" dirty="0"/>
              <a:t>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367665"/>
          </a:xfrm>
        </p:spPr>
        <p:txBody>
          <a:bodyPr/>
          <a:lstStyle/>
          <a:p>
            <a:pPr algn="ct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SUSTAINABLE INVESTMENT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959417"/>
          </a:xfrm>
        </p:spPr>
        <p:txBody>
          <a:bodyPr/>
          <a:lstStyle/>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 create a sustainable development app that focuses on guiding users to make socially responsible and environmentally friendly investments.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app will empower users to make more informed and conscious investment choices, promoting both financial returns and a better future.</a:t>
            </a: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idea will take the savings amount at the month end from the user and give him a filter-based list of sustainable companies according to the rating of the companies, stock prices and number of stocks for the past month. It also allows user to view how eco-friendly or ethical an organization is, enabling users to align their investments with their values.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Key features: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display the financial performance of the green investment alongside the environmental impact such as carbon footprint reduction, water conservation etc.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provides graphs and visual representations for more user friendliness and financial understandings.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also give ratings based on the ESG standards ranging from AAA to 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09551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The Project</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2769989"/>
          </a:xfrm>
        </p:spPr>
        <p:txBody>
          <a:bodyPr/>
          <a:lstStyle/>
          <a:p>
            <a:r>
              <a:rPr lang="en-US" dirty="0"/>
              <a:t>A sustainable development app would guide users in making environmentally friendly investments by offering real-time data on companies and projects that prioritize sustainability, such as renewable energy or ethical production practices. It would provide transparency through ESG (Environmental, Social, Governance) ratings, helping users invest in ways that align with their values. The app would also educate users about the long-term financial and environmental benefits of sustainable investing, while tracking the positive impact their choices have on the planet. Ultimately, it would make responsible investing easy, motivating users to contribute to a greener future while growing their wealth.</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Technical Approach</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31654"/>
          </a:xfrm>
        </p:spPr>
        <p:txBody>
          <a:bodyPr/>
          <a:lstStyle/>
          <a:p>
            <a:pPr marL="285750" indent="-285750">
              <a:buFont typeface="Arial" panose="020B0604020202020204" pitchFamily="34" charset="0"/>
              <a:buChar char="•"/>
            </a:pPr>
            <a:r>
              <a:rPr lang="en-US" sz="1500" b="1" u="sng" dirty="0"/>
              <a:t>Python(Matplotlib)-</a:t>
            </a:r>
            <a:r>
              <a:rPr lang="en-US" sz="1500" dirty="0"/>
              <a:t> for data visualization, structure and clean the data first. Leverage Matplotlib’s plotting functions, customizing charts with labels, titles, and colors to enhance clarity and storytelling.</a:t>
            </a:r>
          </a:p>
          <a:p>
            <a:pPr marL="285750" indent="-285750">
              <a:buFont typeface="Arial" panose="020B0604020202020204" pitchFamily="34" charset="0"/>
              <a:buChar char="•"/>
            </a:pPr>
            <a:r>
              <a:rPr lang="en-US" sz="1500" b="1" u="sng" dirty="0"/>
              <a:t>Custom </a:t>
            </a:r>
            <a:r>
              <a:rPr lang="en-US" sz="1500" b="1" u="sng" dirty="0" err="1"/>
              <a:t>Tkinter</a:t>
            </a:r>
            <a:r>
              <a:rPr lang="en-US" sz="1500" b="1" u="sng" dirty="0"/>
              <a:t> - </a:t>
            </a:r>
            <a:r>
              <a:rPr lang="en-IN" sz="1500" dirty="0"/>
              <a:t>A custom approach using </a:t>
            </a:r>
            <a:r>
              <a:rPr lang="en-IN" sz="1500" dirty="0" err="1"/>
              <a:t>Tkinter</a:t>
            </a:r>
            <a:r>
              <a:rPr lang="en-IN" sz="1500" dirty="0"/>
              <a:t> involves designing tailored user interfaces with custom widgets, event handling, and dynamic updates. This offers flexibility, making </a:t>
            </a:r>
            <a:r>
              <a:rPr lang="en-IN" sz="1500" dirty="0" err="1"/>
              <a:t>Tkinter</a:t>
            </a:r>
            <a:r>
              <a:rPr lang="en-IN" sz="1500" dirty="0"/>
              <a:t> ideal for building specialized desktop apps.</a:t>
            </a:r>
            <a:endParaRPr lang="en-US" sz="1500" dirty="0"/>
          </a:p>
          <a:p>
            <a:pPr marL="285750" indent="-285750">
              <a:buFont typeface="Arial" panose="020B0604020202020204" pitchFamily="34" charset="0"/>
              <a:buChar char="•"/>
            </a:pPr>
            <a:r>
              <a:rPr lang="en-US" sz="1500" b="1" u="sng" dirty="0"/>
              <a:t>Financial graphs and readings -</a:t>
            </a:r>
            <a:r>
              <a:rPr lang="en-US" sz="1500" dirty="0"/>
              <a:t> A technical approach to financial graphs uses visualization tools like D3.js or </a:t>
            </a:r>
            <a:r>
              <a:rPr lang="en-US" sz="1500" dirty="0" err="1"/>
              <a:t>Plotly</a:t>
            </a:r>
            <a:r>
              <a:rPr lang="en-US" sz="1500" dirty="0"/>
              <a:t> to clearly represent data. Focusing on key metrics like trends and volatility, along with real-time integration, helps users gain accurate insights for effective analysis.</a:t>
            </a:r>
          </a:p>
          <a:p>
            <a:pPr marL="285750" indent="-285750">
              <a:buFont typeface="Arial" panose="020B0604020202020204" pitchFamily="34" charset="0"/>
              <a:buChar char="•"/>
            </a:pPr>
            <a:r>
              <a:rPr lang="en-US" sz="1500" b="1" u="sng" dirty="0"/>
              <a:t>Ratings and database(MySQL) - </a:t>
            </a:r>
            <a:r>
              <a:rPr lang="en-US" sz="1500" dirty="0"/>
              <a:t>MySQL is a powerful relational database management system that uses structured query language (SQL) for efficient data handling and scalable storage. Its features, such as indexing and transactions, allow for fast data retrieval and maintain data integrity, making it a popular choice for various applications.</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70566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IN" sz="2800" b="1" u="sng" kern="100" dirty="0">
                <a:effectLst/>
                <a:latin typeface="Calibri" panose="020F0502020204030204" pitchFamily="34" charset="0"/>
                <a:ea typeface="Calibri" panose="020F0502020204030204" pitchFamily="34" charset="0"/>
                <a:cs typeface="Times New Roman" panose="02020603050405020304" pitchFamily="18" charset="0"/>
              </a:rPr>
              <a:t>Feasibility and viability</a:t>
            </a:r>
            <a:endParaRPr lang="en-US"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1938992"/>
          </a:xfrm>
        </p:spPr>
        <p:txBody>
          <a:bodyPr/>
          <a:lstStyle/>
          <a:p>
            <a:r>
              <a:rPr lang="en-US" dirty="0"/>
              <a:t>To empower individuals to make intelligent investments for a better future, we must shine a light on an area that has long been overlooked by society. Many people lack access to the resources and knowledge necessary to invest in sustainable and ethical opportunities. By providing education, tools, and support, we can guide them toward investment choices that not only yield financial returns but also contribute to environmental sustainability and social well-being.</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0670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430887"/>
          </a:xfrm>
        </p:spPr>
        <p:txBody>
          <a:bodyPr/>
          <a:lstStyle/>
          <a:p>
            <a:pPr algn="ctr"/>
            <a:r>
              <a:rPr lang="en-US" sz="2800" u="sng" dirty="0"/>
              <a:t>Project Stages</a:t>
            </a:r>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995606" y="2295143"/>
            <a:ext cx="7467600" cy="430887"/>
          </a:xfrm>
        </p:spPr>
        <p:txBody>
          <a:bodyPr/>
          <a:lstStyle/>
          <a:p>
            <a:r>
              <a:rPr lang="en-US" sz="1400" dirty="0"/>
              <a:t>START → Define Objectives → Market Research → Develop Prototypes → User Testing → Launch App → Ongoing Support → END</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222236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47700" y="959556"/>
            <a:ext cx="7391400" cy="861774"/>
          </a:xfrm>
        </p:spPr>
        <p:txBody>
          <a:bodyPr/>
          <a:lstStyle/>
          <a:p>
            <a:pPr algn="ctr"/>
            <a:r>
              <a:rPr lang="en-IN" sz="2800" u="sng" spc="-20" dirty="0">
                <a:solidFill>
                  <a:srgbClr val="1C1C1F"/>
                </a:solidFill>
                <a:uFill>
                  <a:solidFill>
                    <a:srgbClr val="1C1C1F"/>
                  </a:solidFill>
                </a:uFill>
                <a:latin typeface="Arial"/>
                <a:cs typeface="Arial"/>
              </a:rPr>
              <a:t>IMPACT</a:t>
            </a:r>
            <a:r>
              <a:rPr lang="en-IN" sz="2800" u="sng" spc="-35" dirty="0">
                <a:solidFill>
                  <a:srgbClr val="1C1C1F"/>
                </a:solidFill>
                <a:uFill>
                  <a:solidFill>
                    <a:srgbClr val="1C1C1F"/>
                  </a:solidFill>
                </a:uFill>
                <a:latin typeface="Arial"/>
                <a:cs typeface="Arial"/>
              </a:rPr>
              <a:t> </a:t>
            </a:r>
            <a:r>
              <a:rPr lang="en-IN" sz="2800" u="sng" dirty="0">
                <a:solidFill>
                  <a:srgbClr val="1C1C1F"/>
                </a:solidFill>
                <a:uFill>
                  <a:solidFill>
                    <a:srgbClr val="1C1C1F"/>
                  </a:solidFill>
                </a:uFill>
                <a:latin typeface="Arial"/>
                <a:cs typeface="Arial"/>
              </a:rPr>
              <a:t>&amp;</a:t>
            </a:r>
            <a:r>
              <a:rPr lang="en-IN" sz="2800" u="sng" spc="-5" dirty="0">
                <a:solidFill>
                  <a:srgbClr val="1C1C1F"/>
                </a:solidFill>
                <a:uFill>
                  <a:solidFill>
                    <a:srgbClr val="1C1C1F"/>
                  </a:solidFill>
                </a:uFill>
                <a:latin typeface="Arial"/>
                <a:cs typeface="Arial"/>
              </a:rPr>
              <a:t> </a:t>
            </a:r>
            <a:r>
              <a:rPr lang="en-IN" sz="2800" u="sng" spc="-10" dirty="0">
                <a:solidFill>
                  <a:srgbClr val="1C1C1F"/>
                </a:solidFill>
                <a:uFill>
                  <a:solidFill>
                    <a:srgbClr val="1C1C1F"/>
                  </a:solidFill>
                </a:uFill>
                <a:latin typeface="Arial"/>
                <a:cs typeface="Arial"/>
              </a:rPr>
              <a:t>BENEFITS</a:t>
            </a:r>
            <a:br>
              <a:rPr lang="en-IN" sz="2800" dirty="0">
                <a:latin typeface="Arial"/>
                <a:cs typeface="Arial"/>
              </a:rPr>
            </a:br>
            <a:endParaRPr lang="en-US" sz="2800" dirty="0"/>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47700" y="1698220"/>
            <a:ext cx="7467600" cy="2492990"/>
          </a:xfrm>
        </p:spPr>
        <p:txBody>
          <a:bodyPr/>
          <a:lstStyle/>
          <a:p>
            <a:r>
              <a:rPr lang="en-US" dirty="0"/>
              <a:t>The app designed to guide intelligent investments can significantly enhance social impact by promoting ethical and sustainable financial choices. By empowering users with knowledge and resources, it encourages investments in companies and projects that prioritize social responsibility, environmental sustainability, and community development. This not only helps individuals achieve financial growth but also fosters a collective movement toward a more equitable society, where financial decisions contribute to positive change. Ultimately, the app cultivates a sense of community among users, uniting them in their commitment to building a better future for all.</a:t>
            </a:r>
          </a:p>
        </p:txBody>
      </p:sp>
      <p:sp>
        <p:nvSpPr>
          <p:cNvPr id="9" name="object 9"/>
          <p:cNvSpPr txBox="1">
            <a:spLocks noGrp="1"/>
          </p:cNvSpPr>
          <p:nvPr>
            <p:ph type="ftr" sz="quarter" idx="5"/>
          </p:nvPr>
        </p:nvSpPr>
        <p:spPr>
          <a:xfrm>
            <a:off x="2057400" y="5364618"/>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175762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34" y="669596"/>
            <a:ext cx="1965345" cy="528323"/>
          </a:xfrm>
          <a:prstGeom prst="rect">
            <a:avLst/>
          </a:prstGeom>
        </p:spPr>
      </p:pic>
      <p:pic>
        <p:nvPicPr>
          <p:cNvPr id="4" name="object 4"/>
          <p:cNvPicPr/>
          <p:nvPr/>
        </p:nvPicPr>
        <p:blipFill>
          <a:blip r:embed="rId3" cstate="print"/>
          <a:stretch>
            <a:fillRect/>
          </a:stretch>
        </p:blipFill>
        <p:spPr>
          <a:xfrm>
            <a:off x="0" y="4611440"/>
            <a:ext cx="9143981" cy="532048"/>
          </a:xfrm>
          <a:prstGeom prst="rect">
            <a:avLst/>
          </a:prstGeom>
        </p:spPr>
      </p:pic>
      <p:pic>
        <p:nvPicPr>
          <p:cNvPr id="5" name="object 5"/>
          <p:cNvPicPr/>
          <p:nvPr/>
        </p:nvPicPr>
        <p:blipFill>
          <a:blip r:embed="rId4" cstate="print"/>
          <a:stretch>
            <a:fillRect/>
          </a:stretch>
        </p:blipFill>
        <p:spPr>
          <a:xfrm>
            <a:off x="252399" y="265399"/>
            <a:ext cx="1266397" cy="427576"/>
          </a:xfrm>
          <a:prstGeom prst="rect">
            <a:avLst/>
          </a:prstGeom>
        </p:spPr>
      </p:pic>
      <p:pic>
        <p:nvPicPr>
          <p:cNvPr id="6" name="object 6"/>
          <p:cNvPicPr/>
          <p:nvPr/>
        </p:nvPicPr>
        <p:blipFill>
          <a:blip r:embed="rId5" cstate="print"/>
          <a:stretch>
            <a:fillRect/>
          </a:stretch>
        </p:blipFill>
        <p:spPr>
          <a:xfrm>
            <a:off x="5960712" y="170551"/>
            <a:ext cx="2975218" cy="642151"/>
          </a:xfrm>
          <a:prstGeom prst="rect">
            <a:avLst/>
          </a:prstGeom>
        </p:spPr>
      </p:pic>
      <p:sp>
        <p:nvSpPr>
          <p:cNvPr id="7" name="object 7"/>
          <p:cNvSpPr/>
          <p:nvPr/>
        </p:nvSpPr>
        <p:spPr>
          <a:xfrm>
            <a:off x="0" y="4649540"/>
            <a:ext cx="9144000" cy="494665"/>
          </a:xfrm>
          <a:custGeom>
            <a:avLst/>
            <a:gdLst/>
            <a:ahLst/>
            <a:cxnLst/>
            <a:rect l="l" t="t" r="r" b="b"/>
            <a:pathLst>
              <a:path w="9144000" h="494664">
                <a:moveTo>
                  <a:pt x="9143981" y="494099"/>
                </a:moveTo>
                <a:lnTo>
                  <a:pt x="0" y="494099"/>
                </a:lnTo>
                <a:lnTo>
                  <a:pt x="0" y="0"/>
                </a:lnTo>
                <a:lnTo>
                  <a:pt x="9143981" y="0"/>
                </a:lnTo>
                <a:lnTo>
                  <a:pt x="9143981" y="494099"/>
                </a:lnTo>
                <a:close/>
              </a:path>
            </a:pathLst>
          </a:custGeom>
          <a:solidFill>
            <a:srgbClr val="1C1C1F"/>
          </a:solidFill>
        </p:spPr>
        <p:txBody>
          <a:bodyPr wrap="square" lIns="0" tIns="0" rIns="0" bIns="0" rtlCol="0"/>
          <a:lstStyle/>
          <a:p>
            <a:endParaRPr/>
          </a:p>
        </p:txBody>
      </p:sp>
      <p:sp>
        <p:nvSpPr>
          <p:cNvPr id="8" name="object 8"/>
          <p:cNvSpPr txBox="1"/>
          <p:nvPr/>
        </p:nvSpPr>
        <p:spPr>
          <a:xfrm>
            <a:off x="2733113" y="4659004"/>
            <a:ext cx="3515360" cy="477520"/>
          </a:xfrm>
          <a:prstGeom prst="rect">
            <a:avLst/>
          </a:prstGeom>
        </p:spPr>
        <p:txBody>
          <a:bodyPr vert="horz" wrap="square" lIns="0" tIns="0" rIns="0" bIns="0" rtlCol="0">
            <a:spAutoFit/>
          </a:bodyPr>
          <a:lstStyle/>
          <a:p>
            <a:pPr>
              <a:lnSpc>
                <a:spcPts val="3650"/>
              </a:lnSpc>
            </a:pPr>
            <a:r>
              <a:rPr sz="3200" b="1" spc="165" dirty="0">
                <a:solidFill>
                  <a:srgbClr val="F6F6F6"/>
                </a:solidFill>
                <a:latin typeface="Trebuchet MS"/>
                <a:cs typeface="Trebuchet MS"/>
              </a:rPr>
              <a:t>HACK</a:t>
            </a:r>
            <a:r>
              <a:rPr sz="3200" b="1" spc="-265" dirty="0">
                <a:solidFill>
                  <a:srgbClr val="F6F6F6"/>
                </a:solidFill>
                <a:latin typeface="Trebuchet MS"/>
                <a:cs typeface="Trebuchet MS"/>
              </a:rPr>
              <a:t> </a:t>
            </a:r>
            <a:r>
              <a:rPr sz="3200" b="1" spc="225" dirty="0">
                <a:solidFill>
                  <a:srgbClr val="F6F6F6"/>
                </a:solidFill>
                <a:latin typeface="Trebuchet MS"/>
                <a:cs typeface="Trebuchet MS"/>
              </a:rPr>
              <a:t>SUMMIT</a:t>
            </a:r>
            <a:r>
              <a:rPr sz="3200" b="1" spc="-360" dirty="0">
                <a:solidFill>
                  <a:srgbClr val="F6F6F6"/>
                </a:solidFill>
                <a:latin typeface="Trebuchet MS"/>
                <a:cs typeface="Trebuchet MS"/>
              </a:rPr>
              <a:t> </a:t>
            </a:r>
            <a:r>
              <a:rPr sz="3200" b="1" spc="-75" dirty="0">
                <a:solidFill>
                  <a:srgbClr val="F6F6F6"/>
                </a:solidFill>
                <a:latin typeface="Trebuchet MS"/>
                <a:cs typeface="Trebuchet MS"/>
              </a:rPr>
              <a:t>’24</a:t>
            </a:r>
            <a:endParaRPr sz="3200">
              <a:latin typeface="Trebuchet MS"/>
              <a:cs typeface="Trebuchet MS"/>
            </a:endParaRPr>
          </a:p>
        </p:txBody>
      </p:sp>
      <p:sp>
        <p:nvSpPr>
          <p:cNvPr id="12" name="Title 11">
            <a:extLst>
              <a:ext uri="{FF2B5EF4-FFF2-40B4-BE49-F238E27FC236}">
                <a16:creationId xmlns:a16="http://schemas.microsoft.com/office/drawing/2014/main" id="{4EA014E7-A770-510C-7004-C54ECBEBBCA8}"/>
              </a:ext>
            </a:extLst>
          </p:cNvPr>
          <p:cNvSpPr>
            <a:spLocks noGrp="1"/>
          </p:cNvSpPr>
          <p:nvPr>
            <p:ph type="ctrTitle"/>
          </p:nvPr>
        </p:nvSpPr>
        <p:spPr>
          <a:xfrm>
            <a:off x="756993" y="784784"/>
            <a:ext cx="7391400" cy="276999"/>
          </a:xfrm>
        </p:spPr>
        <p:txBody>
          <a:bodyPr/>
          <a:lstStyle/>
          <a:p>
            <a:pPr algn="ctr"/>
            <a:r>
              <a:rPr lang="en-US" sz="1800" dirty="0"/>
              <a:t>PROJECT STAGES</a:t>
            </a:r>
          </a:p>
        </p:txBody>
      </p:sp>
      <p:sp>
        <p:nvSpPr>
          <p:cNvPr id="13" name="Subtitle 12">
            <a:extLst>
              <a:ext uri="{FF2B5EF4-FFF2-40B4-BE49-F238E27FC236}">
                <a16:creationId xmlns:a16="http://schemas.microsoft.com/office/drawing/2014/main" id="{3C832EE7-20F6-D56E-E8BF-BD1B94ACC0C2}"/>
              </a:ext>
            </a:extLst>
          </p:cNvPr>
          <p:cNvSpPr>
            <a:spLocks noGrp="1"/>
          </p:cNvSpPr>
          <p:nvPr>
            <p:ph type="subTitle" idx="4"/>
          </p:nvPr>
        </p:nvSpPr>
        <p:spPr>
          <a:xfrm>
            <a:off x="718893" y="1352838"/>
            <a:ext cx="7467600" cy="3247043"/>
          </a:xfrm>
        </p:spPr>
        <p:txBody>
          <a:bodyPr/>
          <a:lstStyle/>
          <a:p>
            <a:r>
              <a:rPr lang="en-US" sz="1400" dirty="0"/>
              <a:t>1. Designing the Idea:</a:t>
            </a:r>
          </a:p>
          <a:p>
            <a:pPr algn="l"/>
            <a:r>
              <a:rPr lang="en-US" sz="1300" dirty="0"/>
              <a:t>This involves in discussing initial stages of the idea of how we can make people socially, financially stable and so we divided the team.</a:t>
            </a:r>
          </a:p>
          <a:p>
            <a:pPr algn="l"/>
            <a:endParaRPr lang="en-US" sz="1400" dirty="0"/>
          </a:p>
          <a:p>
            <a:pPr algn="l"/>
            <a:r>
              <a:rPr lang="en-US" sz="1400" dirty="0"/>
              <a:t>2. Fetching Data:</a:t>
            </a:r>
          </a:p>
          <a:p>
            <a:pPr algn="l"/>
            <a:r>
              <a:rPr lang="en-US" sz="1300" dirty="0"/>
              <a:t>Here we work on getting data from sites and important information regarding our project.</a:t>
            </a:r>
          </a:p>
          <a:p>
            <a:pPr algn="l"/>
            <a:endParaRPr lang="en-US" sz="1300" dirty="0"/>
          </a:p>
          <a:p>
            <a:pPr algn="l"/>
            <a:r>
              <a:rPr lang="en-US" sz="1300" dirty="0"/>
              <a:t>3. Front End:</a:t>
            </a:r>
          </a:p>
          <a:p>
            <a:pPr algn="l"/>
            <a:r>
              <a:rPr lang="en-US" sz="1300" dirty="0"/>
              <a:t>Front End Team works on how and what to display the best way possible for the user interface, making things easier and sleek.</a:t>
            </a:r>
          </a:p>
          <a:p>
            <a:pPr algn="l"/>
            <a:endParaRPr lang="en-US" sz="1300" dirty="0"/>
          </a:p>
          <a:p>
            <a:pPr algn="l"/>
            <a:r>
              <a:rPr lang="en-US" sz="1300" dirty="0"/>
              <a:t>4. Back End:</a:t>
            </a:r>
          </a:p>
          <a:p>
            <a:pPr algn="l"/>
            <a:r>
              <a:rPr lang="en-US" sz="1300" dirty="0"/>
              <a:t>Back End Team starts to put in pre stored data in the database and set it up for later use in the application.</a:t>
            </a:r>
          </a:p>
          <a:p>
            <a:pPr algn="l"/>
            <a:endParaRPr lang="en-US" sz="1300" dirty="0"/>
          </a:p>
          <a:p>
            <a:pPr algn="l"/>
            <a:r>
              <a:rPr lang="en-US" sz="1300" dirty="0"/>
              <a:t>5. Testing:</a:t>
            </a:r>
          </a:p>
          <a:p>
            <a:pPr algn="l"/>
            <a:r>
              <a:rPr lang="en-US" sz="1300" dirty="0"/>
              <a:t>In this stage the whole team does a rechecking on the project and running it till perfection. </a:t>
            </a:r>
          </a:p>
        </p:txBody>
      </p:sp>
      <p:sp>
        <p:nvSpPr>
          <p:cNvPr id="9" name="object 9"/>
          <p:cNvSpPr txBox="1">
            <a:spLocks noGrp="1"/>
          </p:cNvSpPr>
          <p:nvPr>
            <p:ph type="ftr" sz="quarter" idx="5"/>
          </p:nvPr>
        </p:nvSpPr>
        <p:spPr>
          <a:xfrm>
            <a:off x="624554" y="5924550"/>
            <a:ext cx="3804285" cy="487313"/>
          </a:xfrm>
          <a:prstGeom prst="rect">
            <a:avLst/>
          </a:prstGeom>
        </p:spPr>
        <p:txBody>
          <a:bodyPr vert="horz" wrap="square" lIns="0" tIns="0" rIns="0" bIns="0" rtlCol="0">
            <a:spAutoFit/>
          </a:bodyPr>
          <a:lstStyle/>
          <a:p>
            <a:pPr marL="12700">
              <a:lnSpc>
                <a:spcPts val="3840"/>
              </a:lnSpc>
            </a:pPr>
            <a:endParaRPr spc="-350" dirty="0"/>
          </a:p>
        </p:txBody>
      </p:sp>
    </p:spTree>
    <p:extLst>
      <p:ext uri="{BB962C8B-B14F-4D97-AF65-F5344CB8AC3E}">
        <p14:creationId xmlns:p14="http://schemas.microsoft.com/office/powerpoint/2010/main" val="322395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1008</Words>
  <Application>Microsoft Office PowerPoint</Application>
  <PresentationFormat>On-screen Show (16:9)</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Verdana</vt:lpstr>
      <vt:lpstr>Office Theme</vt:lpstr>
      <vt:lpstr>PowerPoint Presentation</vt:lpstr>
      <vt:lpstr>TABLE OF CONTENTS</vt:lpstr>
      <vt:lpstr>SUSTAINABLE INVESTMENT  </vt:lpstr>
      <vt:lpstr>The Project</vt:lpstr>
      <vt:lpstr>Technical Approach</vt:lpstr>
      <vt:lpstr>Feasibility and viability</vt:lpstr>
      <vt:lpstr>Project Stages</vt:lpstr>
      <vt:lpstr>IMPACT &amp; BENEFITS </vt:lpstr>
      <vt:lpstr>PROJECT STAGES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hacksummit</dc:title>
  <cp:lastModifiedBy>Varun Misra</cp:lastModifiedBy>
  <cp:revision>2</cp:revision>
  <dcterms:created xsi:type="dcterms:W3CDTF">2024-10-05T06:27:52Z</dcterms:created>
  <dcterms:modified xsi:type="dcterms:W3CDTF">2024-10-06T00:17:24Z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2024-10-05T00:00:00Z</vt:filetime>
  </property>
  <property fmtid="{D5CDD505-2E9C-101B-9397-08002B2CF9AE}" pid="4" name="Producer">
    <vt:lpwstr>3-Heights(TM) PDF Security Shell 4.8.25.2 (http://www.pdf-tools.com)</vt:lpwstr>
  </property>
</Properties>
</file>