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5"/>
    <p:restoredTop sz="94650"/>
  </p:normalViewPr>
  <p:slideViewPr>
    <p:cSldViewPr>
      <p:cViewPr varScale="1">
        <p:scale>
          <a:sx n="160" d="100"/>
          <a:sy n="160" d="100"/>
        </p:scale>
        <p:origin x="37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1C1C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3840"/>
              </a:lnSpc>
            </a:pPr>
            <a:r>
              <a:rPr spc="-100" dirty="0"/>
              <a:t>HACK</a:t>
            </a:r>
            <a:r>
              <a:rPr spc="-185" dirty="0"/>
              <a:t> </a:t>
            </a:r>
            <a:r>
              <a:rPr spc="-229" dirty="0"/>
              <a:t>SUMMIT</a:t>
            </a:r>
            <a:r>
              <a:rPr spc="-185" dirty="0"/>
              <a:t> </a:t>
            </a:r>
            <a:r>
              <a:rPr spc="-350" dirty="0"/>
              <a:t>5.0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47844" y="1750984"/>
            <a:ext cx="1127760" cy="0"/>
          </a:xfrm>
          <a:custGeom>
            <a:avLst/>
            <a:gdLst/>
            <a:ahLst/>
            <a:cxnLst/>
            <a:rect l="l" t="t" r="r" b="b"/>
            <a:pathLst>
              <a:path w="1127760">
                <a:moveTo>
                  <a:pt x="0" y="0"/>
                </a:moveTo>
                <a:lnTo>
                  <a:pt x="1127222" y="0"/>
                </a:lnTo>
              </a:path>
            </a:pathLst>
          </a:custGeom>
          <a:ln w="47624">
            <a:solidFill>
              <a:srgbClr val="38AC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8533" y="1465054"/>
            <a:ext cx="351311" cy="2740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1C1C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3840"/>
              </a:lnSpc>
            </a:pPr>
            <a:r>
              <a:rPr spc="-100" dirty="0"/>
              <a:t>HACK</a:t>
            </a:r>
            <a:r>
              <a:rPr spc="-185" dirty="0"/>
              <a:t> </a:t>
            </a:r>
            <a:r>
              <a:rPr spc="-229" dirty="0"/>
              <a:t>SUMMIT</a:t>
            </a:r>
            <a:r>
              <a:rPr spc="-185" dirty="0"/>
              <a:t> </a:t>
            </a:r>
            <a:r>
              <a:rPr spc="-350" dirty="0"/>
              <a:t>5.0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1C1C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3840"/>
              </a:lnSpc>
            </a:pPr>
            <a:r>
              <a:rPr spc="-100" dirty="0"/>
              <a:t>HACK</a:t>
            </a:r>
            <a:r>
              <a:rPr spc="-185" dirty="0"/>
              <a:t> </a:t>
            </a:r>
            <a:r>
              <a:rPr spc="-229" dirty="0"/>
              <a:t>SUMMIT</a:t>
            </a:r>
            <a:r>
              <a:rPr spc="-185" dirty="0"/>
              <a:t> </a:t>
            </a:r>
            <a:r>
              <a:rPr spc="-350" dirty="0"/>
              <a:t>5.0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1C1C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3840"/>
              </a:lnSpc>
            </a:pPr>
            <a:r>
              <a:rPr spc="-100" dirty="0"/>
              <a:t>HACK</a:t>
            </a:r>
            <a:r>
              <a:rPr spc="-185" dirty="0"/>
              <a:t> </a:t>
            </a:r>
            <a:r>
              <a:rPr spc="-229" dirty="0"/>
              <a:t>SUMMIT</a:t>
            </a:r>
            <a:r>
              <a:rPr spc="-185" dirty="0"/>
              <a:t> </a:t>
            </a:r>
            <a:r>
              <a:rPr spc="-350" dirty="0"/>
              <a:t>5.0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3840"/>
              </a:lnSpc>
            </a:pPr>
            <a:r>
              <a:rPr spc="-100" dirty="0"/>
              <a:t>HACK</a:t>
            </a:r>
            <a:r>
              <a:rPr spc="-185" dirty="0"/>
              <a:t> </a:t>
            </a:r>
            <a:r>
              <a:rPr spc="-229" dirty="0"/>
              <a:t>SUMMIT</a:t>
            </a:r>
            <a:r>
              <a:rPr spc="-185" dirty="0"/>
              <a:t> </a:t>
            </a:r>
            <a:r>
              <a:rPr spc="-350" dirty="0"/>
              <a:t>5.0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8609" y="1919518"/>
            <a:ext cx="355536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1C1C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4981" y="1952621"/>
            <a:ext cx="5641340" cy="2505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70996" y="4634925"/>
            <a:ext cx="3804285" cy="521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3840"/>
              </a:lnSpc>
            </a:pPr>
            <a:r>
              <a:rPr spc="-100" dirty="0"/>
              <a:t>HACK</a:t>
            </a:r>
            <a:r>
              <a:rPr spc="-185" dirty="0"/>
              <a:t> </a:t>
            </a:r>
            <a:r>
              <a:rPr spc="-229" dirty="0"/>
              <a:t>SUMMIT</a:t>
            </a:r>
            <a:r>
              <a:rPr spc="-185" dirty="0"/>
              <a:t> </a:t>
            </a:r>
            <a:r>
              <a:rPr spc="-350" dirty="0"/>
              <a:t>5.0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ps8402@srmist.edu.in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vt1339@srmist.edu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hyperlink" Target="mailto:kc9326@srmist.edu.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81" y="3852224"/>
            <a:ext cx="3586786" cy="9641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2771" y="3502646"/>
            <a:ext cx="10458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C1C1F"/>
                </a:solidFill>
                <a:latin typeface="Verdana"/>
                <a:cs typeface="Verdana"/>
              </a:rPr>
              <a:t>Presented</a:t>
            </a:r>
            <a:r>
              <a:rPr sz="1200" spc="105" dirty="0">
                <a:solidFill>
                  <a:srgbClr val="1C1C1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1C1C1F"/>
                </a:solidFill>
                <a:latin typeface="Verdana"/>
                <a:cs typeface="Verdana"/>
              </a:rPr>
              <a:t>by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399" y="265399"/>
            <a:ext cx="1266397" cy="42757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9299" y="170551"/>
            <a:ext cx="8896985" cy="3131820"/>
            <a:chOff x="39299" y="170551"/>
            <a:chExt cx="8896985" cy="31318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0712" y="170551"/>
              <a:ext cx="2975218" cy="6421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9" y="812698"/>
              <a:ext cx="7166960" cy="2489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84153"/>
              </p:ext>
            </p:extLst>
          </p:nvPr>
        </p:nvGraphicFramePr>
        <p:xfrm>
          <a:off x="1905000" y="552813"/>
          <a:ext cx="5555614" cy="4248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9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42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en-IN" sz="1100" u="sng" dirty="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THE</a:t>
                      </a:r>
                      <a:r>
                        <a:rPr lang="en-IN" sz="1100" u="sng" spc="-40" dirty="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100" u="sng" spc="-10" dirty="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PROJECT</a:t>
                      </a:r>
                      <a:endParaRPr lang="en-IN" sz="1100" dirty="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l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IN" sz="1000" dirty="0">
                          <a:solidFill>
                            <a:srgbClr val="1C1C1F"/>
                          </a:solidFill>
                          <a:latin typeface="Arial"/>
                          <a:cs typeface="Arial"/>
                        </a:rPr>
                        <a:t>Sustainable dev app that guides users to make environmentally friendly investments.</a:t>
                      </a:r>
                    </a:p>
                  </a:txBody>
                  <a:tcPr marL="0" marR="0" marT="1289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lang="en-IN" sz="1100" u="sng" spc="-2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TECHNICAL</a:t>
                      </a:r>
                      <a:r>
                        <a:rPr lang="en-IN" sz="1100" u="sng" spc="-3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100" u="sng" spc="-1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APPROACH</a:t>
                      </a:r>
                      <a:endParaRPr lang="en-IN" sz="1100" dirty="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marR="585470">
                        <a:lnSpc>
                          <a:spcPct val="120000"/>
                        </a:lnSpc>
                        <a:spcBef>
                          <a:spcPts val="259"/>
                        </a:spcBef>
                      </a:pPr>
                      <a:r>
                        <a:rPr lang="en-IN" sz="1000" dirty="0">
                          <a:latin typeface="Arial"/>
                          <a:cs typeface="Arial"/>
                        </a:rPr>
                        <a:t>Python- matplotlib, </a:t>
                      </a:r>
                      <a:r>
                        <a:rPr lang="en-IN" sz="1000" dirty="0" err="1">
                          <a:latin typeface="Arial"/>
                          <a:cs typeface="Arial"/>
                        </a:rPr>
                        <a:t>customTkinter</a:t>
                      </a:r>
                      <a:r>
                        <a:rPr lang="en-IN" sz="1000" dirty="0">
                          <a:latin typeface="Arial"/>
                          <a:cs typeface="Arial"/>
                        </a:rPr>
                        <a:t>; Financial graphs and readings, ratings and database- MySQL.</a:t>
                      </a:r>
                    </a:p>
                  </a:txBody>
                  <a:tcPr marL="0" marR="0" marT="3301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89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lang="en-IN" sz="1100" u="sng" spc="-1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FEASIBILITY</a:t>
                      </a:r>
                      <a:r>
                        <a:rPr lang="en-IN" sz="1100" u="sng" spc="-35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100" u="sng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&amp;</a:t>
                      </a:r>
                      <a:r>
                        <a:rPr lang="en-IN" sz="1100" u="sng" spc="-1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 VIABILITY</a:t>
                      </a:r>
                      <a:endParaRPr lang="en-IN" sz="1100" dirty="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lang="en-IN" sz="1000" spc="-10" dirty="0">
                          <a:solidFill>
                            <a:srgbClr val="1C1C1F"/>
                          </a:solidFill>
                          <a:latin typeface="Arial"/>
                          <a:cs typeface="Arial"/>
                        </a:rPr>
                        <a:t>This is to help people make intelligent investments towards the betterment of the future which has been an area that is neglected by society. </a:t>
                      </a:r>
                      <a:endParaRPr lang="en-IN" sz="1000" dirty="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lang="en-IN" sz="1100" u="sng" spc="-2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IMPACT</a:t>
                      </a:r>
                      <a:r>
                        <a:rPr lang="en-IN" sz="1100" u="sng" spc="-35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100" u="sng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&amp;</a:t>
                      </a:r>
                      <a:r>
                        <a:rPr lang="en-IN" sz="1100" u="sng" spc="-5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100" u="sng" spc="-1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BENEFITS</a:t>
                      </a:r>
                      <a:endParaRPr lang="en-IN" sz="1100" dirty="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lang="en-IN" sz="1000" dirty="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000" dirty="0">
                          <a:solidFill>
                            <a:srgbClr val="1C1C1F"/>
                          </a:solidFill>
                          <a:latin typeface="Arial"/>
                          <a:cs typeface="Arial"/>
                        </a:rPr>
                        <a:t>Through this application, we can get people financially and both socially responsible and give companies better opportunities in exploring sustainable development.</a:t>
                      </a:r>
                      <a:endParaRPr lang="en-IN" sz="10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IN" sz="1100" u="sng" spc="-1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PROJECT</a:t>
                      </a:r>
                      <a:r>
                        <a:rPr lang="en-IN" sz="1100" u="sng" spc="-4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100" u="sng" spc="-1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STAGES</a:t>
                      </a:r>
                      <a:endParaRPr lang="en-IN" sz="11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lang="en-IN" sz="1000" dirty="0">
                          <a:latin typeface="Arial"/>
                          <a:cs typeface="Arial"/>
                        </a:rPr>
                        <a:t>Designing the idea – Getting Data - Making Front End – Making Back End.</a:t>
                      </a:r>
                    </a:p>
                  </a:txBody>
                  <a:tcPr marL="0" marR="0" marT="1079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3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en-IN" sz="1100" u="sng" dirty="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OUR</a:t>
                      </a:r>
                      <a:r>
                        <a:rPr lang="en-IN" sz="1100" u="sng" spc="-45" dirty="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100" u="sng" spc="-20" dirty="0">
                          <a:solidFill>
                            <a:srgbClr val="1C1C1F"/>
                          </a:solidFill>
                          <a:uFill>
                            <a:solidFill>
                              <a:srgbClr val="1C1C1F"/>
                            </a:solidFill>
                          </a:uFill>
                          <a:latin typeface="Arial"/>
                          <a:cs typeface="Arial"/>
                        </a:rPr>
                        <a:t>TEAM</a:t>
                      </a:r>
                      <a:endParaRPr lang="en-IN" sz="1100" dirty="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 indent="-171450">
                        <a:lnSpc>
                          <a:spcPct val="100000"/>
                        </a:lnSpc>
                        <a:spcBef>
                          <a:spcPts val="101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>
                          <a:latin typeface="Arial"/>
                          <a:cs typeface="Arial"/>
                        </a:rPr>
                        <a:t>Vihan Tiwari, Ra No.: RA2411030010048, </a:t>
                      </a:r>
                      <a:r>
                        <a:rPr lang="en-IN" sz="1000" dirty="0">
                          <a:latin typeface="Arial"/>
                          <a:cs typeface="Arial"/>
                          <a:hlinkClick r:id="rId2"/>
                        </a:rPr>
                        <a:t>vt1339@srmist.edu.in</a:t>
                      </a:r>
                      <a:endParaRPr lang="en-IN" sz="1000" dirty="0">
                        <a:latin typeface="Arial"/>
                        <a:cs typeface="Arial"/>
                      </a:endParaRPr>
                    </a:p>
                    <a:p>
                      <a:pPr marL="209550" indent="-171450">
                        <a:lnSpc>
                          <a:spcPct val="100000"/>
                        </a:lnSpc>
                        <a:spcBef>
                          <a:spcPts val="101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 err="1">
                          <a:latin typeface="Arial"/>
                          <a:cs typeface="Arial"/>
                        </a:rPr>
                        <a:t>Priyanshu</a:t>
                      </a:r>
                      <a:r>
                        <a:rPr lang="en-IN" sz="1000" dirty="0">
                          <a:latin typeface="Arial"/>
                          <a:cs typeface="Arial"/>
                        </a:rPr>
                        <a:t> Swami, RA2411051010012, </a:t>
                      </a:r>
                      <a:r>
                        <a:rPr lang="en-IN" sz="1000" dirty="0">
                          <a:latin typeface="Arial"/>
                          <a:cs typeface="Arial"/>
                          <a:hlinkClick r:id="rId3"/>
                        </a:rPr>
                        <a:t>ps8402@srmist.edu.in</a:t>
                      </a:r>
                      <a:endParaRPr lang="en-IN" sz="1000" dirty="0">
                        <a:latin typeface="Arial"/>
                        <a:cs typeface="Arial"/>
                      </a:endParaRPr>
                    </a:p>
                    <a:p>
                      <a:pPr marL="209550" indent="-171450">
                        <a:lnSpc>
                          <a:spcPct val="100000"/>
                        </a:lnSpc>
                        <a:spcBef>
                          <a:spcPts val="101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 err="1">
                          <a:latin typeface="Arial"/>
                          <a:cs typeface="Arial"/>
                        </a:rPr>
                        <a:t>Kushagra</a:t>
                      </a:r>
                      <a:r>
                        <a:rPr lang="en-IN" sz="1000" dirty="0">
                          <a:latin typeface="Arial"/>
                          <a:cs typeface="Arial"/>
                        </a:rPr>
                        <a:t> Chandra, RA2411003010214, </a:t>
                      </a:r>
                      <a:r>
                        <a:rPr lang="en-IN" sz="1000" dirty="0">
                          <a:latin typeface="Arial"/>
                          <a:cs typeface="Arial"/>
                          <a:hlinkClick r:id="rId4"/>
                        </a:rPr>
                        <a:t>kc9326@srmist.edu.in</a:t>
                      </a:r>
                      <a:endParaRPr lang="en-IN" sz="1000" dirty="0">
                        <a:latin typeface="Arial"/>
                        <a:cs typeface="Arial"/>
                      </a:endParaRPr>
                    </a:p>
                    <a:p>
                      <a:pPr marL="209550" indent="-171450">
                        <a:lnSpc>
                          <a:spcPct val="100000"/>
                        </a:lnSpc>
                        <a:spcBef>
                          <a:spcPts val="101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>
                          <a:latin typeface="Arial"/>
                          <a:cs typeface="Arial"/>
                        </a:rPr>
                        <a:t>Naman Tyagi, .: RA2411030010073, nt9876@srmist.edu.in</a:t>
                      </a:r>
                    </a:p>
                    <a:p>
                      <a:pPr marL="209550" indent="-171450">
                        <a:lnSpc>
                          <a:spcPct val="100000"/>
                        </a:lnSpc>
                        <a:spcBef>
                          <a:spcPts val="101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>
                          <a:latin typeface="Arial"/>
                          <a:cs typeface="Arial"/>
                        </a:rPr>
                        <a:t>Varun </a:t>
                      </a:r>
                      <a:r>
                        <a:rPr lang="en-IN" sz="1000" dirty="0" err="1">
                          <a:latin typeface="Arial"/>
                          <a:cs typeface="Arial"/>
                        </a:rPr>
                        <a:t>Misra</a:t>
                      </a:r>
                      <a:r>
                        <a:rPr lang="en-IN" sz="1000" dirty="0">
                          <a:latin typeface="Arial"/>
                          <a:cs typeface="Arial"/>
                        </a:rPr>
                        <a:t>, RA2411030010052,  vm8843@srmist.edu.in</a:t>
                      </a:r>
                    </a:p>
                    <a:p>
                      <a:pPr marL="209550" indent="-171450">
                        <a:lnSpc>
                          <a:spcPct val="100000"/>
                        </a:lnSpc>
                        <a:spcBef>
                          <a:spcPts val="1015"/>
                        </a:spcBef>
                        <a:buFont typeface="Arial" panose="020B0604020202020204" pitchFamily="34" charset="0"/>
                        <a:buChar char="•"/>
                      </a:pPr>
                      <a:endParaRPr lang="en-IN" sz="100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2487" y="100466"/>
            <a:ext cx="322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TABLE</a:t>
            </a:r>
            <a:r>
              <a:rPr sz="2400" spc="-150" dirty="0"/>
              <a:t> </a:t>
            </a:r>
            <a:r>
              <a:rPr sz="2400" dirty="0"/>
              <a:t>OF</a:t>
            </a:r>
            <a:r>
              <a:rPr sz="2400" spc="350" dirty="0"/>
              <a:t> </a:t>
            </a:r>
            <a:r>
              <a:rPr sz="2400" spc="125" dirty="0">
                <a:solidFill>
                  <a:srgbClr val="74C1D6"/>
                </a:solidFill>
              </a:rPr>
              <a:t>CONTENTS</a:t>
            </a:r>
            <a:endParaRPr sz="2400" dirty="0"/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78" y="684109"/>
            <a:ext cx="1965345" cy="52832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4535046"/>
            <a:ext cx="9144000" cy="609160"/>
            <a:chOff x="0" y="4611440"/>
            <a:chExt cx="9144000" cy="53276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611440"/>
              <a:ext cx="9143981" cy="5320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4649540"/>
              <a:ext cx="9144000" cy="494665"/>
            </a:xfrm>
            <a:custGeom>
              <a:avLst/>
              <a:gdLst/>
              <a:ahLst/>
              <a:cxnLst/>
              <a:rect l="l" t="t" r="r" b="b"/>
              <a:pathLst>
                <a:path w="9144000" h="494664">
                  <a:moveTo>
                    <a:pt x="9143981" y="494099"/>
                  </a:moveTo>
                  <a:lnTo>
                    <a:pt x="0" y="49409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494099"/>
                  </a:lnTo>
                  <a:close/>
                </a:path>
              </a:pathLst>
            </a:custGeom>
            <a:solidFill>
              <a:srgbClr val="1C1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2399" y="265399"/>
            <a:ext cx="1266397" cy="4275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68763" y="-25030"/>
            <a:ext cx="2975218" cy="64215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40"/>
              </a:lnSpc>
            </a:pPr>
            <a:r>
              <a:rPr spc="-100" dirty="0"/>
              <a:t>HACK</a:t>
            </a:r>
            <a:r>
              <a:rPr spc="-185" dirty="0"/>
              <a:t> </a:t>
            </a:r>
            <a:r>
              <a:rPr spc="-229" dirty="0"/>
              <a:t>SUMMIT</a:t>
            </a:r>
            <a:r>
              <a:rPr spc="-185" dirty="0"/>
              <a:t> </a:t>
            </a:r>
            <a:r>
              <a:rPr spc="-350" dirty="0"/>
              <a:t>5.0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4" y="669596"/>
            <a:ext cx="1965345" cy="5283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611440"/>
            <a:ext cx="9143981" cy="532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399" y="265399"/>
            <a:ext cx="1266397" cy="427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0712" y="170551"/>
            <a:ext cx="2975218" cy="6421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4649540"/>
            <a:ext cx="9144000" cy="494665"/>
          </a:xfrm>
          <a:custGeom>
            <a:avLst/>
            <a:gdLst/>
            <a:ahLst/>
            <a:cxnLst/>
            <a:rect l="l" t="t" r="r" b="b"/>
            <a:pathLst>
              <a:path w="9144000" h="494664">
                <a:moveTo>
                  <a:pt x="9143981" y="494099"/>
                </a:moveTo>
                <a:lnTo>
                  <a:pt x="0" y="4940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94099"/>
                </a:lnTo>
                <a:close/>
              </a:path>
            </a:pathLst>
          </a:custGeom>
          <a:solidFill>
            <a:srgbClr val="1C1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33113" y="4659004"/>
            <a:ext cx="351536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50"/>
              </a:lnSpc>
            </a:pPr>
            <a:r>
              <a:rPr sz="3200" b="1" spc="165" dirty="0">
                <a:solidFill>
                  <a:srgbClr val="F6F6F6"/>
                </a:solidFill>
                <a:latin typeface="Trebuchet MS"/>
                <a:cs typeface="Trebuchet MS"/>
              </a:rPr>
              <a:t>HACK</a:t>
            </a:r>
            <a:r>
              <a:rPr sz="3200" b="1" spc="-265" dirty="0">
                <a:solidFill>
                  <a:srgbClr val="F6F6F6"/>
                </a:solidFill>
                <a:latin typeface="Trebuchet MS"/>
                <a:cs typeface="Trebuchet MS"/>
              </a:rPr>
              <a:t> </a:t>
            </a:r>
            <a:r>
              <a:rPr sz="3200" b="1" spc="225" dirty="0">
                <a:solidFill>
                  <a:srgbClr val="F6F6F6"/>
                </a:solidFill>
                <a:latin typeface="Trebuchet MS"/>
                <a:cs typeface="Trebuchet MS"/>
              </a:rPr>
              <a:t>SUMMIT</a:t>
            </a:r>
            <a:r>
              <a:rPr sz="3200" b="1" spc="-360" dirty="0">
                <a:solidFill>
                  <a:srgbClr val="F6F6F6"/>
                </a:solidFill>
                <a:latin typeface="Trebuchet MS"/>
                <a:cs typeface="Trebuchet MS"/>
              </a:rPr>
              <a:t> </a:t>
            </a:r>
            <a:r>
              <a:rPr sz="3200" b="1" spc="-75" dirty="0">
                <a:solidFill>
                  <a:srgbClr val="F6F6F6"/>
                </a:solidFill>
                <a:latin typeface="Trebuchet MS"/>
                <a:cs typeface="Trebuchet MS"/>
              </a:rPr>
              <a:t>’24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A014E7-A770-510C-7004-C54ECBEBB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93" y="784784"/>
            <a:ext cx="7391400" cy="367665"/>
          </a:xfrm>
        </p:spPr>
        <p:txBody>
          <a:bodyPr/>
          <a:lstStyle/>
          <a:p>
            <a:pPr algn="ctr"/>
            <a:r>
              <a:rPr lang="en-US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 INVESTMENT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C832EE7-20F6-D56E-E8BF-BD1B94ACC0C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18893" y="1352838"/>
            <a:ext cx="7467600" cy="395941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 sustainable development app that focuses on guiding users to make socially responsible and environmentally friendly investments.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 will empower users to make more informed and conscious investment choices, promoting both financial returns and a better future.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idea will take the savings amount at the month end from the user and give him a filter-based list of sustainable companies according to the rating of the companies, stock prices and number of stocks for the past month. It also allows user to view how eco-friendly or ethical an organization is, enabling users to align their investments with their values.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display the financial performance of the green investment alongside the environmental impact such as carbon footprint reduction, water conservation etc.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graphs and visual representations for more user friendliness and financial understandings.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also give ratings based on the ESG standards ranging from AAA to E.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057400" y="5364618"/>
            <a:ext cx="380428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40"/>
              </a:lnSpc>
            </a:pPr>
            <a:endParaRPr spc="-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4" y="669596"/>
            <a:ext cx="1965345" cy="5283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611440"/>
            <a:ext cx="9143981" cy="532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399" y="265399"/>
            <a:ext cx="1266397" cy="427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0712" y="170551"/>
            <a:ext cx="2975218" cy="6421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4649540"/>
            <a:ext cx="9144000" cy="494665"/>
          </a:xfrm>
          <a:custGeom>
            <a:avLst/>
            <a:gdLst/>
            <a:ahLst/>
            <a:cxnLst/>
            <a:rect l="l" t="t" r="r" b="b"/>
            <a:pathLst>
              <a:path w="9144000" h="494664">
                <a:moveTo>
                  <a:pt x="9143981" y="494099"/>
                </a:moveTo>
                <a:lnTo>
                  <a:pt x="0" y="4940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94099"/>
                </a:lnTo>
                <a:close/>
              </a:path>
            </a:pathLst>
          </a:custGeom>
          <a:solidFill>
            <a:srgbClr val="1C1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33113" y="4659004"/>
            <a:ext cx="351536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50"/>
              </a:lnSpc>
            </a:pPr>
            <a:r>
              <a:rPr sz="3200" b="1" spc="165" dirty="0">
                <a:solidFill>
                  <a:srgbClr val="F6F6F6"/>
                </a:solidFill>
                <a:latin typeface="Trebuchet MS"/>
                <a:cs typeface="Trebuchet MS"/>
              </a:rPr>
              <a:t>HACK</a:t>
            </a:r>
            <a:r>
              <a:rPr sz="3200" b="1" spc="-265" dirty="0">
                <a:solidFill>
                  <a:srgbClr val="F6F6F6"/>
                </a:solidFill>
                <a:latin typeface="Trebuchet MS"/>
                <a:cs typeface="Trebuchet MS"/>
              </a:rPr>
              <a:t> </a:t>
            </a:r>
            <a:r>
              <a:rPr sz="3200" b="1" spc="225" dirty="0">
                <a:solidFill>
                  <a:srgbClr val="F6F6F6"/>
                </a:solidFill>
                <a:latin typeface="Trebuchet MS"/>
                <a:cs typeface="Trebuchet MS"/>
              </a:rPr>
              <a:t>SUMMIT</a:t>
            </a:r>
            <a:r>
              <a:rPr sz="3200" b="1" spc="-360" dirty="0">
                <a:solidFill>
                  <a:srgbClr val="F6F6F6"/>
                </a:solidFill>
                <a:latin typeface="Trebuchet MS"/>
                <a:cs typeface="Trebuchet MS"/>
              </a:rPr>
              <a:t> </a:t>
            </a:r>
            <a:r>
              <a:rPr sz="3200" b="1" spc="-75" dirty="0">
                <a:solidFill>
                  <a:srgbClr val="F6F6F6"/>
                </a:solidFill>
                <a:latin typeface="Trebuchet MS"/>
                <a:cs typeface="Trebuchet MS"/>
              </a:rPr>
              <a:t>’24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A014E7-A770-510C-7004-C54ECBEBB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93" y="784784"/>
            <a:ext cx="7391400" cy="276999"/>
          </a:xfrm>
        </p:spPr>
        <p:txBody>
          <a:bodyPr/>
          <a:lstStyle/>
          <a:p>
            <a:pPr algn="ctr"/>
            <a:r>
              <a:rPr lang="en-US" sz="1800" dirty="0"/>
              <a:t>PROJECT STAGES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C832EE7-20F6-D56E-E8BF-BD1B94ACC0C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18893" y="1352838"/>
            <a:ext cx="7467600" cy="3247043"/>
          </a:xfrm>
        </p:spPr>
        <p:txBody>
          <a:bodyPr/>
          <a:lstStyle/>
          <a:p>
            <a:r>
              <a:rPr lang="en-US" sz="1400" dirty="0"/>
              <a:t>1. Designing the Idea:</a:t>
            </a:r>
          </a:p>
          <a:p>
            <a:pPr algn="l"/>
            <a:r>
              <a:rPr lang="en-US" sz="1300" dirty="0"/>
              <a:t>This involves in discussing initial stages of the idea of how we can make people socially, financially stable and so we divided the team.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2. Fetching Data:</a:t>
            </a:r>
          </a:p>
          <a:p>
            <a:pPr algn="l"/>
            <a:r>
              <a:rPr lang="en-US" sz="1300" dirty="0"/>
              <a:t>Here we work on getting data from sites and important information regarding our project.</a:t>
            </a:r>
          </a:p>
          <a:p>
            <a:pPr algn="l"/>
            <a:endParaRPr lang="en-US" sz="1300" dirty="0"/>
          </a:p>
          <a:p>
            <a:pPr algn="l"/>
            <a:r>
              <a:rPr lang="en-US" sz="1300" dirty="0"/>
              <a:t>3. Front End:</a:t>
            </a:r>
          </a:p>
          <a:p>
            <a:pPr algn="l"/>
            <a:r>
              <a:rPr lang="en-US" sz="1300" dirty="0"/>
              <a:t>Front End Team works on how and what to display the best way possible for the user interface, making things easier and sleek.</a:t>
            </a:r>
          </a:p>
          <a:p>
            <a:pPr algn="l"/>
            <a:endParaRPr lang="en-US" sz="1300" dirty="0"/>
          </a:p>
          <a:p>
            <a:pPr algn="l"/>
            <a:r>
              <a:rPr lang="en-US" sz="1300" dirty="0"/>
              <a:t>4. Back End:</a:t>
            </a:r>
          </a:p>
          <a:p>
            <a:pPr algn="l"/>
            <a:r>
              <a:rPr lang="en-US" sz="1300" dirty="0"/>
              <a:t>Back End Team starts to put in pre stored data in the database and set it up for later use in the application.</a:t>
            </a:r>
          </a:p>
          <a:p>
            <a:pPr algn="l"/>
            <a:endParaRPr lang="en-US" sz="1300" dirty="0"/>
          </a:p>
          <a:p>
            <a:pPr algn="l"/>
            <a:r>
              <a:rPr lang="en-US" sz="1300" dirty="0"/>
              <a:t>5. Testing:</a:t>
            </a:r>
          </a:p>
          <a:p>
            <a:pPr algn="l"/>
            <a:r>
              <a:rPr lang="en-US" sz="1300" dirty="0"/>
              <a:t>In this stage the whole team does a rechecking on the project and running it till perfection.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24554" y="5924550"/>
            <a:ext cx="380428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40"/>
              </a:lnSpc>
            </a:pPr>
            <a:endParaRPr spc="-350" dirty="0"/>
          </a:p>
        </p:txBody>
      </p:sp>
    </p:spTree>
    <p:extLst>
      <p:ext uri="{BB962C8B-B14F-4D97-AF65-F5344CB8AC3E}">
        <p14:creationId xmlns:p14="http://schemas.microsoft.com/office/powerpoint/2010/main" val="32239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THANK</a:t>
            </a:r>
            <a:r>
              <a:rPr spc="-595" dirty="0"/>
              <a:t> </a:t>
            </a:r>
            <a:r>
              <a:rPr spc="17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4217291" y="2854194"/>
            <a:ext cx="709930" cy="0"/>
          </a:xfrm>
          <a:custGeom>
            <a:avLst/>
            <a:gdLst/>
            <a:ahLst/>
            <a:cxnLst/>
            <a:rect l="l" t="t" r="r" b="b"/>
            <a:pathLst>
              <a:path w="709929">
                <a:moveTo>
                  <a:pt x="0" y="0"/>
                </a:moveTo>
                <a:lnTo>
                  <a:pt x="709398" y="0"/>
                </a:lnTo>
              </a:path>
            </a:pathLst>
          </a:custGeom>
          <a:ln w="47624">
            <a:solidFill>
              <a:srgbClr val="38AC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9317" y="210282"/>
            <a:ext cx="1965345" cy="5283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399" y="265399"/>
            <a:ext cx="1266397" cy="427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0712" y="170551"/>
            <a:ext cx="2975218" cy="6421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4611440"/>
            <a:ext cx="9144000" cy="532765"/>
            <a:chOff x="0" y="4611440"/>
            <a:chExt cx="9144000" cy="53276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611440"/>
              <a:ext cx="9143981" cy="5320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4649540"/>
              <a:ext cx="9144000" cy="494665"/>
            </a:xfrm>
            <a:custGeom>
              <a:avLst/>
              <a:gdLst/>
              <a:ahLst/>
              <a:cxnLst/>
              <a:rect l="l" t="t" r="r" b="b"/>
              <a:pathLst>
                <a:path w="9144000" h="494664">
                  <a:moveTo>
                    <a:pt x="9143981" y="494099"/>
                  </a:moveTo>
                  <a:lnTo>
                    <a:pt x="0" y="49409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494099"/>
                  </a:lnTo>
                  <a:close/>
                </a:path>
              </a:pathLst>
            </a:custGeom>
            <a:solidFill>
              <a:srgbClr val="1C1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40"/>
              </a:lnSpc>
            </a:pPr>
            <a:r>
              <a:rPr spc="-100" dirty="0"/>
              <a:t>HACK</a:t>
            </a:r>
            <a:r>
              <a:rPr spc="-185" dirty="0"/>
              <a:t> </a:t>
            </a:r>
            <a:r>
              <a:rPr spc="-229" dirty="0"/>
              <a:t>SUMMIT</a:t>
            </a:r>
            <a:r>
              <a:rPr spc="-185" dirty="0"/>
              <a:t> </a:t>
            </a:r>
            <a:r>
              <a:rPr spc="-350" dirty="0"/>
              <a:t>5.0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492</Words>
  <Application>Microsoft Macintosh PowerPoint</Application>
  <PresentationFormat>On-screen Show (16:9)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Verdana</vt:lpstr>
      <vt:lpstr>Office Theme</vt:lpstr>
      <vt:lpstr>PowerPoint Presentation</vt:lpstr>
      <vt:lpstr>TABLE OF CONTENTS</vt:lpstr>
      <vt:lpstr>SUSTAINABLE INVESTMENT  </vt:lpstr>
      <vt:lpstr>PROJECT STAGES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hacksummit</dc:title>
  <cp:lastModifiedBy>Priyanshu swami</cp:lastModifiedBy>
  <cp:revision>1</cp:revision>
  <dcterms:created xsi:type="dcterms:W3CDTF">2024-10-05T06:27:52Z</dcterms:created>
  <dcterms:modified xsi:type="dcterms:W3CDTF">2024-10-05T07:26:45Z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2024-10-05T00:00:00Z</vt:filetime>
  </property>
  <property fmtid="{D5CDD505-2E9C-101B-9397-08002B2CF9AE}" pid="4" name="Producer">
    <vt:lpwstr>3-Heights(TM) PDF Security Shell 4.8.25.2 (http://www.pdf-tools.com)</vt:lpwstr>
  </property>
</Properties>
</file>