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2" r:id="rId5"/>
    <p:sldId id="263" r:id="rId6"/>
    <p:sldId id="264" r:id="rId7"/>
    <p:sldId id="266" r:id="rId8"/>
    <p:sldId id="259"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5"/>
    <p:restoredTop sz="94650"/>
  </p:normalViewPr>
  <p:slideViewPr>
    <p:cSldViewPr>
      <p:cViewPr varScale="1">
        <p:scale>
          <a:sx n="103" d="100"/>
          <a:sy n="103" d="100"/>
        </p:scale>
        <p:origin x="9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81" cy="5143489"/>
          </a:xfrm>
          <a:prstGeom prst="rect">
            <a:avLst/>
          </a:prstGeom>
        </p:spPr>
      </p:pic>
      <p:sp>
        <p:nvSpPr>
          <p:cNvPr id="17" name="bg object 17"/>
          <p:cNvSpPr/>
          <p:nvPr/>
        </p:nvSpPr>
        <p:spPr>
          <a:xfrm>
            <a:off x="2947844" y="1750984"/>
            <a:ext cx="1127760" cy="0"/>
          </a:xfrm>
          <a:custGeom>
            <a:avLst/>
            <a:gdLst/>
            <a:ahLst/>
            <a:cxnLst/>
            <a:rect l="l" t="t" r="r" b="b"/>
            <a:pathLst>
              <a:path w="1127760">
                <a:moveTo>
                  <a:pt x="0" y="0"/>
                </a:moveTo>
                <a:lnTo>
                  <a:pt x="1127222" y="0"/>
                </a:lnTo>
              </a:path>
            </a:pathLst>
          </a:custGeom>
          <a:ln w="47624">
            <a:solidFill>
              <a:srgbClr val="38ACF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948533" y="1465054"/>
            <a:ext cx="351311" cy="274021"/>
          </a:xfrm>
          <a:prstGeom prst="rect">
            <a:avLst/>
          </a:prstGeom>
        </p:spPr>
      </p:pic>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5143489"/>
          </a:xfrm>
          <a:prstGeom prst="rect">
            <a:avLst/>
          </a:prstGeom>
        </p:spPr>
      </p:pic>
      <p:sp>
        <p:nvSpPr>
          <p:cNvPr id="2" name="Holder 2"/>
          <p:cNvSpPr>
            <a:spLocks noGrp="1"/>
          </p:cNvSpPr>
          <p:nvPr>
            <p:ph type="title"/>
          </p:nvPr>
        </p:nvSpPr>
        <p:spPr>
          <a:xfrm>
            <a:off x="2718609" y="1919518"/>
            <a:ext cx="3555365" cy="756919"/>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a:xfrm>
            <a:off x="2904981" y="1952621"/>
            <a:ext cx="5641340" cy="2505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70996" y="4634925"/>
            <a:ext cx="3804285" cy="521335"/>
          </a:xfrm>
          <a:prstGeom prst="rect">
            <a:avLst/>
          </a:prstGeom>
        </p:spPr>
        <p:txBody>
          <a:bodyPr wrap="square" lIns="0" tIns="0" rIns="0" bIns="0">
            <a:spAutoFit/>
          </a:bodyPr>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ps8402@srmist.edu.in" TargetMode="External"/><Relationship Id="rId7" Type="http://schemas.openxmlformats.org/officeDocument/2006/relationships/image" Target="../media/image4.png"/><Relationship Id="rId2" Type="http://schemas.openxmlformats.org/officeDocument/2006/relationships/hyperlink" Target="mailto:vt1339@srmist.edu.i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mailto:kc9326@srmist.edu.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F6F6F6"/>
          </a:solidFill>
        </p:spPr>
        <p:txBody>
          <a:bodyPr wrap="square" lIns="0" tIns="0" rIns="0" bIns="0" rtlCol="0"/>
          <a:lstStyle/>
          <a:p>
            <a:endParaRPr/>
          </a:p>
        </p:txBody>
      </p:sp>
      <p:pic>
        <p:nvPicPr>
          <p:cNvPr id="3" name="object 3"/>
          <p:cNvPicPr/>
          <p:nvPr/>
        </p:nvPicPr>
        <p:blipFill>
          <a:blip r:embed="rId2" cstate="print"/>
          <a:stretch>
            <a:fillRect/>
          </a:stretch>
        </p:blipFill>
        <p:spPr>
          <a:xfrm>
            <a:off x="66881" y="3852224"/>
            <a:ext cx="3586786" cy="964190"/>
          </a:xfrm>
          <a:prstGeom prst="rect">
            <a:avLst/>
          </a:prstGeom>
        </p:spPr>
      </p:pic>
      <p:sp>
        <p:nvSpPr>
          <p:cNvPr id="4" name="object 4"/>
          <p:cNvSpPr txBox="1"/>
          <p:nvPr/>
        </p:nvSpPr>
        <p:spPr>
          <a:xfrm>
            <a:off x="282771" y="3502646"/>
            <a:ext cx="104584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C1C1F"/>
                </a:solidFill>
                <a:latin typeface="Verdana"/>
                <a:cs typeface="Verdana"/>
              </a:rPr>
              <a:t>Presented</a:t>
            </a:r>
            <a:r>
              <a:rPr sz="1200" spc="105" dirty="0">
                <a:solidFill>
                  <a:srgbClr val="1C1C1F"/>
                </a:solidFill>
                <a:latin typeface="Verdana"/>
                <a:cs typeface="Verdana"/>
              </a:rPr>
              <a:t> </a:t>
            </a:r>
            <a:r>
              <a:rPr sz="1200" spc="-25" dirty="0">
                <a:solidFill>
                  <a:srgbClr val="1C1C1F"/>
                </a:solidFill>
                <a:latin typeface="Verdana"/>
                <a:cs typeface="Verdana"/>
              </a:rPr>
              <a:t>by</a:t>
            </a:r>
            <a:endParaRPr sz="1200">
              <a:latin typeface="Verdana"/>
              <a:cs typeface="Verdana"/>
            </a:endParaRPr>
          </a:p>
        </p:txBody>
      </p:sp>
      <p:pic>
        <p:nvPicPr>
          <p:cNvPr id="5" name="object 5"/>
          <p:cNvPicPr/>
          <p:nvPr/>
        </p:nvPicPr>
        <p:blipFill>
          <a:blip r:embed="rId3" cstate="print"/>
          <a:stretch>
            <a:fillRect/>
          </a:stretch>
        </p:blipFill>
        <p:spPr>
          <a:xfrm>
            <a:off x="252399" y="265399"/>
            <a:ext cx="1266397" cy="427576"/>
          </a:xfrm>
          <a:prstGeom prst="rect">
            <a:avLst/>
          </a:prstGeom>
        </p:spPr>
      </p:pic>
      <p:grpSp>
        <p:nvGrpSpPr>
          <p:cNvPr id="6" name="object 6"/>
          <p:cNvGrpSpPr/>
          <p:nvPr/>
        </p:nvGrpSpPr>
        <p:grpSpPr>
          <a:xfrm>
            <a:off x="39299" y="170551"/>
            <a:ext cx="8896985" cy="3131820"/>
            <a:chOff x="39299" y="170551"/>
            <a:chExt cx="8896985" cy="3131820"/>
          </a:xfrm>
        </p:grpSpPr>
        <p:pic>
          <p:nvPicPr>
            <p:cNvPr id="7" name="object 7"/>
            <p:cNvPicPr/>
            <p:nvPr/>
          </p:nvPicPr>
          <p:blipFill>
            <a:blip r:embed="rId4" cstate="print"/>
            <a:stretch>
              <a:fillRect/>
            </a:stretch>
          </p:blipFill>
          <p:spPr>
            <a:xfrm>
              <a:off x="5960712" y="170551"/>
              <a:ext cx="2975218" cy="642151"/>
            </a:xfrm>
            <a:prstGeom prst="rect">
              <a:avLst/>
            </a:prstGeom>
          </p:spPr>
        </p:pic>
        <p:pic>
          <p:nvPicPr>
            <p:cNvPr id="8" name="object 8"/>
            <p:cNvPicPr/>
            <p:nvPr/>
          </p:nvPicPr>
          <p:blipFill>
            <a:blip r:embed="rId5" cstate="print"/>
            <a:stretch>
              <a:fillRect/>
            </a:stretch>
          </p:blipFill>
          <p:spPr>
            <a:xfrm>
              <a:off x="39299" y="812698"/>
              <a:ext cx="7166960" cy="248924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511595388"/>
              </p:ext>
            </p:extLst>
          </p:nvPr>
        </p:nvGraphicFramePr>
        <p:xfrm>
          <a:off x="1828800" y="491626"/>
          <a:ext cx="6934200" cy="4139536"/>
        </p:xfrm>
        <a:graphic>
          <a:graphicData uri="http://schemas.openxmlformats.org/drawingml/2006/table">
            <a:tbl>
              <a:tblPr firstRow="1" bandRow="1">
                <a:tableStyleId>{2D5ABB26-0587-4C30-8999-92F81FD0307C}</a:tableStyleId>
              </a:tblPr>
              <a:tblGrid>
                <a:gridCol w="2158961">
                  <a:extLst>
                    <a:ext uri="{9D8B030D-6E8A-4147-A177-3AD203B41FA5}">
                      <a16:colId xmlns:a16="http://schemas.microsoft.com/office/drawing/2014/main" val="20000"/>
                    </a:ext>
                  </a:extLst>
                </a:gridCol>
                <a:gridCol w="4775239">
                  <a:extLst>
                    <a:ext uri="{9D8B030D-6E8A-4147-A177-3AD203B41FA5}">
                      <a16:colId xmlns:a16="http://schemas.microsoft.com/office/drawing/2014/main" val="20001"/>
                    </a:ext>
                  </a:extLst>
                </a:gridCol>
              </a:tblGrid>
              <a:tr h="457837">
                <a:tc>
                  <a:txBody>
                    <a:bodyPr/>
                    <a:lstStyle/>
                    <a:p>
                      <a:pPr marL="38100" algn="l">
                        <a:lnSpc>
                          <a:spcPct val="100000"/>
                        </a:lnSpc>
                        <a:spcBef>
                          <a:spcPts val="1155"/>
                        </a:spcBef>
                      </a:pPr>
                      <a:r>
                        <a:rPr lang="en-IN" sz="1400" u="sng" dirty="0">
                          <a:latin typeface="Arial"/>
                          <a:cs typeface="Arial"/>
                        </a:rPr>
                        <a:t>Abstract</a:t>
                      </a:r>
                    </a:p>
                  </a:txBody>
                  <a:tcPr marL="0" marR="0" marT="146685" marB="0">
                    <a:lnL w="9525">
                      <a:solidFill>
                        <a:srgbClr val="9E9E9E"/>
                      </a:solidFill>
                      <a:prstDash val="solid"/>
                    </a:lnL>
                    <a:lnR w="9525" cap="flat" cmpd="sng" algn="ctr">
                      <a:solidFill>
                        <a:srgbClr val="9E9E9E"/>
                      </a:solidFill>
                      <a:prstDash val="solid"/>
                      <a:round/>
                      <a:headEnd type="none" w="med" len="med"/>
                      <a:tailEnd type="none" w="med" len="med"/>
                    </a:lnR>
                    <a:lnT w="28575">
                      <a:solidFill>
                        <a:srgbClr val="FFFFFF"/>
                      </a:solidFill>
                      <a:prstDash val="solid"/>
                    </a:lnT>
                    <a:lnB w="28575">
                      <a:solidFill>
                        <a:srgbClr val="FFFFFF"/>
                      </a:solidFill>
                      <a:prstDash val="solid"/>
                    </a:lnB>
                  </a:tcPr>
                </a:tc>
                <a:tc>
                  <a:txBody>
                    <a:bodyPr/>
                    <a:lstStyle/>
                    <a:p>
                      <a:pPr marL="38100" marR="585470">
                        <a:lnSpc>
                          <a:spcPct val="120000"/>
                        </a:lnSpc>
                        <a:spcBef>
                          <a:spcPts val="259"/>
                        </a:spcBef>
                      </a:pPr>
                      <a:r>
                        <a:rPr lang="en-US" sz="1000" dirty="0"/>
                        <a:t>The app guides users to eco-friendly investments by filtering companies based on savings, ratings, and performance, with ESG ratings from AAA to E.</a:t>
                      </a:r>
                      <a:endParaRPr lang="en-IN" sz="1000" dirty="0">
                        <a:latin typeface="Arial"/>
                        <a:cs typeface="Arial"/>
                      </a:endParaRPr>
                    </a:p>
                  </a:txBody>
                  <a:tcPr marL="0" marR="0" marT="33019" marB="0">
                    <a:lnL w="9525" cap="flat" cmpd="sng" algn="ctr">
                      <a:solidFill>
                        <a:srgbClr val="9E9E9E"/>
                      </a:solidFill>
                      <a:prstDash val="solid"/>
                      <a:round/>
                      <a:headEnd type="none" w="med" len="med"/>
                      <a:tailEnd type="none" w="med" len="me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4175746079"/>
                  </a:ext>
                </a:extLst>
              </a:tr>
              <a:tr h="457837">
                <a:tc>
                  <a:txBody>
                    <a:bodyPr/>
                    <a:lstStyle/>
                    <a:p>
                      <a:pPr marL="38100">
                        <a:lnSpc>
                          <a:spcPct val="100000"/>
                        </a:lnSpc>
                        <a:spcBef>
                          <a:spcPts val="1155"/>
                        </a:spcBef>
                      </a:pPr>
                      <a:r>
                        <a:rPr lang="en-IN" sz="1100" u="sng" spc="-20" dirty="0">
                          <a:solidFill>
                            <a:srgbClr val="1C1C1F"/>
                          </a:solidFill>
                          <a:uFill>
                            <a:solidFill>
                              <a:srgbClr val="1C1C1F"/>
                            </a:solidFill>
                          </a:uFill>
                          <a:latin typeface="Arial"/>
                          <a:cs typeface="Arial"/>
                        </a:rPr>
                        <a:t>TECHNICAL</a:t>
                      </a:r>
                      <a:r>
                        <a:rPr lang="en-IN" sz="1100" u="sng" spc="-3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APPROACH</a:t>
                      </a:r>
                      <a:endParaRPr lang="en-IN" sz="1100" dirty="0">
                        <a:latin typeface="Arial"/>
                        <a:cs typeface="Arial"/>
                      </a:endParaRPr>
                    </a:p>
                  </a:txBody>
                  <a:tcPr marL="0" marR="0" marT="146685" marB="0">
                    <a:lnL w="9525">
                      <a:solidFill>
                        <a:srgbClr val="9E9E9E"/>
                      </a:solidFill>
                      <a:prstDash val="solid"/>
                    </a:lnL>
                    <a:lnR w="9525" cap="flat" cmpd="sng" algn="ctr">
                      <a:solidFill>
                        <a:srgbClr val="9E9E9E"/>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a:solidFill>
                        <a:srgbClr val="FFFFFF"/>
                      </a:solidFill>
                      <a:prstDash val="solid"/>
                    </a:lnB>
                  </a:tcPr>
                </a:tc>
                <a:tc>
                  <a:txBody>
                    <a:bodyPr/>
                    <a:lstStyle/>
                    <a:p>
                      <a:pPr marL="38100" marR="585470">
                        <a:lnSpc>
                          <a:spcPct val="120000"/>
                        </a:lnSpc>
                        <a:spcBef>
                          <a:spcPts val="259"/>
                        </a:spcBef>
                      </a:pPr>
                      <a:r>
                        <a:rPr lang="en-IN" sz="1000" dirty="0">
                          <a:latin typeface="Arial"/>
                          <a:cs typeface="Arial"/>
                        </a:rPr>
                        <a:t>Python- matplotlib, </a:t>
                      </a:r>
                      <a:r>
                        <a:rPr lang="en-IN" sz="1000" dirty="0" err="1">
                          <a:latin typeface="Arial"/>
                          <a:cs typeface="Arial"/>
                        </a:rPr>
                        <a:t>customTkinter</a:t>
                      </a:r>
                      <a:r>
                        <a:rPr lang="en-IN" sz="1000" dirty="0">
                          <a:latin typeface="Arial"/>
                          <a:cs typeface="Arial"/>
                        </a:rPr>
                        <a:t>; Financial graphs and readings, ratings and database- MySQL.</a:t>
                      </a:r>
                    </a:p>
                  </a:txBody>
                  <a:tcPr marL="0" marR="0" marT="33019" marB="0">
                    <a:lnL w="9525" cap="flat" cmpd="sng" algn="ctr">
                      <a:solidFill>
                        <a:srgbClr val="9E9E9E"/>
                      </a:solidFill>
                      <a:prstDash val="solid"/>
                      <a:round/>
                      <a:headEnd type="none" w="med" len="med"/>
                      <a:tailEnd type="none" w="med" len="med"/>
                    </a:lnL>
                    <a:lnR w="9525">
                      <a:solidFill>
                        <a:srgbClr val="9E9E9E"/>
                      </a:solidFill>
                      <a:prstDash val="solid"/>
                    </a:lnR>
                    <a:lnT w="28575" cap="flat" cmpd="sng" algn="ctr">
                      <a:solidFill>
                        <a:srgbClr val="FFFFFF"/>
                      </a:solidFill>
                      <a:prstDash val="solid"/>
                      <a:round/>
                      <a:headEnd type="none" w="med" len="med"/>
                      <a:tailEnd type="none" w="med" len="med"/>
                    </a:lnT>
                    <a:lnB w="28575">
                      <a:solidFill>
                        <a:srgbClr val="FFFFFF"/>
                      </a:solidFill>
                      <a:prstDash val="solid"/>
                    </a:lnB>
                  </a:tcPr>
                </a:tc>
                <a:extLst>
                  <a:ext uri="{0D108BD9-81ED-4DB2-BD59-A6C34878D82A}">
                    <a16:rowId xmlns:a16="http://schemas.microsoft.com/office/drawing/2014/main" val="10001"/>
                  </a:ext>
                </a:extLst>
              </a:tr>
              <a:tr h="458893">
                <a:tc>
                  <a:txBody>
                    <a:bodyPr/>
                    <a:lstStyle/>
                    <a:p>
                      <a:pPr marL="38100">
                        <a:lnSpc>
                          <a:spcPct val="100000"/>
                        </a:lnSpc>
                        <a:spcBef>
                          <a:spcPts val="665"/>
                        </a:spcBef>
                      </a:pPr>
                      <a:r>
                        <a:rPr lang="en-IN" sz="1100" u="sng" spc="-10">
                          <a:solidFill>
                            <a:srgbClr val="1C1C1F"/>
                          </a:solidFill>
                          <a:uFill>
                            <a:solidFill>
                              <a:srgbClr val="1C1C1F"/>
                            </a:solidFill>
                          </a:uFill>
                          <a:latin typeface="Arial"/>
                          <a:cs typeface="Arial"/>
                        </a:rPr>
                        <a:t>FEASIBILITY</a:t>
                      </a:r>
                      <a:r>
                        <a:rPr lang="en-IN" sz="1100" u="sng" spc="-35">
                          <a:solidFill>
                            <a:srgbClr val="1C1C1F"/>
                          </a:solidFill>
                          <a:uFill>
                            <a:solidFill>
                              <a:srgbClr val="1C1C1F"/>
                            </a:solidFill>
                          </a:uFill>
                          <a:latin typeface="Arial"/>
                          <a:cs typeface="Arial"/>
                        </a:rPr>
                        <a:t> </a:t>
                      </a:r>
                      <a:r>
                        <a:rPr lang="en-IN" sz="1100" u="sng">
                          <a:solidFill>
                            <a:srgbClr val="1C1C1F"/>
                          </a:solidFill>
                          <a:uFill>
                            <a:solidFill>
                              <a:srgbClr val="1C1C1F"/>
                            </a:solidFill>
                          </a:uFill>
                          <a:latin typeface="Arial"/>
                          <a:cs typeface="Arial"/>
                        </a:rPr>
                        <a:t>&amp;</a:t>
                      </a:r>
                      <a:r>
                        <a:rPr lang="en-IN" sz="1100" u="sng" spc="-10">
                          <a:solidFill>
                            <a:srgbClr val="1C1C1F"/>
                          </a:solidFill>
                          <a:uFill>
                            <a:solidFill>
                              <a:srgbClr val="1C1C1F"/>
                            </a:solidFill>
                          </a:uFill>
                          <a:latin typeface="Arial"/>
                          <a:cs typeface="Arial"/>
                        </a:rPr>
                        <a:t> VIABILITY</a:t>
                      </a:r>
                      <a:endParaRPr lang="en-IN" sz="1100" dirty="0">
                        <a:latin typeface="Arial"/>
                        <a:cs typeface="Arial"/>
                      </a:endParaRPr>
                    </a:p>
                  </a:txBody>
                  <a:tcPr marL="0" marR="0" marT="8445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730"/>
                        </a:spcBef>
                      </a:pPr>
                      <a:r>
                        <a:rPr lang="en-IN" sz="1000" spc="-10" dirty="0">
                          <a:solidFill>
                            <a:srgbClr val="1C1C1F"/>
                          </a:solidFill>
                          <a:latin typeface="Arial"/>
                          <a:cs typeface="Arial"/>
                        </a:rPr>
                        <a:t>This is to help people make intelligent investments towards the betterment of the future which has been an area that is neglected by society. </a:t>
                      </a:r>
                      <a:endParaRPr lang="en-IN" sz="1000" dirty="0">
                        <a:latin typeface="Arial"/>
                        <a:cs typeface="Arial"/>
                      </a:endParaRPr>
                    </a:p>
                  </a:txBody>
                  <a:tcPr marL="0" marR="0" marT="9271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597714">
                <a:tc>
                  <a:txBody>
                    <a:bodyPr/>
                    <a:lstStyle/>
                    <a:p>
                      <a:pPr marL="38100">
                        <a:lnSpc>
                          <a:spcPct val="100000"/>
                        </a:lnSpc>
                        <a:spcBef>
                          <a:spcPts val="1140"/>
                        </a:spcBef>
                      </a:pPr>
                      <a:r>
                        <a:rPr lang="en-IN" sz="1100" u="sng" spc="-20" dirty="0">
                          <a:solidFill>
                            <a:srgbClr val="1C1C1F"/>
                          </a:solidFill>
                          <a:uFill>
                            <a:solidFill>
                              <a:srgbClr val="1C1C1F"/>
                            </a:solidFill>
                          </a:uFill>
                          <a:latin typeface="Arial"/>
                          <a:cs typeface="Arial"/>
                        </a:rPr>
                        <a:t>IMPACT</a:t>
                      </a:r>
                      <a:r>
                        <a:rPr lang="en-IN" sz="1100" u="sng" spc="-35" dirty="0">
                          <a:solidFill>
                            <a:srgbClr val="1C1C1F"/>
                          </a:solidFill>
                          <a:uFill>
                            <a:solidFill>
                              <a:srgbClr val="1C1C1F"/>
                            </a:solidFill>
                          </a:uFill>
                          <a:latin typeface="Arial"/>
                          <a:cs typeface="Arial"/>
                        </a:rPr>
                        <a:t> </a:t>
                      </a:r>
                      <a:r>
                        <a:rPr lang="en-IN" sz="1100" u="sng" dirty="0">
                          <a:solidFill>
                            <a:srgbClr val="1C1C1F"/>
                          </a:solidFill>
                          <a:uFill>
                            <a:solidFill>
                              <a:srgbClr val="1C1C1F"/>
                            </a:solidFill>
                          </a:uFill>
                          <a:latin typeface="Arial"/>
                          <a:cs typeface="Arial"/>
                        </a:rPr>
                        <a:t>&amp;</a:t>
                      </a:r>
                      <a:r>
                        <a:rPr lang="en-IN" sz="1100" u="sng" spc="-5"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BENEFITS</a:t>
                      </a:r>
                      <a:endParaRPr lang="en-IN" sz="1100" dirty="0">
                        <a:latin typeface="Arial"/>
                        <a:cs typeface="Arial"/>
                      </a:endParaRPr>
                    </a:p>
                  </a:txBody>
                  <a:tcPr marL="0" marR="0" marT="14478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50"/>
                        </a:spcBef>
                      </a:pPr>
                      <a:endParaRPr lang="en-IN" sz="1000" dirty="0">
                        <a:latin typeface="Times New Roman"/>
                        <a:cs typeface="Times New Roman"/>
                      </a:endParaRPr>
                    </a:p>
                    <a:p>
                      <a:pPr marL="38100">
                        <a:lnSpc>
                          <a:spcPct val="100000"/>
                        </a:lnSpc>
                        <a:spcBef>
                          <a:spcPts val="5"/>
                        </a:spcBef>
                      </a:pPr>
                      <a:r>
                        <a:rPr lang="en-IN" sz="1000" dirty="0">
                          <a:solidFill>
                            <a:srgbClr val="1C1C1F"/>
                          </a:solidFill>
                          <a:latin typeface="Arial"/>
                          <a:cs typeface="Arial"/>
                        </a:rPr>
                        <a:t>Through this application, we can get people financially and both socially responsible and give companies better opportunities in exploring sustainable development.</a:t>
                      </a:r>
                      <a:endParaRPr lang="en-IN" sz="1000" dirty="0">
                        <a:latin typeface="Arial"/>
                        <a:cs typeface="Arial"/>
                      </a:endParaRPr>
                    </a:p>
                  </a:txBody>
                  <a:tcPr marL="0" marR="0" marT="63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597714">
                <a:tc>
                  <a:txBody>
                    <a:bodyPr/>
                    <a:lstStyle/>
                    <a:p>
                      <a:pPr marL="38100">
                        <a:lnSpc>
                          <a:spcPct val="100000"/>
                        </a:lnSpc>
                        <a:spcBef>
                          <a:spcPts val="1140"/>
                        </a:spcBef>
                      </a:pPr>
                      <a:r>
                        <a:rPr lang="en-IN" sz="1400" u="sng" dirty="0">
                          <a:latin typeface="Arial"/>
                          <a:cs typeface="Arial"/>
                        </a:rPr>
                        <a:t>Scalability and Scope</a:t>
                      </a:r>
                    </a:p>
                  </a:txBody>
                  <a:tcPr marL="0" marR="0" marT="144780" marB="0">
                    <a:lnL w="9525">
                      <a:solidFill>
                        <a:srgbClr val="9E9E9E"/>
                      </a:solidFill>
                      <a:prstDash val="solid"/>
                    </a:lnL>
                    <a:lnR w="9525" cap="flat" cmpd="sng" algn="ctr">
                      <a:solidFill>
                        <a:srgbClr val="9E9E9E"/>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a:solidFill>
                        <a:srgbClr val="FFFFFF"/>
                      </a:solidFill>
                      <a:prstDash val="solid"/>
                    </a:lnB>
                  </a:tcPr>
                </a:tc>
                <a:tc>
                  <a:txBody>
                    <a:bodyPr/>
                    <a:lstStyle/>
                    <a:p>
                      <a:pPr marL="38100">
                        <a:lnSpc>
                          <a:spcPct val="100000"/>
                        </a:lnSpc>
                        <a:spcBef>
                          <a:spcPts val="5"/>
                        </a:spcBef>
                      </a:pPr>
                      <a:r>
                        <a:rPr lang="en-US" sz="1000" dirty="0"/>
                        <a:t>The app will begin with a local user base of eco-conscious investors and scale globally as demand for sustainable investments grows. It will integrate with financial platforms and ESG rating providers to handle increasing data and support multi-language, multi-currency transactions. Machine learning will personalize recommendations, improving adaptability and user experience.</a:t>
                      </a:r>
                      <a:endParaRPr lang="en-IN" sz="1000" dirty="0">
                        <a:latin typeface="Arial"/>
                        <a:cs typeface="Arial"/>
                      </a:endParaRPr>
                    </a:p>
                  </a:txBody>
                  <a:tcPr marL="0" marR="0" marT="6350" marB="0">
                    <a:lnL w="9525" cap="flat" cmpd="sng" algn="ctr">
                      <a:solidFill>
                        <a:srgbClr val="9E9E9E"/>
                      </a:solidFill>
                      <a:prstDash val="solid"/>
                      <a:round/>
                      <a:headEnd type="none" w="med" len="med"/>
                      <a:tailEnd type="none" w="med" len="med"/>
                    </a:lnL>
                    <a:lnR w="9525">
                      <a:solidFill>
                        <a:srgbClr val="9E9E9E"/>
                      </a:solidFill>
                      <a:prstDash val="solid"/>
                    </a:lnR>
                    <a:lnT w="28575" cap="flat" cmpd="sng" algn="ctr">
                      <a:solidFill>
                        <a:srgbClr val="FFFFFF"/>
                      </a:solidFill>
                      <a:prstDash val="solid"/>
                      <a:round/>
                      <a:headEnd type="none" w="med" len="med"/>
                      <a:tailEnd type="none" w="med" len="med"/>
                    </a:lnT>
                    <a:lnB w="28575">
                      <a:solidFill>
                        <a:srgbClr val="FFFFFF"/>
                      </a:solidFill>
                      <a:prstDash val="solid"/>
                    </a:lnB>
                  </a:tcPr>
                </a:tc>
                <a:extLst>
                  <a:ext uri="{0D108BD9-81ED-4DB2-BD59-A6C34878D82A}">
                    <a16:rowId xmlns:a16="http://schemas.microsoft.com/office/drawing/2014/main" val="2258202634"/>
                  </a:ext>
                </a:extLst>
              </a:tr>
              <a:tr h="1357488">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OUR</a:t>
                      </a:r>
                      <a:r>
                        <a:rPr lang="en-IN" sz="1100" u="sng" spc="-45" dirty="0">
                          <a:solidFill>
                            <a:srgbClr val="1C1C1F"/>
                          </a:solidFill>
                          <a:uFill>
                            <a:solidFill>
                              <a:srgbClr val="1C1C1F"/>
                            </a:solidFill>
                          </a:uFill>
                          <a:latin typeface="Arial"/>
                          <a:cs typeface="Arial"/>
                        </a:rPr>
                        <a:t> </a:t>
                      </a:r>
                      <a:r>
                        <a:rPr lang="en-IN" sz="1100" u="sng" spc="-20" dirty="0">
                          <a:solidFill>
                            <a:srgbClr val="1C1C1F"/>
                          </a:solidFill>
                          <a:uFill>
                            <a:solidFill>
                              <a:srgbClr val="1C1C1F"/>
                            </a:solidFill>
                          </a:uFill>
                          <a:latin typeface="Arial"/>
                          <a:cs typeface="Arial"/>
                        </a:rPr>
                        <a:t>TEAM</a:t>
                      </a:r>
                      <a:endParaRPr lang="en-IN" sz="1100" dirty="0">
                        <a:latin typeface="Arial"/>
                        <a:cs typeface="Arial"/>
                      </a:endParaRPr>
                    </a:p>
                  </a:txBody>
                  <a:tcPr marL="0" marR="0" marT="120650" marB="0">
                    <a:lnL w="9525">
                      <a:solidFill>
                        <a:srgbClr val="9E9E9E"/>
                      </a:solidFill>
                      <a:prstDash val="solid"/>
                    </a:lnL>
                    <a:lnR w="9525" cap="flat" cmpd="sng" algn="ctr">
                      <a:solidFill>
                        <a:srgbClr val="9E9E9E"/>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marL="209550" indent="-171450">
                        <a:lnSpc>
                          <a:spcPct val="100000"/>
                        </a:lnSpc>
                        <a:spcBef>
                          <a:spcPts val="1015"/>
                        </a:spcBef>
                        <a:buFont typeface="Arial" panose="020B0604020202020204" pitchFamily="34" charset="0"/>
                        <a:buChar char="•"/>
                      </a:pPr>
                      <a:r>
                        <a:rPr lang="en-IN" sz="1000" dirty="0">
                          <a:latin typeface="Arial"/>
                          <a:cs typeface="Arial"/>
                        </a:rPr>
                        <a:t>Vihan Tiwari, Ra No.: RA2411030010048, </a:t>
                      </a:r>
                      <a:r>
                        <a:rPr lang="en-IN" sz="1000" dirty="0">
                          <a:latin typeface="Arial"/>
                          <a:cs typeface="Arial"/>
                          <a:hlinkClick r:id="rId2"/>
                        </a:rPr>
                        <a:t>vt1339@srmist.edu.in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Priyanshu</a:t>
                      </a:r>
                      <a:r>
                        <a:rPr lang="en-IN" sz="1000" dirty="0">
                          <a:latin typeface="Arial"/>
                          <a:cs typeface="Arial"/>
                        </a:rPr>
                        <a:t> Swami, RA2411051010012, </a:t>
                      </a:r>
                      <a:r>
                        <a:rPr lang="en-IN" sz="1000" dirty="0">
                          <a:latin typeface="Arial"/>
                          <a:cs typeface="Arial"/>
                          <a:hlinkClick r:id="rId3"/>
                        </a:rPr>
                        <a:t>ps8402@srmist.edu.in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Kushagra</a:t>
                      </a:r>
                      <a:r>
                        <a:rPr lang="en-IN" sz="1000" dirty="0">
                          <a:latin typeface="Arial"/>
                          <a:cs typeface="Arial"/>
                        </a:rPr>
                        <a:t> Chandra, RA2411003010214, </a:t>
                      </a:r>
                      <a:r>
                        <a:rPr lang="en-IN" sz="1000" dirty="0">
                          <a:latin typeface="Arial"/>
                          <a:cs typeface="Arial"/>
                          <a:hlinkClick r:id="rId4"/>
                        </a:rPr>
                        <a:t>kc9326@srmist.edu.in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a:latin typeface="Arial"/>
                          <a:cs typeface="Arial"/>
                        </a:rPr>
                        <a:t>Naman Tyagi, .: RA2411030010073, nt9876@srmist.edu.in</a:t>
                      </a:r>
                    </a:p>
                    <a:p>
                      <a:pPr marL="209550" indent="-171450">
                        <a:lnSpc>
                          <a:spcPct val="100000"/>
                        </a:lnSpc>
                        <a:spcBef>
                          <a:spcPts val="1015"/>
                        </a:spcBef>
                        <a:buFont typeface="Arial" panose="020B0604020202020204" pitchFamily="34" charset="0"/>
                        <a:buChar char="•"/>
                      </a:pPr>
                      <a:r>
                        <a:rPr lang="en-IN" sz="1000" dirty="0">
                          <a:latin typeface="Arial"/>
                          <a:cs typeface="Arial"/>
                        </a:rPr>
                        <a:t>Varun Misra, RA2411030010052,  vm8843@srmist.edu.in</a:t>
                      </a:r>
                    </a:p>
                  </a:txBody>
                  <a:tcPr marL="0" marR="0" marT="128905" marB="0">
                    <a:lnL w="9525" cap="flat" cmpd="sng" algn="ctr">
                      <a:solidFill>
                        <a:srgbClr val="9E9E9E"/>
                      </a:solidFill>
                      <a:prstDash val="solid"/>
                      <a:round/>
                      <a:headEnd type="none" w="med" len="med"/>
                      <a:tailEnd type="none" w="med" len="med"/>
                    </a:lnL>
                    <a:lnR w="9525">
                      <a:solidFill>
                        <a:srgbClr val="9E9E9E"/>
                      </a:solidFill>
                      <a:prstDash val="soli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xfrm>
            <a:off x="2772487" y="100466"/>
            <a:ext cx="3221355" cy="391160"/>
          </a:xfrm>
          <a:prstGeom prst="rect">
            <a:avLst/>
          </a:prstGeom>
        </p:spPr>
        <p:txBody>
          <a:bodyPr vert="horz" wrap="square" lIns="0" tIns="12700" rIns="0" bIns="0" rtlCol="0">
            <a:spAutoFit/>
          </a:bodyPr>
          <a:lstStyle/>
          <a:p>
            <a:pPr marL="12700">
              <a:lnSpc>
                <a:spcPct val="100000"/>
              </a:lnSpc>
              <a:spcBef>
                <a:spcPts val="100"/>
              </a:spcBef>
            </a:pPr>
            <a:r>
              <a:rPr sz="2400" spc="60" dirty="0"/>
              <a:t>TABLE</a:t>
            </a:r>
            <a:r>
              <a:rPr sz="2400" spc="-150" dirty="0"/>
              <a:t> </a:t>
            </a:r>
            <a:r>
              <a:rPr sz="2400" dirty="0"/>
              <a:t>OF</a:t>
            </a:r>
            <a:r>
              <a:rPr sz="2400" spc="350" dirty="0"/>
              <a:t> </a:t>
            </a:r>
            <a:r>
              <a:rPr sz="2400" spc="125" dirty="0">
                <a:solidFill>
                  <a:srgbClr val="74C1D6"/>
                </a:solidFill>
              </a:rPr>
              <a:t>CONTENTS</a:t>
            </a:r>
            <a:endParaRPr sz="2400" dirty="0"/>
          </a:p>
        </p:txBody>
      </p:sp>
      <p:pic>
        <p:nvPicPr>
          <p:cNvPr id="5" name="object 5"/>
          <p:cNvPicPr/>
          <p:nvPr/>
        </p:nvPicPr>
        <p:blipFill>
          <a:blip r:embed="rId5" cstate="print"/>
          <a:stretch>
            <a:fillRect/>
          </a:stretch>
        </p:blipFill>
        <p:spPr>
          <a:xfrm>
            <a:off x="-152400" y="684109"/>
            <a:ext cx="1965345" cy="528323"/>
          </a:xfrm>
          <a:prstGeom prst="rect">
            <a:avLst/>
          </a:prstGeom>
        </p:spPr>
      </p:pic>
      <p:grpSp>
        <p:nvGrpSpPr>
          <p:cNvPr id="6" name="object 6"/>
          <p:cNvGrpSpPr/>
          <p:nvPr/>
        </p:nvGrpSpPr>
        <p:grpSpPr>
          <a:xfrm>
            <a:off x="0" y="4535046"/>
            <a:ext cx="9144000" cy="609160"/>
            <a:chOff x="0" y="4611440"/>
            <a:chExt cx="9144000" cy="532765"/>
          </a:xfrm>
        </p:grpSpPr>
        <p:pic>
          <p:nvPicPr>
            <p:cNvPr id="7" name="object 7"/>
            <p:cNvPicPr/>
            <p:nvPr/>
          </p:nvPicPr>
          <p:blipFill>
            <a:blip r:embed="rId6" cstate="print"/>
            <a:stretch>
              <a:fillRect/>
            </a:stretch>
          </p:blipFill>
          <p:spPr>
            <a:xfrm>
              <a:off x="0" y="4611440"/>
              <a:ext cx="9143981" cy="532048"/>
            </a:xfrm>
            <a:prstGeom prst="rect">
              <a:avLst/>
            </a:prstGeom>
          </p:spPr>
        </p:pic>
        <p:sp>
          <p:nvSpPr>
            <p:cNvPr id="8" name="object 8"/>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pic>
        <p:nvPicPr>
          <p:cNvPr id="9" name="object 9"/>
          <p:cNvPicPr/>
          <p:nvPr/>
        </p:nvPicPr>
        <p:blipFill>
          <a:blip r:embed="rId7" cstate="print"/>
          <a:stretch>
            <a:fillRect/>
          </a:stretch>
        </p:blipFill>
        <p:spPr>
          <a:xfrm>
            <a:off x="181403" y="265399"/>
            <a:ext cx="1266397" cy="427576"/>
          </a:xfrm>
          <a:prstGeom prst="rect">
            <a:avLst/>
          </a:prstGeom>
        </p:spPr>
      </p:pic>
      <p:pic>
        <p:nvPicPr>
          <p:cNvPr id="10" name="object 10"/>
          <p:cNvPicPr/>
          <p:nvPr/>
        </p:nvPicPr>
        <p:blipFill>
          <a:blip r:embed="rId8" cstate="print"/>
          <a:stretch>
            <a:fillRect/>
          </a:stretch>
        </p:blipFill>
        <p:spPr>
          <a:xfrm>
            <a:off x="6016382" y="-127801"/>
            <a:ext cx="2975218" cy="6421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US" sz="2800" u="sng" kern="100" dirty="0">
                <a:latin typeface="Calibri" panose="020F0502020204030204" pitchFamily="34" charset="0"/>
                <a:ea typeface="Calibri" panose="020F0502020204030204" pitchFamily="34" charset="0"/>
                <a:cs typeface="Times New Roman" panose="02020603050405020304" pitchFamily="18" charset="0"/>
              </a:rPr>
              <a:t>Abstract</a:t>
            </a:r>
            <a:endParaRPr lang="en-US" sz="66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058786"/>
          </a:xfrm>
        </p:spPr>
        <p:txBody>
          <a:bodyPr/>
          <a:lstStyle/>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create a sustainable development app that focuses on guiding users to make socially responsible and environmentally friendly investments.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app will empower users to make more informed and conscious investment choices, promoting both financial returns and a better future.</a:t>
            </a: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idea will take the savings amount at the month end from the user and give him a filter-based list of sustainable companies according to the rating of the companies, stock prices and number of stocks for the past month. It also allows user to view how eco-friendly or ethical an organization is, enabling users to align their investments with their values.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features: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display the financial performance of the green investment alongside the environmental impact such as carbon footprint reduction, water conservation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provides graphs and visual representations for more user friendliness and financial understandings.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also give ratings based on the ESG standards ranging from AAA to 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09551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Technical Approach</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31654"/>
          </a:xfrm>
        </p:spPr>
        <p:txBody>
          <a:bodyPr/>
          <a:lstStyle/>
          <a:p>
            <a:pPr marL="285750" indent="-285750">
              <a:buFont typeface="Arial" panose="020B0604020202020204" pitchFamily="34" charset="0"/>
              <a:buChar char="•"/>
            </a:pPr>
            <a:r>
              <a:rPr lang="en-US" sz="1500" b="1" u="sng" dirty="0"/>
              <a:t>Python(Matplotlib)-</a:t>
            </a:r>
            <a:r>
              <a:rPr lang="en-US" sz="1500" dirty="0"/>
              <a:t> for data visualization, structure and clean the data first. Leverage Matplotlib’s plotting functions, customizing charts with labels, titles, and colors to enhance clarity and storytelling.</a:t>
            </a:r>
          </a:p>
          <a:p>
            <a:pPr marL="285750" indent="-285750">
              <a:buFont typeface="Arial" panose="020B0604020202020204" pitchFamily="34" charset="0"/>
              <a:buChar char="•"/>
            </a:pPr>
            <a:r>
              <a:rPr lang="en-US" sz="1500" b="1" u="sng" dirty="0"/>
              <a:t>Custom </a:t>
            </a:r>
            <a:r>
              <a:rPr lang="en-US" sz="1500" b="1" u="sng" dirty="0" err="1"/>
              <a:t>Tkinter</a:t>
            </a:r>
            <a:r>
              <a:rPr lang="en-US" sz="1500" b="1" u="sng" dirty="0"/>
              <a:t> - </a:t>
            </a:r>
            <a:r>
              <a:rPr lang="en-IN" sz="1500" dirty="0"/>
              <a:t>A custom approach using </a:t>
            </a:r>
            <a:r>
              <a:rPr lang="en-IN" sz="1500" dirty="0" err="1"/>
              <a:t>Tkinter</a:t>
            </a:r>
            <a:r>
              <a:rPr lang="en-IN" sz="1500" dirty="0"/>
              <a:t> involves designing tailored user interfaces with custom widgets, event handling, and dynamic updates. This offers flexibility, making </a:t>
            </a:r>
            <a:r>
              <a:rPr lang="en-IN" sz="1500" dirty="0" err="1"/>
              <a:t>Tkinter</a:t>
            </a:r>
            <a:r>
              <a:rPr lang="en-IN" sz="1500" dirty="0"/>
              <a:t> ideal for building specialized desktop apps.</a:t>
            </a:r>
            <a:endParaRPr lang="en-US" sz="1500" dirty="0"/>
          </a:p>
          <a:p>
            <a:pPr marL="285750" indent="-285750">
              <a:buFont typeface="Arial" panose="020B0604020202020204" pitchFamily="34" charset="0"/>
              <a:buChar char="•"/>
            </a:pPr>
            <a:r>
              <a:rPr lang="en-US" sz="1500" b="1" u="sng" dirty="0"/>
              <a:t>Financial graphs and readings -</a:t>
            </a:r>
            <a:r>
              <a:rPr lang="en-US" sz="1500" dirty="0"/>
              <a:t> A technical approach to financial graphs uses visualization tools like D3.js or </a:t>
            </a:r>
            <a:r>
              <a:rPr lang="en-US" sz="1500" dirty="0" err="1"/>
              <a:t>Plotly</a:t>
            </a:r>
            <a:r>
              <a:rPr lang="en-US" sz="1500" dirty="0"/>
              <a:t> to clearly represent data. Focusing on key metrics like trends and volatility, along with real-time integration, helps users gain accurate insights for effective analysis.</a:t>
            </a:r>
          </a:p>
          <a:p>
            <a:pPr marL="285750" indent="-285750">
              <a:buFont typeface="Arial" panose="020B0604020202020204" pitchFamily="34" charset="0"/>
              <a:buChar char="•"/>
            </a:pPr>
            <a:r>
              <a:rPr lang="en-US" sz="1500" b="1" u="sng" dirty="0"/>
              <a:t>Ratings and database(MySQL) - </a:t>
            </a:r>
            <a:r>
              <a:rPr lang="en-US" sz="1500" dirty="0"/>
              <a:t>MySQL is a powerful relational database management system that uses structured query language (SQL) for efficient data handling and scalable storage. Its features, such as indexing and transactions, allow for fast data retrieval and maintain data integrity, making it a popular choice for various applications.</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70566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Feasibility and viability</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1938992"/>
          </a:xfrm>
        </p:spPr>
        <p:txBody>
          <a:bodyPr/>
          <a:lstStyle/>
          <a:p>
            <a:r>
              <a:rPr lang="en-US" dirty="0"/>
              <a:t>To empower individuals to make intelligent investments for a better future, we must shine a light on an area that has long been overlooked by society. Many people lack access to the resources and knowledge necessary to invest in sustainable and ethical opportunities. By providing education, tools, and support, we can guide them toward investment choices that not only yield financial returns but also contribute to environmental sustainability and social well-being.</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0670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47700" y="959556"/>
            <a:ext cx="7391400" cy="861774"/>
          </a:xfrm>
        </p:spPr>
        <p:txBody>
          <a:bodyPr/>
          <a:lstStyle/>
          <a:p>
            <a:pPr algn="ctr"/>
            <a:r>
              <a:rPr lang="en-IN" sz="2800" u="sng" spc="-20" dirty="0">
                <a:solidFill>
                  <a:srgbClr val="1C1C1F"/>
                </a:solidFill>
                <a:uFill>
                  <a:solidFill>
                    <a:srgbClr val="1C1C1F"/>
                  </a:solidFill>
                </a:uFill>
                <a:latin typeface="Arial"/>
                <a:cs typeface="Arial"/>
              </a:rPr>
              <a:t>IMPACT</a:t>
            </a:r>
            <a:r>
              <a:rPr lang="en-IN" sz="2800" u="sng" spc="-35" dirty="0">
                <a:solidFill>
                  <a:srgbClr val="1C1C1F"/>
                </a:solidFill>
                <a:uFill>
                  <a:solidFill>
                    <a:srgbClr val="1C1C1F"/>
                  </a:solidFill>
                </a:uFill>
                <a:latin typeface="Arial"/>
                <a:cs typeface="Arial"/>
              </a:rPr>
              <a:t> </a:t>
            </a:r>
            <a:r>
              <a:rPr lang="en-IN" sz="2800" u="sng" dirty="0">
                <a:solidFill>
                  <a:srgbClr val="1C1C1F"/>
                </a:solidFill>
                <a:uFill>
                  <a:solidFill>
                    <a:srgbClr val="1C1C1F"/>
                  </a:solidFill>
                </a:uFill>
                <a:latin typeface="Arial"/>
                <a:cs typeface="Arial"/>
              </a:rPr>
              <a:t>&amp;</a:t>
            </a:r>
            <a:r>
              <a:rPr lang="en-IN" sz="2800" u="sng" spc="-5" dirty="0">
                <a:solidFill>
                  <a:srgbClr val="1C1C1F"/>
                </a:solidFill>
                <a:uFill>
                  <a:solidFill>
                    <a:srgbClr val="1C1C1F"/>
                  </a:solidFill>
                </a:uFill>
                <a:latin typeface="Arial"/>
                <a:cs typeface="Arial"/>
              </a:rPr>
              <a:t> </a:t>
            </a:r>
            <a:r>
              <a:rPr lang="en-IN" sz="2800" u="sng" spc="-10" dirty="0">
                <a:solidFill>
                  <a:srgbClr val="1C1C1F"/>
                </a:solidFill>
                <a:uFill>
                  <a:solidFill>
                    <a:srgbClr val="1C1C1F"/>
                  </a:solidFill>
                </a:uFill>
                <a:latin typeface="Arial"/>
                <a:cs typeface="Arial"/>
              </a:rPr>
              <a:t>BENEFITS</a:t>
            </a:r>
            <a:br>
              <a:rPr lang="en-IN" sz="2800" dirty="0">
                <a:latin typeface="Arial"/>
                <a:cs typeface="Arial"/>
              </a:rPr>
            </a:br>
            <a:endParaRPr lang="en-US" sz="28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47700" y="1698220"/>
            <a:ext cx="7467600" cy="2492990"/>
          </a:xfrm>
        </p:spPr>
        <p:txBody>
          <a:bodyPr/>
          <a:lstStyle/>
          <a:p>
            <a:r>
              <a:rPr lang="en-US" dirty="0"/>
              <a:t>The app designed to guide intelligent investments can significantly enhance social impact by promoting ethical and sustainable financial choices. By empowering users with knowledge and resources, it encourages investments in companies and projects that prioritize social responsibility, environmental sustainability, and community development. This not only helps individuals achieve financial growth but also fosters a collective movement toward a more equitable society, where financial decisions contribute to positive change. Ultimately, the app cultivates a sense of community among users, uniting them in their commitment to building a better future for all.</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175762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369332"/>
          </a:xfrm>
        </p:spPr>
        <p:txBody>
          <a:bodyPr/>
          <a:lstStyle/>
          <a:p>
            <a:pPr algn="ct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Scalability and Scope</a:t>
            </a:r>
            <a:endParaRPr lang="en-US" sz="60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139321"/>
          </a:xfrm>
        </p:spPr>
        <p:txBody>
          <a:bodyPr/>
          <a:lstStyle/>
          <a:p>
            <a:pPr marL="285750" indent="-285750">
              <a:buFont typeface="Arial" panose="020B0604020202020204" pitchFamily="34" charset="0"/>
              <a:buChar char="•"/>
            </a:pPr>
            <a:r>
              <a:rPr lang="en-US" sz="1200" b="1" u="sng" dirty="0"/>
              <a:t>User Base growth</a:t>
            </a:r>
            <a:r>
              <a:rPr lang="en-US" sz="1200" b="1" dirty="0"/>
              <a:t> - </a:t>
            </a:r>
            <a:r>
              <a:rPr lang="en-US" sz="1200" dirty="0"/>
              <a:t>The app can start with a local or small-scale user base and expand over time. Initially, target users who are environmentally conscious investors or those looking for sustainable investment options. As awareness and demand for ethical investments grow, the app can scale to larger regions and international markets.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Data Integration</a:t>
            </a:r>
            <a:r>
              <a:rPr lang="en-US" sz="1200" dirty="0"/>
              <a:t>-To support scalability, the app should integrate with various financial platforms (like stock exchanges and financial databases) and third-party ESG rating providers globally. As the number of companies with ESG ratings and sustainable investment opportunities increase, the app must be able to scale its data processing capabilities accordingly.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Global Expansion</a:t>
            </a:r>
            <a:r>
              <a:rPr lang="en-US" sz="1200" b="1" dirty="0"/>
              <a:t>-</a:t>
            </a:r>
            <a:r>
              <a:rPr lang="en-US" sz="1200" dirty="0"/>
              <a:t> The app can grow by offering region-specific content and data in multiple languages, considering that ESG standards and ratings may vary across countries. By supporting multi-currency transactions and local laws, the app can scale to a broader audience globally.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u="sng" dirty="0"/>
              <a:t>Machine Learning for Recommendations</a:t>
            </a:r>
            <a:r>
              <a:rPr lang="en-US" sz="1200" b="1" dirty="0"/>
              <a:t>-</a:t>
            </a:r>
            <a:r>
              <a:rPr lang="en-US" sz="1200" dirty="0"/>
              <a:t> Over time, incorporating machine learning algorithms to personalize user recommendations based on their past investments, preferences, and changing market trends will make the app more effective and adaptable as it scales.</a:t>
            </a:r>
          </a:p>
          <a:p>
            <a:pPr marL="285750" indent="-285750">
              <a:buFont typeface="Arial" panose="020B0604020202020204" pitchFamily="34" charset="0"/>
              <a:buChar char="•"/>
            </a:pPr>
            <a:endParaRPr lang="en-US" sz="1200"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2568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5" dirty="0"/>
              <a:t>THANK</a:t>
            </a:r>
            <a:r>
              <a:rPr spc="-595" dirty="0"/>
              <a:t> </a:t>
            </a:r>
            <a:r>
              <a:rPr spc="175" dirty="0"/>
              <a:t>YOU</a:t>
            </a:r>
          </a:p>
        </p:txBody>
      </p:sp>
      <p:sp>
        <p:nvSpPr>
          <p:cNvPr id="3" name="object 3"/>
          <p:cNvSpPr/>
          <p:nvPr/>
        </p:nvSpPr>
        <p:spPr>
          <a:xfrm>
            <a:off x="4217291" y="2854194"/>
            <a:ext cx="709930" cy="0"/>
          </a:xfrm>
          <a:custGeom>
            <a:avLst/>
            <a:gdLst/>
            <a:ahLst/>
            <a:cxnLst/>
            <a:rect l="l" t="t" r="r" b="b"/>
            <a:pathLst>
              <a:path w="709929">
                <a:moveTo>
                  <a:pt x="0" y="0"/>
                </a:moveTo>
                <a:lnTo>
                  <a:pt x="709398" y="0"/>
                </a:lnTo>
              </a:path>
            </a:pathLst>
          </a:custGeom>
          <a:ln w="47624">
            <a:solidFill>
              <a:srgbClr val="38ACFD"/>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89317" y="210282"/>
            <a:ext cx="1965345" cy="528323"/>
          </a:xfrm>
          <a:prstGeom prst="rect">
            <a:avLst/>
          </a:prstGeom>
        </p:spPr>
      </p:pic>
      <p:pic>
        <p:nvPicPr>
          <p:cNvPr id="5" name="object 5"/>
          <p:cNvPicPr/>
          <p:nvPr/>
        </p:nvPicPr>
        <p:blipFill>
          <a:blip r:embed="rId3" cstate="print"/>
          <a:stretch>
            <a:fillRect/>
          </a:stretch>
        </p:blipFill>
        <p:spPr>
          <a:xfrm>
            <a:off x="252399" y="265399"/>
            <a:ext cx="1266397" cy="427576"/>
          </a:xfrm>
          <a:prstGeom prst="rect">
            <a:avLst/>
          </a:prstGeom>
        </p:spPr>
      </p:pic>
      <p:pic>
        <p:nvPicPr>
          <p:cNvPr id="6" name="object 6"/>
          <p:cNvPicPr/>
          <p:nvPr/>
        </p:nvPicPr>
        <p:blipFill>
          <a:blip r:embed="rId4" cstate="print"/>
          <a:stretch>
            <a:fillRect/>
          </a:stretch>
        </p:blipFill>
        <p:spPr>
          <a:xfrm>
            <a:off x="5960712" y="170551"/>
            <a:ext cx="2975218" cy="642151"/>
          </a:xfrm>
          <a:prstGeom prst="rect">
            <a:avLst/>
          </a:prstGeom>
        </p:spPr>
      </p:pic>
      <p:grpSp>
        <p:nvGrpSpPr>
          <p:cNvPr id="7" name="object 7"/>
          <p:cNvGrpSpPr/>
          <p:nvPr/>
        </p:nvGrpSpPr>
        <p:grpSpPr>
          <a:xfrm>
            <a:off x="0" y="4611440"/>
            <a:ext cx="9144000" cy="532765"/>
            <a:chOff x="0" y="4611440"/>
            <a:chExt cx="9144000" cy="532765"/>
          </a:xfrm>
        </p:grpSpPr>
        <p:pic>
          <p:nvPicPr>
            <p:cNvPr id="8" name="object 8"/>
            <p:cNvPicPr/>
            <p:nvPr/>
          </p:nvPicPr>
          <p:blipFill>
            <a:blip r:embed="rId5" cstate="print"/>
            <a:stretch>
              <a:fillRect/>
            </a:stretch>
          </p:blipFill>
          <p:spPr>
            <a:xfrm>
              <a:off x="0" y="4611440"/>
              <a:ext cx="9143981" cy="532048"/>
            </a:xfrm>
            <a:prstGeom prst="rect">
              <a:avLst/>
            </a:prstGeom>
          </p:spPr>
        </p:pic>
        <p:sp>
          <p:nvSpPr>
            <p:cNvPr id="9" name="object 9"/>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983</Words>
  <Application>Microsoft Office PowerPoint</Application>
  <PresentationFormat>On-screen Show (16:9)</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Verdana</vt:lpstr>
      <vt:lpstr>Office Theme</vt:lpstr>
      <vt:lpstr>PowerPoint Presentation</vt:lpstr>
      <vt:lpstr>TABLE OF CONTENTS</vt:lpstr>
      <vt:lpstr>Abstract</vt:lpstr>
      <vt:lpstr>Technical Approach</vt:lpstr>
      <vt:lpstr>Feasibility and viability</vt:lpstr>
      <vt:lpstr>IMPACT &amp; BENEFITS </vt:lpstr>
      <vt:lpstr>Scalability and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hacksummit</dc:title>
  <cp:lastModifiedBy>Varun Misra</cp:lastModifiedBy>
  <cp:revision>4</cp:revision>
  <dcterms:created xsi:type="dcterms:W3CDTF">2024-10-05T06:27:52Z</dcterms:created>
  <dcterms:modified xsi:type="dcterms:W3CDTF">2024-10-06T10:36:05Z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2024-10-05T00:00:00Z</vt:filetime>
  </property>
  <property fmtid="{D5CDD505-2E9C-101B-9397-08002B2CF9AE}" pid="4" name="Producer">
    <vt:lpwstr>3-Heights(TM) PDF Security Shell 4.8.25.2 (http://www.pdf-tools.com)</vt:lpwstr>
  </property>
</Properties>
</file>