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CqrtaBSCG4+vImtwmTr3vSo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D992D1-E02C-4657-9959-401CE015D76F}">
  <a:tblStyle styleId="{D3D992D1-E02C-4657-9959-401CE015D76F}"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Slab-regular.fntdata"/><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0"/>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0"/>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0"/>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0"/>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1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3" name="Google Shape;5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20"/>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0"/>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20"/>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1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1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1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1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1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p1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cxnSp>
        <p:nvCxnSpPr>
          <p:cNvPr id="34" name="Google Shape;34;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5" name="Google Shape;35;p15"/>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6" name="Google Shape;3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cxnSp>
        <p:nvCxnSpPr>
          <p:cNvPr id="38" name="Google Shape;38;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9" name="Google Shape;39;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16"/>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1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1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8" name="Google Shape;48;p1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1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Slab"/>
                <a:ea typeface="Roboto Slab"/>
                <a:cs typeface="Roboto Slab"/>
                <a:sym typeface="Roboto Slab"/>
              </a:rPr>
              <a:t>Binary Search in C#</a:t>
            </a:r>
            <a:endParaRPr b="0" i="0" sz="4000" u="none" cap="none" strike="noStrike">
              <a:solidFill>
                <a:srgbClr val="FFFFFF"/>
              </a:solidFill>
              <a:latin typeface="Roboto Slab"/>
              <a:ea typeface="Roboto Slab"/>
              <a:cs typeface="Roboto Slab"/>
              <a:sym typeface="Roboto Slab"/>
            </a:endParaRPr>
          </a:p>
        </p:txBody>
      </p:sp>
      <p:sp>
        <p:nvSpPr>
          <p:cNvPr id="64" name="Google Shape;64;p1"/>
          <p:cNvSpPr txBox="1"/>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8BC34A"/>
                </a:solidFill>
                <a:latin typeface="Roboto Slab"/>
                <a:ea typeface="Roboto Slab"/>
                <a:cs typeface="Roboto Slab"/>
                <a:sym typeface="Roboto Slab"/>
              </a:rPr>
              <a:t>Presentation prepared by</a:t>
            </a:r>
            <a:endParaRPr b="0" i="0" sz="2400" u="none" cap="none" strike="noStrike">
              <a:solidFill>
                <a:srgbClr val="8BC34A"/>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8BC34A"/>
                </a:solidFill>
                <a:latin typeface="Roboto Slab"/>
                <a:ea typeface="Roboto Slab"/>
                <a:cs typeface="Roboto Slab"/>
                <a:sym typeface="Roboto Slab"/>
              </a:rPr>
              <a:t>Vihar Dasari ( VD ) - NB HealthTech</a:t>
            </a:r>
            <a:endParaRPr b="0" i="0" sz="2400" u="none" cap="none" strike="noStrike">
              <a:solidFill>
                <a:srgbClr val="8BC34A"/>
              </a:solidFill>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1" i="0" lang="en" sz="3800" u="none" cap="none" strike="noStrike">
                <a:solidFill>
                  <a:srgbClr val="FFFFFF"/>
                </a:solidFill>
                <a:latin typeface="Roboto Slab"/>
                <a:ea typeface="Roboto Slab"/>
                <a:cs typeface="Roboto Slab"/>
                <a:sym typeface="Roboto Slab"/>
              </a:rPr>
              <a:t>Topics</a:t>
            </a:r>
            <a:endParaRPr b="1" i="0" sz="3800" u="none" cap="none" strike="noStrike">
              <a:solidFill>
                <a:srgbClr val="FFFFFF"/>
              </a:solidFill>
              <a:latin typeface="Roboto Slab"/>
              <a:ea typeface="Roboto Slab"/>
              <a:cs typeface="Roboto Slab"/>
              <a:sym typeface="Roboto Slab"/>
            </a:endParaRPr>
          </a:p>
        </p:txBody>
      </p:sp>
      <p:sp>
        <p:nvSpPr>
          <p:cNvPr id="70" name="Google Shape;70;p2"/>
          <p:cNvSpPr txBox="1"/>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800"/>
              <a:buFont typeface="Arial"/>
              <a:buNone/>
            </a:pPr>
            <a:r>
              <a:rPr b="1" i="0" lang="en" sz="1800" u="sng" cap="none" strike="noStrike">
                <a:solidFill>
                  <a:srgbClr val="FFFFFF"/>
                </a:solidFill>
                <a:latin typeface="Roboto"/>
                <a:ea typeface="Roboto"/>
                <a:cs typeface="Roboto"/>
                <a:sym typeface="Roboto"/>
              </a:rPr>
              <a:t>INDEX</a:t>
            </a:r>
            <a:endParaRPr b="1" i="0" sz="1800" u="sng" cap="none" strike="noStrike">
              <a:solidFill>
                <a:srgbClr val="FFFFFF"/>
              </a:solidFill>
              <a:latin typeface="Roboto"/>
              <a:ea typeface="Roboto"/>
              <a:cs typeface="Roboto"/>
              <a:sym typeface="Roboto"/>
            </a:endParaRPr>
          </a:p>
          <a:p>
            <a:pPr indent="-342900" lvl="0" marL="457200" marR="0" rtl="0" algn="l">
              <a:lnSpc>
                <a:spcPct val="115000"/>
              </a:lnSpc>
              <a:spcBef>
                <a:spcPts val="160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What is Binary Search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How It Works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Code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Output</a:t>
            </a:r>
            <a:endParaRPr b="0" i="0" sz="1800" u="none" cap="none" strike="noStrike">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Slab"/>
                <a:ea typeface="Roboto Slab"/>
                <a:cs typeface="Roboto Slab"/>
                <a:sym typeface="Roboto Slab"/>
              </a:rPr>
              <a:t>What is Binary Search ?</a:t>
            </a:r>
            <a:endParaRPr b="1" i="0" sz="3000" u="none" cap="none" strike="noStrike">
              <a:solidFill>
                <a:srgbClr val="FFFFFF"/>
              </a:solidFill>
              <a:latin typeface="Roboto Slab"/>
              <a:ea typeface="Roboto Slab"/>
              <a:cs typeface="Roboto Slab"/>
              <a:sym typeface="Roboto Slab"/>
            </a:endParaRPr>
          </a:p>
        </p:txBody>
      </p:sp>
      <p:sp>
        <p:nvSpPr>
          <p:cNvPr id="76" name="Google Shape;76;p3"/>
          <p:cNvSpPr txBox="1"/>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Binary Search is a searching algorithm which works on sorted array.</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The search element is compared with the middle element of the array. If equality is not found then half part of the array in which the value isn’t there is eliminated </a:t>
            </a:r>
            <a:endParaRPr b="0"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b="0" i="0" lang="en" sz="1800" u="none" cap="none" strike="noStrike">
                <a:solidFill>
                  <a:srgbClr val="FFFFFF"/>
                </a:solidFill>
                <a:latin typeface="Roboto"/>
                <a:ea typeface="Roboto"/>
                <a:cs typeface="Roboto"/>
                <a:sym typeface="Roboto"/>
              </a:rPr>
              <a:t>Then the other half of the array is searched.</a:t>
            </a:r>
            <a:endParaRPr b="0" i="0" sz="1800" u="none" cap="none" strike="noStrike">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6"/>
                                        </p:tgtEl>
                                      </p:cBhvr>
                                    </p:animEffect>
                                    <p:set>
                                      <p:cBhvr>
                                        <p:cTn dur="1" fill="hold">
                                          <p:stCondLst>
                                            <p:cond delay="1000"/>
                                          </p:stCondLst>
                                        </p:cTn>
                                        <p:tgtEl>
                                          <p:spTgt spid="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Slab"/>
                <a:ea typeface="Roboto Slab"/>
                <a:cs typeface="Roboto Slab"/>
                <a:sym typeface="Roboto Slab"/>
              </a:rPr>
              <a:t>What is Binary Search ?</a:t>
            </a:r>
            <a:endParaRPr b="1" i="0" sz="3000" u="none" cap="none" strike="noStrike">
              <a:solidFill>
                <a:srgbClr val="FFFFFF"/>
              </a:solidFill>
              <a:latin typeface="Roboto Slab"/>
              <a:ea typeface="Roboto Slab"/>
              <a:cs typeface="Roboto Slab"/>
              <a:sym typeface="Roboto Slab"/>
            </a:endParaRPr>
          </a:p>
        </p:txBody>
      </p:sp>
      <p:pic>
        <p:nvPicPr>
          <p:cNvPr id="82" name="Google Shape;82;p4"/>
          <p:cNvPicPr preferRelativeResize="0"/>
          <p:nvPr/>
        </p:nvPicPr>
        <p:blipFill rotWithShape="1">
          <a:blip r:embed="rId3">
            <a:alphaModFix/>
          </a:blip>
          <a:srcRect b="0" l="0" r="0" t="0"/>
          <a:stretch/>
        </p:blipFill>
        <p:spPr>
          <a:xfrm>
            <a:off x="2289552" y="1288525"/>
            <a:ext cx="5184150" cy="3450725"/>
          </a:xfrm>
          <a:prstGeom prst="rect">
            <a:avLst/>
          </a:prstGeom>
          <a:noFill/>
          <a:ln>
            <a:noFill/>
          </a:ln>
        </p:spPr>
      </p:pic>
      <p:sp>
        <p:nvSpPr>
          <p:cNvPr id="83" name="Google Shape;83;p4"/>
          <p:cNvSpPr/>
          <p:nvPr/>
        </p:nvSpPr>
        <p:spPr>
          <a:xfrm>
            <a:off x="2289500" y="2891625"/>
            <a:ext cx="5184300" cy="184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196500" y="152325"/>
            <a:ext cx="4651500" cy="52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Roboto Slab"/>
                <a:ea typeface="Roboto Slab"/>
                <a:cs typeface="Roboto Slab"/>
                <a:sym typeface="Roboto Slab"/>
              </a:rPr>
              <a:t>Lets see, How It Works !...........</a:t>
            </a:r>
            <a:r>
              <a:rPr b="1" i="0" lang="en" sz="900" u="none" cap="none" strike="noStrike">
                <a:solidFill>
                  <a:srgbClr val="FFFFFF"/>
                </a:solidFill>
                <a:latin typeface="Roboto Slab"/>
                <a:ea typeface="Roboto Slab"/>
                <a:cs typeface="Roboto Slab"/>
                <a:sym typeface="Roboto Slab"/>
              </a:rPr>
              <a:t>(with an example)</a:t>
            </a:r>
            <a:endParaRPr b="0" i="0" sz="1800" u="none" cap="none" strike="noStrike">
              <a:solidFill>
                <a:srgbClr val="FFFFFF"/>
              </a:solidFill>
              <a:latin typeface="Roboto Slab"/>
              <a:ea typeface="Roboto Slab"/>
              <a:cs typeface="Roboto Slab"/>
              <a:sym typeface="Roboto Slab"/>
            </a:endParaRPr>
          </a:p>
        </p:txBody>
      </p:sp>
      <p:graphicFrame>
        <p:nvGraphicFramePr>
          <p:cNvPr id="89" name="Google Shape;89;p5"/>
          <p:cNvGraphicFramePr/>
          <p:nvPr/>
        </p:nvGraphicFramePr>
        <p:xfrm>
          <a:off x="2286000" y="1064225"/>
          <a:ext cx="3000000" cy="3000000"/>
        </p:xfrm>
        <a:graphic>
          <a:graphicData uri="http://schemas.openxmlformats.org/drawingml/2006/table">
            <a:tbl>
              <a:tblPr>
                <a:noFill/>
                <a:tableStyleId>{D3D992D1-E02C-4657-9959-401CE015D76F}</a:tableStyleId>
              </a:tblPr>
              <a:tblGrid>
                <a:gridCol w="457200"/>
                <a:gridCol w="457200"/>
                <a:gridCol w="457200"/>
                <a:gridCol w="457200"/>
                <a:gridCol w="457200"/>
                <a:gridCol w="457200"/>
                <a:gridCol w="457200"/>
                <a:gridCol w="457200"/>
                <a:gridCol w="457200"/>
                <a:gridCol w="457200"/>
              </a:tblGrid>
              <a:tr h="127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6</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14</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25</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37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42</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59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90" name="Google Shape;90;p5"/>
          <p:cNvGraphicFramePr/>
          <p:nvPr/>
        </p:nvGraphicFramePr>
        <p:xfrm>
          <a:off x="2286000" y="1958775"/>
          <a:ext cx="3000000" cy="3000000"/>
        </p:xfrm>
        <a:graphic>
          <a:graphicData uri="http://schemas.openxmlformats.org/drawingml/2006/table">
            <a:tbl>
              <a:tblPr>
                <a:noFill/>
                <a:tableStyleId>{D3D992D1-E02C-4657-9959-401CE015D76F}</a:tableStyleId>
              </a:tblPr>
              <a:tblGrid>
                <a:gridCol w="457200"/>
                <a:gridCol w="457200"/>
                <a:gridCol w="457200"/>
                <a:gridCol w="457200"/>
                <a:gridCol w="457200"/>
                <a:gridCol w="457200"/>
                <a:gridCol w="457200"/>
                <a:gridCol w="457200"/>
                <a:gridCol w="457200"/>
                <a:gridCol w="457200"/>
              </a:tblGrid>
              <a:tr h="127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6</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14</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25</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37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42</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59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91" name="Google Shape;91;p5"/>
          <p:cNvGraphicFramePr/>
          <p:nvPr/>
        </p:nvGraphicFramePr>
        <p:xfrm>
          <a:off x="2286000" y="2853325"/>
          <a:ext cx="3000000" cy="3000000"/>
        </p:xfrm>
        <a:graphic>
          <a:graphicData uri="http://schemas.openxmlformats.org/drawingml/2006/table">
            <a:tbl>
              <a:tblPr>
                <a:noFill/>
                <a:tableStyleId>{D3D992D1-E02C-4657-9959-401CE015D76F}</a:tableStyleId>
              </a:tblPr>
              <a:tblGrid>
                <a:gridCol w="457200"/>
                <a:gridCol w="457200"/>
                <a:gridCol w="457200"/>
                <a:gridCol w="457200"/>
                <a:gridCol w="457200"/>
                <a:gridCol w="457200"/>
                <a:gridCol w="457200"/>
                <a:gridCol w="457200"/>
                <a:gridCol w="457200"/>
                <a:gridCol w="457200"/>
              </a:tblGrid>
              <a:tr h="127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6</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14</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25</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37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42</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59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92" name="Google Shape;92;p5"/>
          <p:cNvGraphicFramePr/>
          <p:nvPr/>
        </p:nvGraphicFramePr>
        <p:xfrm>
          <a:off x="2286000" y="3747875"/>
          <a:ext cx="3000000" cy="3000000"/>
        </p:xfrm>
        <a:graphic>
          <a:graphicData uri="http://schemas.openxmlformats.org/drawingml/2006/table">
            <a:tbl>
              <a:tblPr>
                <a:noFill/>
                <a:tableStyleId>{D3D992D1-E02C-4657-9959-401CE015D76F}</a:tableStyleId>
              </a:tblPr>
              <a:tblGrid>
                <a:gridCol w="457200"/>
                <a:gridCol w="457200"/>
                <a:gridCol w="457200"/>
                <a:gridCol w="457200"/>
                <a:gridCol w="457200"/>
                <a:gridCol w="457200"/>
                <a:gridCol w="457200"/>
                <a:gridCol w="457200"/>
                <a:gridCol w="457200"/>
                <a:gridCol w="457200"/>
              </a:tblGrid>
              <a:tr h="127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6</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14</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17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21</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25</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29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37</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42</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59</a:t>
                      </a:r>
                      <a:endParaRPr b="1" sz="1100" u="none" cap="none" strike="noStrike"/>
                    </a:p>
                  </a:txBody>
                  <a:tcPr marT="63500" marB="63500" marR="63500" marL="6350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93" name="Google Shape;93;p5"/>
          <p:cNvSpPr/>
          <p:nvPr/>
        </p:nvSpPr>
        <p:spPr>
          <a:xfrm>
            <a:off x="4125250" y="1062050"/>
            <a:ext cx="446700" cy="298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6858000" y="484475"/>
            <a:ext cx="12894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FF00"/>
                </a:solidFill>
                <a:latin typeface="Roboto"/>
                <a:ea typeface="Roboto"/>
                <a:cs typeface="Roboto"/>
                <a:sym typeface="Roboto"/>
              </a:rPr>
              <a:t>Eg. search =</a:t>
            </a:r>
            <a:r>
              <a:rPr b="1" i="0" lang="en" sz="1100" u="none" cap="none" strike="noStrike">
                <a:solidFill>
                  <a:srgbClr val="00FF00"/>
                </a:solidFill>
                <a:latin typeface="Roboto"/>
                <a:ea typeface="Roboto"/>
                <a:cs typeface="Roboto"/>
                <a:sym typeface="Roboto"/>
              </a:rPr>
              <a:t> 37</a:t>
            </a:r>
            <a:endParaRPr b="1" i="0" sz="1100" u="none" cap="none" strike="noStrike">
              <a:solidFill>
                <a:srgbClr val="00FF00"/>
              </a:solidFill>
              <a:latin typeface="Roboto"/>
              <a:ea typeface="Roboto"/>
              <a:cs typeface="Roboto"/>
              <a:sym typeface="Roboto"/>
            </a:endParaRPr>
          </a:p>
        </p:txBody>
      </p:sp>
      <p:sp>
        <p:nvSpPr>
          <p:cNvPr id="95" name="Google Shape;95;p5"/>
          <p:cNvSpPr txBox="1"/>
          <p:nvPr/>
        </p:nvSpPr>
        <p:spPr>
          <a:xfrm>
            <a:off x="1907325" y="699925"/>
            <a:ext cx="4950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FFFFFF"/>
                </a:solidFill>
                <a:latin typeface="Roboto"/>
                <a:ea typeface="Roboto"/>
                <a:cs typeface="Roboto"/>
                <a:sym typeface="Roboto"/>
              </a:rPr>
              <a:t>i  =	</a:t>
            </a:r>
            <a:r>
              <a:rPr b="1" i="0" lang="en" sz="1100" u="none" cap="none" strike="noStrike">
                <a:solidFill>
                  <a:srgbClr val="CC0000"/>
                </a:solidFill>
                <a:latin typeface="Roboto"/>
                <a:ea typeface="Roboto"/>
                <a:cs typeface="Roboto"/>
                <a:sym typeface="Roboto"/>
              </a:rPr>
              <a:t>0	1	2	3	4	5	6	7	8	9</a:t>
            </a:r>
            <a:endParaRPr b="1" i="0" sz="1100" u="none" cap="none" strike="noStrike">
              <a:solidFill>
                <a:srgbClr val="CC0000"/>
              </a:solidFill>
              <a:latin typeface="Roboto"/>
              <a:ea typeface="Roboto"/>
              <a:cs typeface="Roboto"/>
              <a:sym typeface="Roboto"/>
            </a:endParaRPr>
          </a:p>
        </p:txBody>
      </p:sp>
      <p:sp>
        <p:nvSpPr>
          <p:cNvPr id="96" name="Google Shape;96;p5"/>
          <p:cNvSpPr txBox="1"/>
          <p:nvPr/>
        </p:nvSpPr>
        <p:spPr>
          <a:xfrm>
            <a:off x="4102600" y="1372975"/>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mid</a:t>
            </a:r>
            <a:endParaRPr b="1" i="0" sz="1000" u="none" cap="none" strike="noStrike">
              <a:solidFill>
                <a:srgbClr val="FFFF00"/>
              </a:solidFill>
              <a:latin typeface="Roboto"/>
              <a:ea typeface="Roboto"/>
              <a:cs typeface="Roboto"/>
              <a:sym typeface="Roboto"/>
            </a:endParaRPr>
          </a:p>
        </p:txBody>
      </p:sp>
      <p:sp>
        <p:nvSpPr>
          <p:cNvPr id="97" name="Google Shape;97;p5"/>
          <p:cNvSpPr/>
          <p:nvPr/>
        </p:nvSpPr>
        <p:spPr>
          <a:xfrm>
            <a:off x="2295675" y="1950950"/>
            <a:ext cx="2276400" cy="298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4659900" y="1711350"/>
            <a:ext cx="2276400" cy="22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txBox="1"/>
          <p:nvPr/>
        </p:nvSpPr>
        <p:spPr>
          <a:xfrm>
            <a:off x="293525" y="1792400"/>
            <a:ext cx="15534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Roboto"/>
                <a:ea typeface="Roboto"/>
                <a:cs typeface="Roboto"/>
                <a:sym typeface="Roboto"/>
              </a:rPr>
              <a:t>These elements are eliminated</a:t>
            </a:r>
            <a:endParaRPr b="1" i="0" sz="1000" u="none" cap="none" strike="noStrike">
              <a:solidFill>
                <a:srgbClr val="000000"/>
              </a:solidFill>
              <a:latin typeface="Roboto"/>
              <a:ea typeface="Roboto"/>
              <a:cs typeface="Roboto"/>
              <a:sym typeface="Roboto"/>
            </a:endParaRPr>
          </a:p>
        </p:txBody>
      </p:sp>
      <p:cxnSp>
        <p:nvCxnSpPr>
          <p:cNvPr id="100" name="Google Shape;100;p5"/>
          <p:cNvCxnSpPr>
            <a:stCxn id="99" idx="3"/>
            <a:endCxn id="97" idx="1"/>
          </p:cNvCxnSpPr>
          <p:nvPr/>
        </p:nvCxnSpPr>
        <p:spPr>
          <a:xfrm>
            <a:off x="1846925" y="2038700"/>
            <a:ext cx="448800" cy="61500"/>
          </a:xfrm>
          <a:prstGeom prst="straightConnector1">
            <a:avLst/>
          </a:prstGeom>
          <a:noFill/>
          <a:ln cap="flat" cmpd="sng" w="9525">
            <a:solidFill>
              <a:srgbClr val="FF0000"/>
            </a:solidFill>
            <a:prstDash val="solid"/>
            <a:round/>
            <a:headEnd len="sm" w="sm" type="none"/>
            <a:tailEnd len="med" w="med" type="triangle"/>
          </a:ln>
        </p:spPr>
      </p:cxnSp>
      <p:sp>
        <p:nvSpPr>
          <p:cNvPr id="101" name="Google Shape;101;p5"/>
          <p:cNvSpPr txBox="1"/>
          <p:nvPr/>
        </p:nvSpPr>
        <p:spPr>
          <a:xfrm>
            <a:off x="2276250" y="1376963"/>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low</a:t>
            </a:r>
            <a:endParaRPr b="1" i="0" sz="1000" u="none" cap="none" strike="noStrike">
              <a:solidFill>
                <a:srgbClr val="FFFF00"/>
              </a:solidFill>
              <a:latin typeface="Roboto"/>
              <a:ea typeface="Roboto"/>
              <a:cs typeface="Roboto"/>
              <a:sym typeface="Roboto"/>
            </a:endParaRPr>
          </a:p>
        </p:txBody>
      </p:sp>
      <p:sp>
        <p:nvSpPr>
          <p:cNvPr id="102" name="Google Shape;102;p5"/>
          <p:cNvSpPr txBox="1"/>
          <p:nvPr/>
        </p:nvSpPr>
        <p:spPr>
          <a:xfrm>
            <a:off x="6400800" y="1372975"/>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high</a:t>
            </a:r>
            <a:endParaRPr b="1" i="0" sz="1000" u="none" cap="none" strike="noStrike">
              <a:solidFill>
                <a:srgbClr val="FFFF00"/>
              </a:solidFill>
              <a:latin typeface="Roboto"/>
              <a:ea typeface="Roboto"/>
              <a:cs typeface="Roboto"/>
              <a:sym typeface="Roboto"/>
            </a:endParaRPr>
          </a:p>
        </p:txBody>
      </p:sp>
      <p:sp>
        <p:nvSpPr>
          <p:cNvPr id="103" name="Google Shape;103;p5"/>
          <p:cNvSpPr txBox="1"/>
          <p:nvPr/>
        </p:nvSpPr>
        <p:spPr>
          <a:xfrm>
            <a:off x="4572075" y="2284988"/>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low</a:t>
            </a:r>
            <a:endParaRPr b="1" i="0" sz="1000" u="none" cap="none" strike="noStrike">
              <a:solidFill>
                <a:srgbClr val="FFFF00"/>
              </a:solidFill>
              <a:latin typeface="Roboto"/>
              <a:ea typeface="Roboto"/>
              <a:cs typeface="Roboto"/>
              <a:sym typeface="Roboto"/>
            </a:endParaRPr>
          </a:p>
        </p:txBody>
      </p:sp>
      <p:sp>
        <p:nvSpPr>
          <p:cNvPr id="104" name="Google Shape;104;p5"/>
          <p:cNvSpPr txBox="1"/>
          <p:nvPr/>
        </p:nvSpPr>
        <p:spPr>
          <a:xfrm>
            <a:off x="5486400" y="2285000"/>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mid</a:t>
            </a:r>
            <a:endParaRPr b="1" i="0" sz="1000" u="none" cap="none" strike="noStrike">
              <a:solidFill>
                <a:srgbClr val="FFFF00"/>
              </a:solidFill>
              <a:latin typeface="Roboto"/>
              <a:ea typeface="Roboto"/>
              <a:cs typeface="Roboto"/>
              <a:sym typeface="Roboto"/>
            </a:endParaRPr>
          </a:p>
        </p:txBody>
      </p:sp>
      <p:sp>
        <p:nvSpPr>
          <p:cNvPr id="105" name="Google Shape;105;p5"/>
          <p:cNvSpPr txBox="1"/>
          <p:nvPr/>
        </p:nvSpPr>
        <p:spPr>
          <a:xfrm>
            <a:off x="6400725" y="3162075"/>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high</a:t>
            </a:r>
            <a:endParaRPr b="1" i="0" sz="1000" u="none" cap="none" strike="noStrike">
              <a:solidFill>
                <a:srgbClr val="FFFF00"/>
              </a:solidFill>
              <a:latin typeface="Roboto"/>
              <a:ea typeface="Roboto"/>
              <a:cs typeface="Roboto"/>
              <a:sym typeface="Roboto"/>
            </a:endParaRPr>
          </a:p>
        </p:txBody>
      </p:sp>
      <p:sp>
        <p:nvSpPr>
          <p:cNvPr id="106" name="Google Shape;106;p5"/>
          <p:cNvSpPr txBox="1"/>
          <p:nvPr/>
        </p:nvSpPr>
        <p:spPr>
          <a:xfrm>
            <a:off x="7180275" y="1315475"/>
            <a:ext cx="1665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Roboto"/>
                <a:ea typeface="Roboto"/>
                <a:cs typeface="Roboto"/>
                <a:sym typeface="Roboto"/>
              </a:rPr>
              <a:t>Since </a:t>
            </a:r>
            <a:r>
              <a:rPr b="1" i="0" lang="en" sz="900" u="none" cap="none" strike="noStrike">
                <a:solidFill>
                  <a:schemeClr val="dk1"/>
                </a:solidFill>
                <a:latin typeface="Roboto"/>
                <a:ea typeface="Roboto"/>
                <a:cs typeface="Roboto"/>
                <a:sym typeface="Roboto"/>
              </a:rPr>
              <a:t>(arr [</a:t>
            </a:r>
            <a:r>
              <a:rPr b="1" i="0" lang="en" sz="900" u="none" cap="none" strike="noStrike">
                <a:solidFill>
                  <a:schemeClr val="accent6"/>
                </a:solidFill>
                <a:latin typeface="Roboto"/>
                <a:ea typeface="Roboto"/>
                <a:cs typeface="Roboto"/>
                <a:sym typeface="Roboto"/>
              </a:rPr>
              <a:t>mid</a:t>
            </a:r>
            <a:r>
              <a:rPr b="1" i="0" lang="en" sz="900" u="none" cap="none" strike="noStrike">
                <a:solidFill>
                  <a:schemeClr val="dk1"/>
                </a:solidFill>
                <a:latin typeface="Roboto"/>
                <a:ea typeface="Roboto"/>
                <a:cs typeface="Roboto"/>
                <a:sym typeface="Roboto"/>
              </a:rPr>
              <a:t>] &lt; search)</a:t>
            </a:r>
            <a:endParaRPr b="1" i="0" sz="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6"/>
                </a:solidFill>
                <a:latin typeface="Roboto"/>
                <a:ea typeface="Roboto"/>
                <a:cs typeface="Roboto"/>
                <a:sym typeface="Roboto"/>
              </a:rPr>
              <a:t>(right half array is searched ) </a:t>
            </a:r>
            <a:endParaRPr b="1" i="0" sz="900" u="none" cap="none" strike="noStrike">
              <a:solidFill>
                <a:schemeClr val="accent6"/>
              </a:solidFill>
              <a:latin typeface="Roboto"/>
              <a:ea typeface="Roboto"/>
              <a:cs typeface="Roboto"/>
              <a:sym typeface="Roboto"/>
            </a:endParaRPr>
          </a:p>
        </p:txBody>
      </p:sp>
      <p:sp>
        <p:nvSpPr>
          <p:cNvPr id="107" name="Google Shape;107;p5"/>
          <p:cNvSpPr/>
          <p:nvPr/>
        </p:nvSpPr>
        <p:spPr>
          <a:xfrm>
            <a:off x="2295675" y="2849413"/>
            <a:ext cx="2276400" cy="298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txBox="1"/>
          <p:nvPr/>
        </p:nvSpPr>
        <p:spPr>
          <a:xfrm>
            <a:off x="4537200" y="3162063"/>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low</a:t>
            </a:r>
            <a:endParaRPr b="1" i="0" sz="1000" u="none" cap="none" strike="noStrike">
              <a:solidFill>
                <a:srgbClr val="FFFF00"/>
              </a:solidFill>
              <a:latin typeface="Roboto"/>
              <a:ea typeface="Roboto"/>
              <a:cs typeface="Roboto"/>
              <a:sym typeface="Roboto"/>
            </a:endParaRPr>
          </a:p>
        </p:txBody>
      </p:sp>
      <p:sp>
        <p:nvSpPr>
          <p:cNvPr id="109" name="Google Shape;109;p5"/>
          <p:cNvSpPr txBox="1"/>
          <p:nvPr/>
        </p:nvSpPr>
        <p:spPr>
          <a:xfrm>
            <a:off x="5486400" y="3162075"/>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mid</a:t>
            </a:r>
            <a:endParaRPr b="1" i="0" sz="1000" u="none" cap="none" strike="noStrike">
              <a:solidFill>
                <a:srgbClr val="FFFF00"/>
              </a:solidFill>
              <a:latin typeface="Roboto"/>
              <a:ea typeface="Roboto"/>
              <a:cs typeface="Roboto"/>
              <a:sym typeface="Roboto"/>
            </a:endParaRPr>
          </a:p>
        </p:txBody>
      </p:sp>
      <p:sp>
        <p:nvSpPr>
          <p:cNvPr id="110" name="Google Shape;110;p5"/>
          <p:cNvSpPr txBox="1"/>
          <p:nvPr/>
        </p:nvSpPr>
        <p:spPr>
          <a:xfrm>
            <a:off x="6400725" y="2279650"/>
            <a:ext cx="4920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FF00"/>
                </a:solidFill>
                <a:latin typeface="Roboto"/>
                <a:ea typeface="Roboto"/>
                <a:cs typeface="Roboto"/>
                <a:sym typeface="Roboto"/>
              </a:rPr>
              <a:t>high</a:t>
            </a:r>
            <a:endParaRPr b="1" i="0" sz="1000" u="none" cap="none" strike="noStrike">
              <a:solidFill>
                <a:srgbClr val="FFFF00"/>
              </a:solidFill>
              <a:latin typeface="Roboto"/>
              <a:ea typeface="Roboto"/>
              <a:cs typeface="Roboto"/>
              <a:sym typeface="Roboto"/>
            </a:endParaRPr>
          </a:p>
        </p:txBody>
      </p:sp>
      <p:sp>
        <p:nvSpPr>
          <p:cNvPr id="111" name="Google Shape;111;p5"/>
          <p:cNvSpPr txBox="1"/>
          <p:nvPr/>
        </p:nvSpPr>
        <p:spPr>
          <a:xfrm>
            <a:off x="7180275" y="2340900"/>
            <a:ext cx="15534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Roboto"/>
                <a:ea typeface="Roboto"/>
                <a:cs typeface="Roboto"/>
                <a:sym typeface="Roboto"/>
              </a:rPr>
              <a:t>Since </a:t>
            </a:r>
            <a:r>
              <a:rPr b="1" i="0" lang="en" sz="900" u="none" cap="none" strike="noStrike">
                <a:solidFill>
                  <a:schemeClr val="dk1"/>
                </a:solidFill>
                <a:latin typeface="Roboto"/>
                <a:ea typeface="Roboto"/>
                <a:cs typeface="Roboto"/>
                <a:sym typeface="Roboto"/>
              </a:rPr>
              <a:t>(arr [</a:t>
            </a:r>
            <a:r>
              <a:rPr b="1" i="0" lang="en" sz="900" u="none" cap="none" strike="noStrike">
                <a:solidFill>
                  <a:schemeClr val="accent6"/>
                </a:solidFill>
                <a:latin typeface="Roboto"/>
                <a:ea typeface="Roboto"/>
                <a:cs typeface="Roboto"/>
                <a:sym typeface="Roboto"/>
              </a:rPr>
              <a:t>mid</a:t>
            </a:r>
            <a:r>
              <a:rPr b="1" i="0" lang="en" sz="900" u="none" cap="none" strike="noStrike">
                <a:solidFill>
                  <a:schemeClr val="dk1"/>
                </a:solidFill>
                <a:latin typeface="Roboto"/>
                <a:ea typeface="Roboto"/>
                <a:cs typeface="Roboto"/>
                <a:sym typeface="Roboto"/>
              </a:rPr>
              <a:t>] == search)</a:t>
            </a:r>
            <a:endParaRPr b="1" i="0" sz="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6"/>
                </a:solidFill>
                <a:latin typeface="Roboto"/>
                <a:ea typeface="Roboto"/>
                <a:cs typeface="Roboto"/>
                <a:sym typeface="Roboto"/>
              </a:rPr>
              <a:t>(</a:t>
            </a:r>
            <a:r>
              <a:rPr b="1" i="0" lang="en" sz="900" u="none" cap="none" strike="noStrike">
                <a:solidFill>
                  <a:srgbClr val="00FF00"/>
                </a:solidFill>
                <a:latin typeface="Roboto"/>
                <a:ea typeface="Roboto"/>
                <a:cs typeface="Roboto"/>
                <a:sym typeface="Roboto"/>
              </a:rPr>
              <a:t>search </a:t>
            </a:r>
            <a:r>
              <a:rPr b="1" i="0" lang="en" sz="900" u="none" cap="none" strike="noStrike">
                <a:solidFill>
                  <a:schemeClr val="accent6"/>
                </a:solidFill>
                <a:latin typeface="Roboto"/>
                <a:ea typeface="Roboto"/>
                <a:cs typeface="Roboto"/>
                <a:sym typeface="Roboto"/>
              </a:rPr>
              <a:t>element is found) </a:t>
            </a:r>
            <a:endParaRPr b="1" i="0" sz="900" u="none" cap="none" strike="noStrike">
              <a:solidFill>
                <a:schemeClr val="accent6"/>
              </a:solidFill>
              <a:latin typeface="Roboto"/>
              <a:ea typeface="Roboto"/>
              <a:cs typeface="Roboto"/>
              <a:sym typeface="Roboto"/>
            </a:endParaRPr>
          </a:p>
        </p:txBody>
      </p:sp>
      <p:sp>
        <p:nvSpPr>
          <p:cNvPr id="112" name="Google Shape;112;p5"/>
          <p:cNvSpPr/>
          <p:nvPr/>
        </p:nvSpPr>
        <p:spPr>
          <a:xfrm>
            <a:off x="5507988" y="2857100"/>
            <a:ext cx="448800" cy="2985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5"/>
          <p:cNvCxnSpPr>
            <a:stCxn id="112" idx="0"/>
            <a:endCxn id="111" idx="1"/>
          </p:cNvCxnSpPr>
          <p:nvPr/>
        </p:nvCxnSpPr>
        <p:spPr>
          <a:xfrm rot="-5400000">
            <a:off x="6313638" y="1990550"/>
            <a:ext cx="285300" cy="1447800"/>
          </a:xfrm>
          <a:prstGeom prst="curvedConnector2">
            <a:avLst/>
          </a:prstGeom>
          <a:noFill/>
          <a:ln cap="flat" cmpd="sng" w="19050">
            <a:solidFill>
              <a:srgbClr val="00FF00"/>
            </a:solidFill>
            <a:prstDash val="solid"/>
            <a:round/>
            <a:headEnd len="sm" w="sm" type="none"/>
            <a:tailEnd len="sm" w="sm" type="none"/>
          </a:ln>
        </p:spPr>
      </p:cxnSp>
      <p:sp>
        <p:nvSpPr>
          <p:cNvPr id="114" name="Google Shape;114;p5"/>
          <p:cNvSpPr txBox="1"/>
          <p:nvPr/>
        </p:nvSpPr>
        <p:spPr>
          <a:xfrm>
            <a:off x="5486400" y="4076350"/>
            <a:ext cx="446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000" u="none" cap="none" strike="noStrike">
                <a:solidFill>
                  <a:srgbClr val="00FF00"/>
                </a:solidFill>
                <a:latin typeface="Roboto"/>
                <a:ea typeface="Roboto"/>
                <a:cs typeface="Roboto"/>
                <a:sym typeface="Roboto"/>
              </a:rPr>
              <a:t>i = 7</a:t>
            </a:r>
            <a:endParaRPr b="1" i="0" sz="1000" u="none" cap="none" strike="noStrike">
              <a:solidFill>
                <a:srgbClr val="00FF00"/>
              </a:solidFill>
              <a:latin typeface="Roboto"/>
              <a:ea typeface="Roboto"/>
              <a:cs typeface="Roboto"/>
              <a:sym typeface="Roboto"/>
            </a:endParaRPr>
          </a:p>
        </p:txBody>
      </p:sp>
      <p:sp>
        <p:nvSpPr>
          <p:cNvPr id="115" name="Google Shape;115;p5"/>
          <p:cNvSpPr/>
          <p:nvPr/>
        </p:nvSpPr>
        <p:spPr>
          <a:xfrm>
            <a:off x="5508000" y="3759275"/>
            <a:ext cx="448800" cy="6843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5"/>
          <p:cNvCxnSpPr>
            <a:stCxn id="115" idx="2"/>
            <a:endCxn id="111" idx="2"/>
          </p:cNvCxnSpPr>
          <p:nvPr/>
        </p:nvCxnSpPr>
        <p:spPr>
          <a:xfrm rot="-5400000">
            <a:off x="6024150" y="2510825"/>
            <a:ext cx="1641000" cy="2224500"/>
          </a:xfrm>
          <a:prstGeom prst="curvedConnector3">
            <a:avLst>
              <a:gd fmla="val -14511" name="adj1"/>
            </a:avLst>
          </a:prstGeom>
          <a:noFill/>
          <a:ln cap="flat" cmpd="sng" w="19050">
            <a:solidFill>
              <a:srgbClr val="00FF00"/>
            </a:solidFill>
            <a:prstDash val="solid"/>
            <a:round/>
            <a:headEnd len="sm" w="sm" type="none"/>
            <a:tailEnd len="sm" w="sm" type="none"/>
          </a:ln>
        </p:spPr>
      </p:cxnSp>
      <p:sp>
        <p:nvSpPr>
          <p:cNvPr id="117" name="Google Shape;117;p5"/>
          <p:cNvSpPr/>
          <p:nvPr/>
        </p:nvSpPr>
        <p:spPr>
          <a:xfrm>
            <a:off x="4559850" y="1961425"/>
            <a:ext cx="446700" cy="298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5486400" y="2849413"/>
            <a:ext cx="446700" cy="298500"/>
          </a:xfrm>
          <a:prstGeom prst="roundRect">
            <a:avLst>
              <a:gd fmla="val 16667"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2" presetSubtype="8">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387900" y="95550"/>
            <a:ext cx="8368200" cy="686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Slab"/>
                <a:ea typeface="Roboto Slab"/>
                <a:cs typeface="Roboto Slab"/>
                <a:sym typeface="Roboto Slab"/>
              </a:rPr>
              <a:t>C# Code</a:t>
            </a:r>
            <a:endParaRPr b="1" i="0" sz="3000" u="none" cap="none" strike="noStrike">
              <a:solidFill>
                <a:srgbClr val="FFFFFF"/>
              </a:solidFill>
              <a:latin typeface="Roboto Slab"/>
              <a:ea typeface="Roboto Slab"/>
              <a:cs typeface="Roboto Slab"/>
              <a:sym typeface="Roboto Slab"/>
            </a:endParaRPr>
          </a:p>
        </p:txBody>
      </p:sp>
      <p:sp>
        <p:nvSpPr>
          <p:cNvPr id="124" name="Google Shape;124;p6"/>
          <p:cNvSpPr txBox="1"/>
          <p:nvPr/>
        </p:nvSpPr>
        <p:spPr>
          <a:xfrm>
            <a:off x="828000" y="842075"/>
            <a:ext cx="3513000" cy="3948300"/>
          </a:xfrm>
          <a:prstGeom prst="rect">
            <a:avLst/>
          </a:prstGeom>
          <a:solidFill>
            <a:srgbClr val="282C34"/>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678DD"/>
                </a:solidFill>
                <a:highlight>
                  <a:srgbClr val="282C34"/>
                </a:highlight>
                <a:latin typeface="Arial Rounded"/>
                <a:ea typeface="Arial Rounded"/>
                <a:cs typeface="Arial Rounded"/>
                <a:sym typeface="Arial Rounded"/>
              </a:rPr>
              <a:t>using</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System</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C678DD"/>
                </a:solidFill>
                <a:highlight>
                  <a:srgbClr val="282C34"/>
                </a:highlight>
                <a:latin typeface="Arial Rounded"/>
                <a:ea typeface="Arial Rounded"/>
                <a:cs typeface="Arial Rounded"/>
                <a:sym typeface="Arial Rounded"/>
              </a:rPr>
              <a:t>namespace</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binarysearch</a:t>
            </a:r>
            <a:endParaRPr b="0" i="0" sz="850" u="none" cap="none" strike="noStrike">
              <a:solidFill>
                <a:srgbClr val="E5C07B"/>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internal</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class</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Program</a:t>
            </a:r>
            <a:endParaRPr b="0" i="0" sz="850" u="none" cap="none" strike="noStrike">
              <a:solidFill>
                <a:srgbClr val="E5C07B"/>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static</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void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61AFEF"/>
                </a:solidFill>
                <a:highlight>
                  <a:srgbClr val="282C34"/>
                </a:highlight>
                <a:latin typeface="Arial Rounded"/>
                <a:ea typeface="Arial Rounded"/>
                <a:cs typeface="Arial Rounded"/>
                <a:sym typeface="Arial Rounded"/>
              </a:rPr>
              <a:t>Main</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C678DD"/>
                </a:solidFill>
                <a:highlight>
                  <a:srgbClr val="282C34"/>
                </a:highlight>
                <a:latin typeface="Arial Rounded"/>
                <a:ea typeface="Arial Rounded"/>
                <a:cs typeface="Arial Rounded"/>
                <a:sym typeface="Arial Rounded"/>
              </a:rPr>
              <a:t>string</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args</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 </a:t>
            </a:r>
            <a:r>
              <a:rPr b="0" i="0" lang="en" sz="850" u="none" cap="none" strike="noStrike">
                <a:solidFill>
                  <a:srgbClr val="D19A66"/>
                </a:solidFill>
                <a:highlight>
                  <a:srgbClr val="282C34"/>
                </a:highlight>
                <a:latin typeface="Arial Rounded"/>
                <a:ea typeface="Arial Rounded"/>
                <a:cs typeface="Arial Rounded"/>
                <a:sym typeface="Arial Rounded"/>
              </a:rPr>
              <a:t>2</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3</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4</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10</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40</a:t>
            </a: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5C07B"/>
                </a:solidFill>
                <a:highlight>
                  <a:srgbClr val="282C34"/>
                </a:highlight>
                <a:latin typeface="Arial Rounded"/>
                <a:ea typeface="Arial Rounded"/>
                <a:cs typeface="Arial Rounded"/>
                <a:sym typeface="Arial Rounded"/>
              </a:rPr>
              <a:t>Length</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Console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61AFEF"/>
                </a:solidFill>
                <a:highlight>
                  <a:srgbClr val="282C34"/>
                </a:highlight>
                <a:latin typeface="Arial Rounded"/>
                <a:ea typeface="Arial Rounded"/>
                <a:cs typeface="Arial Rounded"/>
                <a:sym typeface="Arial Rounded"/>
              </a:rPr>
              <a:t>WriteLine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98C379"/>
                </a:solidFill>
                <a:highlight>
                  <a:srgbClr val="282C34"/>
                </a:highlight>
                <a:latin typeface="Arial Rounded"/>
                <a:ea typeface="Arial Rounded"/>
                <a:cs typeface="Arial Rounded"/>
                <a:sym typeface="Arial Rounded"/>
              </a:rPr>
              <a:t>"Enter search element : "</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Convert</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61AFEF"/>
                </a:solidFill>
                <a:highlight>
                  <a:srgbClr val="282C34"/>
                </a:highlight>
                <a:latin typeface="Arial Rounded"/>
                <a:ea typeface="Arial Rounded"/>
                <a:cs typeface="Arial Rounded"/>
                <a:sym typeface="Arial Rounded"/>
              </a:rPr>
              <a:t>ToInt32</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5C07B"/>
                </a:solidFill>
                <a:highlight>
                  <a:srgbClr val="282C34"/>
                </a:highlight>
                <a:latin typeface="Arial Rounded"/>
                <a:ea typeface="Arial Rounded"/>
                <a:cs typeface="Arial Rounded"/>
                <a:sym typeface="Arial Rounded"/>
              </a:rPr>
              <a:t>Console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61AFEF"/>
                </a:solidFill>
                <a:highlight>
                  <a:srgbClr val="282C34"/>
                </a:highlight>
                <a:latin typeface="Arial Rounded"/>
                <a:ea typeface="Arial Rounded"/>
                <a:cs typeface="Arial Rounded"/>
                <a:sym typeface="Arial Rounded"/>
              </a:rPr>
              <a:t>ReadLine</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result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61AFEF"/>
                </a:solidFill>
                <a:highlight>
                  <a:srgbClr val="282C34"/>
                </a:highlight>
                <a:latin typeface="Arial Rounded"/>
                <a:ea typeface="Arial Rounded"/>
                <a:cs typeface="Arial Rounded"/>
                <a:sym typeface="Arial Rounded"/>
              </a:rPr>
              <a:t>binarysearch</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06C75"/>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0</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1</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if</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result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D19A66"/>
                </a:solidFill>
                <a:highlight>
                  <a:srgbClr val="282C34"/>
                </a:highlight>
                <a:latin typeface="Arial Rounded"/>
                <a:ea typeface="Arial Rounded"/>
                <a:cs typeface="Arial Rounded"/>
                <a:sym typeface="Arial Rounded"/>
              </a:rPr>
              <a:t>1</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Console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61AFEF"/>
                </a:solidFill>
                <a:highlight>
                  <a:srgbClr val="282C34"/>
                </a:highlight>
                <a:latin typeface="Arial Rounded"/>
                <a:ea typeface="Arial Rounded"/>
                <a:cs typeface="Arial Rounded"/>
                <a:sym typeface="Arial Rounded"/>
              </a:rPr>
              <a:t>WriteLine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98C379"/>
                </a:solidFill>
                <a:highlight>
                  <a:srgbClr val="282C34"/>
                </a:highlight>
                <a:latin typeface="Arial Rounded"/>
                <a:ea typeface="Arial Rounded"/>
                <a:cs typeface="Arial Rounded"/>
                <a:sym typeface="Arial Rounded"/>
              </a:rPr>
              <a:t>"Element not present"</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else</a:t>
            </a:r>
            <a:endParaRPr b="0" i="0" sz="850" u="none" cap="none" strike="noStrike">
              <a:solidFill>
                <a:srgbClr val="C678DD"/>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Console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61AFEF"/>
                </a:solidFill>
                <a:highlight>
                  <a:srgbClr val="282C34"/>
                </a:highlight>
                <a:latin typeface="Arial Rounded"/>
                <a:ea typeface="Arial Rounded"/>
                <a:cs typeface="Arial Rounded"/>
                <a:sym typeface="Arial Rounded"/>
              </a:rPr>
              <a:t>WriteLine</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98C379"/>
                </a:solidFill>
                <a:highlight>
                  <a:srgbClr val="282C34"/>
                </a:highlight>
                <a:latin typeface="Arial Rounded"/>
                <a:ea typeface="Arial Rounded"/>
                <a:cs typeface="Arial Rounded"/>
                <a:sym typeface="Arial Rounded"/>
              </a:rPr>
              <a:t>"Element found at index "</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result</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ABB2BF"/>
              </a:solidFill>
              <a:highlight>
                <a:srgbClr val="282C34"/>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C678DD"/>
              </a:solidFill>
              <a:highlight>
                <a:srgbClr val="282C34"/>
              </a:highlight>
              <a:latin typeface="Arial Rounded"/>
              <a:ea typeface="Arial Rounded"/>
              <a:cs typeface="Arial Rounded"/>
              <a:sym typeface="Arial Rounded"/>
            </a:endParaRPr>
          </a:p>
          <a:p>
            <a:pPr indent="0" lvl="0" marL="0" marR="0" rtl="0" algn="l">
              <a:lnSpc>
                <a:spcPct val="115000"/>
              </a:lnSpc>
              <a:spcBef>
                <a:spcPts val="0"/>
              </a:spcBef>
              <a:spcAft>
                <a:spcPts val="1600"/>
              </a:spcAft>
              <a:buClr>
                <a:srgbClr val="000000"/>
              </a:buClr>
              <a:buSzPts val="850"/>
              <a:buFont typeface="Arial"/>
              <a:buNone/>
            </a:pPr>
            <a:r>
              <a:t/>
            </a:r>
            <a:endParaRPr b="0" i="0" sz="850" u="none" cap="none" strike="noStrike">
              <a:solidFill>
                <a:srgbClr val="C678DD"/>
              </a:solidFill>
              <a:highlight>
                <a:srgbClr val="282C34"/>
              </a:highlight>
              <a:latin typeface="Arial Rounded"/>
              <a:ea typeface="Arial Rounded"/>
              <a:cs typeface="Arial Rounded"/>
              <a:sym typeface="Arial Rounded"/>
            </a:endParaRPr>
          </a:p>
        </p:txBody>
      </p:sp>
      <p:sp>
        <p:nvSpPr>
          <p:cNvPr id="125" name="Google Shape;125;p6"/>
          <p:cNvSpPr txBox="1"/>
          <p:nvPr/>
        </p:nvSpPr>
        <p:spPr>
          <a:xfrm>
            <a:off x="5091825" y="842075"/>
            <a:ext cx="3443400" cy="3948300"/>
          </a:xfrm>
          <a:prstGeom prst="rect">
            <a:avLst/>
          </a:prstGeom>
          <a:solidFill>
            <a:srgbClr val="282C34"/>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static</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61AFEF"/>
                </a:solidFill>
                <a:highlight>
                  <a:srgbClr val="282C34"/>
                </a:highlight>
                <a:latin typeface="Arial Rounded"/>
                <a:ea typeface="Arial Rounded"/>
                <a:cs typeface="Arial Rounded"/>
                <a:sym typeface="Arial Rounded"/>
              </a:rPr>
              <a:t>binarysearch</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l</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if</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&gt;=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l</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int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l</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l</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2</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if</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return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if</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5C07B"/>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&gt;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return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61AFEF"/>
                </a:solidFill>
                <a:highlight>
                  <a:srgbClr val="282C34"/>
                </a:highlight>
                <a:latin typeface="Arial Rounded"/>
                <a:ea typeface="Arial Rounded"/>
                <a:cs typeface="Arial Rounded"/>
                <a:sym typeface="Arial Rounded"/>
              </a:rPr>
              <a:t>binarysearch</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06C75"/>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l</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1</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return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61AFEF"/>
                </a:solidFill>
                <a:highlight>
                  <a:srgbClr val="282C34"/>
                </a:highlight>
                <a:latin typeface="Arial Rounded"/>
                <a:ea typeface="Arial Rounded"/>
                <a:cs typeface="Arial Rounded"/>
                <a:sym typeface="Arial Rounded"/>
              </a:rPr>
              <a:t>binarysearch</a:t>
            </a:r>
            <a:r>
              <a:rPr b="0" i="0" lang="en" sz="850" u="none" cap="none" strike="noStrike">
                <a:solidFill>
                  <a:srgbClr val="ABB2BF"/>
                </a:solidFill>
                <a:highlight>
                  <a:srgbClr val="282C34"/>
                </a:highlight>
                <a:latin typeface="Arial Rounded"/>
                <a:ea typeface="Arial Rounded"/>
                <a:cs typeface="Arial Rounded"/>
                <a:sym typeface="Arial Rounded"/>
              </a:rPr>
              <a:t>(</a:t>
            </a:r>
            <a:r>
              <a:rPr b="0" i="0" lang="en" sz="850" u="none" cap="none" strike="noStrike">
                <a:solidFill>
                  <a:srgbClr val="E06C75"/>
                </a:solidFill>
                <a:highlight>
                  <a:srgbClr val="282C34"/>
                </a:highlight>
                <a:latin typeface="Arial Rounded"/>
                <a:ea typeface="Arial Rounded"/>
                <a:cs typeface="Arial Rounded"/>
                <a:sym typeface="Arial Rounded"/>
              </a:rPr>
              <a:t>arr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mid</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D19A66"/>
                </a:solidFill>
                <a:highlight>
                  <a:srgbClr val="282C34"/>
                </a:highlight>
                <a:latin typeface="Arial Rounded"/>
                <a:ea typeface="Arial Rounded"/>
                <a:cs typeface="Arial Rounded"/>
                <a:sym typeface="Arial Rounded"/>
              </a:rPr>
              <a:t>1</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r</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E06C75"/>
                </a:solidFill>
                <a:highlight>
                  <a:srgbClr val="282C34"/>
                </a:highlight>
                <a:latin typeface="Arial Rounded"/>
                <a:ea typeface="Arial Rounded"/>
                <a:cs typeface="Arial Rounded"/>
                <a:sym typeface="Arial Rounded"/>
              </a:rPr>
              <a:t>x</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C678DD"/>
                </a:solidFill>
                <a:highlight>
                  <a:srgbClr val="282C34"/>
                </a:highlight>
                <a:latin typeface="Arial Rounded"/>
                <a:ea typeface="Arial Rounded"/>
                <a:cs typeface="Arial Rounded"/>
                <a:sym typeface="Arial Rounded"/>
              </a:rPr>
              <a:t>return</a:t>
            </a:r>
            <a:r>
              <a:rPr b="0" i="0" lang="en" sz="850" u="none" cap="none" strike="noStrike">
                <a:solidFill>
                  <a:srgbClr val="ABB2BF"/>
                </a:solidFill>
                <a:highlight>
                  <a:srgbClr val="282C34"/>
                </a:highlight>
                <a:latin typeface="Arial Rounded"/>
                <a:ea typeface="Arial Rounded"/>
                <a:cs typeface="Arial Rounded"/>
                <a:sym typeface="Arial Rounded"/>
              </a:rPr>
              <a:t> </a:t>
            </a:r>
            <a:r>
              <a:rPr b="0" i="0" lang="en" sz="850" u="none" cap="none" strike="noStrike">
                <a:solidFill>
                  <a:srgbClr val="56B6C2"/>
                </a:solidFill>
                <a:highlight>
                  <a:srgbClr val="282C34"/>
                </a:highlight>
                <a:latin typeface="Arial Rounded"/>
                <a:ea typeface="Arial Rounded"/>
                <a:cs typeface="Arial Rounded"/>
                <a:sym typeface="Arial Rounded"/>
              </a:rPr>
              <a:t>-</a:t>
            </a:r>
            <a:r>
              <a:rPr b="0" i="0" lang="en" sz="850" u="none" cap="none" strike="noStrike">
                <a:solidFill>
                  <a:srgbClr val="D19A66"/>
                </a:solidFill>
                <a:highlight>
                  <a:srgbClr val="282C34"/>
                </a:highlight>
                <a:latin typeface="Arial Rounded"/>
                <a:ea typeface="Arial Rounded"/>
                <a:cs typeface="Arial Rounded"/>
                <a:sym typeface="Arial Rounded"/>
              </a:rPr>
              <a:t>1</a:t>
            </a: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rPr b="0" i="0" lang="en" sz="850" u="none" cap="none" strike="noStrike">
                <a:solidFill>
                  <a:srgbClr val="ABB2BF"/>
                </a:solidFill>
                <a:highlight>
                  <a:srgbClr val="282C34"/>
                </a:highlight>
                <a:latin typeface="Arial Rounded"/>
                <a:ea typeface="Arial Rounded"/>
                <a:cs typeface="Arial Rounded"/>
                <a:sym typeface="Arial Rounded"/>
              </a:rPr>
              <a:t>}</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850"/>
              <a:buFont typeface="Arial"/>
              <a:buNone/>
            </a:pPr>
            <a:r>
              <a:t/>
            </a:r>
            <a:endParaRPr b="0" i="0" sz="850" u="none" cap="none" strike="noStrike">
              <a:solidFill>
                <a:srgbClr val="ABB2BF"/>
              </a:solidFill>
              <a:highlight>
                <a:srgbClr val="282C34"/>
              </a:highlight>
              <a:latin typeface="Arial Rounded"/>
              <a:ea typeface="Arial Rounded"/>
              <a:cs typeface="Arial Rounded"/>
              <a:sym typeface="Arial Rounded"/>
            </a:endParaRPr>
          </a:p>
          <a:p>
            <a:pPr indent="0" lvl="0" marL="0" marR="0" rtl="0" algn="l">
              <a:lnSpc>
                <a:spcPct val="135714"/>
              </a:lnSpc>
              <a:spcBef>
                <a:spcPts val="0"/>
              </a:spcBef>
              <a:spcAft>
                <a:spcPts val="0"/>
              </a:spcAft>
              <a:buClr>
                <a:srgbClr val="000000"/>
              </a:buClr>
              <a:buSzPts val="950"/>
              <a:buFont typeface="Arial"/>
              <a:buNone/>
            </a:pPr>
            <a:r>
              <a:t/>
            </a:r>
            <a:endParaRPr b="0" i="0" sz="950" u="none" cap="none" strike="noStrike">
              <a:solidFill>
                <a:srgbClr val="FFFFFF"/>
              </a:solidFill>
              <a:latin typeface="Roboto"/>
              <a:ea typeface="Roboto"/>
              <a:cs typeface="Roboto"/>
              <a:sym typeface="Roboto"/>
            </a:endParaRPr>
          </a:p>
        </p:txBody>
      </p:sp>
      <p:sp>
        <p:nvSpPr>
          <p:cNvPr id="126" name="Google Shape;126;p6"/>
          <p:cNvSpPr txBox="1"/>
          <p:nvPr/>
        </p:nvSpPr>
        <p:spPr>
          <a:xfrm>
            <a:off x="2087250" y="4790375"/>
            <a:ext cx="9945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Roboto"/>
                <a:ea typeface="Roboto"/>
                <a:cs typeface="Roboto"/>
                <a:sym typeface="Roboto"/>
              </a:rPr>
              <a:t>Initializing</a:t>
            </a:r>
            <a:endParaRPr b="1" i="0" sz="1000" u="none" cap="none" strike="noStrike">
              <a:solidFill>
                <a:srgbClr val="000000"/>
              </a:solidFill>
              <a:latin typeface="Roboto"/>
              <a:ea typeface="Roboto"/>
              <a:cs typeface="Roboto"/>
              <a:sym typeface="Roboto"/>
            </a:endParaRPr>
          </a:p>
        </p:txBody>
      </p:sp>
      <p:sp>
        <p:nvSpPr>
          <p:cNvPr id="127" name="Google Shape;127;p6"/>
          <p:cNvSpPr txBox="1"/>
          <p:nvPr/>
        </p:nvSpPr>
        <p:spPr>
          <a:xfrm>
            <a:off x="6455900" y="4790375"/>
            <a:ext cx="9945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Roboto"/>
                <a:ea typeface="Roboto"/>
                <a:cs typeface="Roboto"/>
                <a:sym typeface="Roboto"/>
              </a:rPr>
              <a:t>Logic</a:t>
            </a:r>
            <a:endParaRPr b="1" i="0" sz="1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000"/>
                                        <p:tgtEl>
                                          <p:spTgt spid="1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 type="body"/>
          </p:nvPr>
        </p:nvSpPr>
        <p:spPr>
          <a:xfrm>
            <a:off x="241850" y="134475"/>
            <a:ext cx="5998800" cy="59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t>Output</a:t>
            </a:r>
            <a:endParaRPr b="1" sz="3000"/>
          </a:p>
        </p:txBody>
      </p:sp>
      <p:pic>
        <p:nvPicPr>
          <p:cNvPr id="133" name="Google Shape;133;p7"/>
          <p:cNvPicPr preferRelativeResize="0"/>
          <p:nvPr/>
        </p:nvPicPr>
        <p:blipFill rotWithShape="1">
          <a:blip r:embed="rId3">
            <a:alphaModFix/>
          </a:blip>
          <a:srcRect b="0" l="0" r="0" t="0"/>
          <a:stretch/>
        </p:blipFill>
        <p:spPr>
          <a:xfrm>
            <a:off x="2128975" y="1014800"/>
            <a:ext cx="4886050" cy="311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nvSpPr>
        <p:spPr>
          <a:xfrm>
            <a:off x="3204150" y="1959625"/>
            <a:ext cx="27357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rgbClr val="000000"/>
                </a:solidFill>
                <a:latin typeface="Roboto"/>
                <a:ea typeface="Roboto"/>
                <a:cs typeface="Roboto"/>
                <a:sym typeface="Roboto"/>
              </a:rPr>
              <a:t>FIN.</a:t>
            </a:r>
            <a:endParaRPr b="1" i="0" sz="35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