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CEA974-871E-4EB7-B215-6F5E5CD9B016}">
  <a:tblStyle styleId="{80CEA974-871E-4EB7-B215-6F5E5CD9B0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1b16d6d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1b16d6d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1b16d6d5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1b16d6d5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1b16d6d5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1b16d6d5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1b16d6d5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1b16d6d5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in C#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prepared 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Vihar Dasari ( VD ) - NB HealthTech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INDEX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Bubble Sort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Works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</a:t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Topics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Bubble Sort ?</a:t>
            </a:r>
            <a:endParaRPr b="1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Bubble Sort is a simple sorting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comparison based algorithm where each pair of adjacent elements in the array are compared and swapped if they are not in order.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called “Bubble Sort” because the largest element is “</a:t>
            </a:r>
            <a:r>
              <a:rPr b="1" lang="en"/>
              <a:t>BUBBLED UP</a:t>
            </a:r>
            <a:r>
              <a:rPr lang="en"/>
              <a:t>”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203" y="3081428"/>
            <a:ext cx="4660900" cy="14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79400" y="25070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Lets see, How It Works !...........</a:t>
            </a:r>
            <a:r>
              <a:rPr b="1" lang="en" sz="900"/>
              <a:t>(with an example)</a:t>
            </a:r>
            <a:r>
              <a:rPr lang="en"/>
              <a:t> </a:t>
            </a: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571650" y="105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{80CEA974-871E-4EB7-B215-6F5E5CD9B016}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16"/>
          <p:cNvSpPr txBox="1"/>
          <p:nvPr/>
        </p:nvSpPr>
        <p:spPr>
          <a:xfrm>
            <a:off x="884650" y="1356750"/>
            <a:ext cx="85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No swapping</a:t>
            </a:r>
            <a:endParaRPr b="1" sz="9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since 9 &gt; 5)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571650" y="204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{80CEA974-871E-4EB7-B215-6F5E5CD9B016}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16"/>
          <p:cNvSpPr/>
          <p:nvPr/>
        </p:nvSpPr>
        <p:spPr>
          <a:xfrm>
            <a:off x="1692075" y="2400025"/>
            <a:ext cx="494100" cy="2502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256625" y="2041725"/>
            <a:ext cx="1365000" cy="29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571650" y="30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{80CEA974-871E-4EB7-B215-6F5E5CD9B016}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" name="Google Shape;89;p16"/>
          <p:cNvSpPr/>
          <p:nvPr/>
        </p:nvSpPr>
        <p:spPr>
          <a:xfrm>
            <a:off x="2396800" y="3363650"/>
            <a:ext cx="494100" cy="2502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961350" y="3025200"/>
            <a:ext cx="1365000" cy="29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571650" y="400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{80CEA974-871E-4EB7-B215-6F5E5CD9B016}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p16"/>
          <p:cNvSpPr/>
          <p:nvPr/>
        </p:nvSpPr>
        <p:spPr>
          <a:xfrm>
            <a:off x="3131750" y="4383725"/>
            <a:ext cx="494100" cy="2502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629050" y="4008700"/>
            <a:ext cx="1365000" cy="29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6"/>
          <p:cNvGraphicFramePr/>
          <p:nvPr/>
        </p:nvGraphicFramePr>
        <p:xfrm>
          <a:off x="5079250" y="204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{80CEA974-871E-4EB7-B215-6F5E5CD9B016}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Google Shape;95;p16"/>
          <p:cNvGraphicFramePr/>
          <p:nvPr/>
        </p:nvGraphicFramePr>
        <p:xfrm>
          <a:off x="5079250" y="30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{80CEA974-871E-4EB7-B215-6F5E5CD9B016}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p16"/>
          <p:cNvSpPr/>
          <p:nvPr/>
        </p:nvSpPr>
        <p:spPr>
          <a:xfrm>
            <a:off x="5573175" y="2400025"/>
            <a:ext cx="494100" cy="2502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7" name="Google Shape;97;p16"/>
          <p:cNvGraphicFramePr/>
          <p:nvPr/>
        </p:nvGraphicFramePr>
        <p:xfrm>
          <a:off x="5079250" y="105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{80CEA974-871E-4EB7-B215-6F5E5CD9B016}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p16"/>
          <p:cNvSpPr/>
          <p:nvPr/>
        </p:nvSpPr>
        <p:spPr>
          <a:xfrm>
            <a:off x="5079250" y="2041725"/>
            <a:ext cx="1365000" cy="29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6304350" y="3363650"/>
            <a:ext cx="494100" cy="2502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765050" y="3025200"/>
            <a:ext cx="1365000" cy="29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6301750" y="4488225"/>
            <a:ext cx="98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Sorted Array</a:t>
            </a:r>
            <a:endParaRPr b="1" sz="10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2" name="Google Shape;102;p16"/>
          <p:cNvGraphicFramePr/>
          <p:nvPr/>
        </p:nvGraphicFramePr>
        <p:xfrm>
          <a:off x="5079250" y="400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{80CEA974-871E-4EB7-B215-6F5E5CD9B016}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9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03" name="Google Shape;103;p16"/>
          <p:cNvSpPr/>
          <p:nvPr/>
        </p:nvSpPr>
        <p:spPr>
          <a:xfrm>
            <a:off x="7285750" y="4307125"/>
            <a:ext cx="455400" cy="375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6309550" y="4488225"/>
            <a:ext cx="968400" cy="33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 rot="-5400000">
            <a:off x="-383450" y="2517650"/>
            <a:ext cx="12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1st </a:t>
            </a:r>
            <a:r>
              <a:rPr b="1" lang="en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Iteration</a:t>
            </a:r>
            <a:endParaRPr b="1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 rot="-5400000">
            <a:off x="3951725" y="2517650"/>
            <a:ext cx="12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2nd</a:t>
            </a:r>
            <a:r>
              <a:rPr b="1" lang="en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 Iteration</a:t>
            </a:r>
            <a:endParaRPr b="1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278250" y="2340888"/>
            <a:ext cx="85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swap</a:t>
            </a:r>
            <a:endParaRPr b="1" sz="9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since 9 &gt; 1)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088050" y="3323638"/>
            <a:ext cx="85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swap</a:t>
            </a:r>
            <a:endParaRPr b="1" sz="9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since 9 &gt;4)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2217100" y="4294000"/>
            <a:ext cx="85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swap</a:t>
            </a:r>
            <a:endParaRPr b="1" sz="9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since 9 &gt; 7)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124650" y="2340900"/>
            <a:ext cx="85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swap</a:t>
            </a:r>
            <a:endParaRPr b="1" sz="9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since 5 &gt; 1)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6978150" y="3324000"/>
            <a:ext cx="85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swap</a:t>
            </a:r>
            <a:endParaRPr b="1" sz="9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since 5 &gt; 4)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5079250" y="4008675"/>
            <a:ext cx="3429000" cy="2985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C# Code</a:t>
            </a:r>
            <a:endParaRPr b="1"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198025" y="1489825"/>
            <a:ext cx="2917500" cy="3188400"/>
          </a:xfrm>
          <a:prstGeom prst="rect">
            <a:avLst/>
          </a:prstGeom>
          <a:solidFill>
            <a:srgbClr val="282C3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Arial Rounded"/>
                <a:ea typeface="Arial Rounded"/>
                <a:cs typeface="Arial Rounded"/>
                <a:sym typeface="Arial Rounded"/>
              </a:rPr>
              <a:t>using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E5C07B"/>
                </a:solidFill>
                <a:latin typeface="Arial Rounded"/>
                <a:ea typeface="Arial Rounded"/>
                <a:cs typeface="Arial Rounded"/>
                <a:sym typeface="Arial Rounded"/>
              </a:rPr>
              <a:t>System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;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Arial Rounded"/>
                <a:ea typeface="Arial Rounded"/>
                <a:cs typeface="Arial Rounded"/>
                <a:sym typeface="Arial Rounded"/>
              </a:rPr>
              <a:t>namespace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E5C07B"/>
                </a:solidFill>
                <a:latin typeface="Arial Rounded"/>
                <a:ea typeface="Arial Rounded"/>
                <a:cs typeface="Arial Rounded"/>
                <a:sym typeface="Arial Rounded"/>
              </a:rPr>
              <a:t>BubbleSort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{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</a:t>
            </a:r>
            <a:r>
              <a:rPr lang="en" sz="1050">
                <a:solidFill>
                  <a:srgbClr val="C678DD"/>
                </a:solidFill>
                <a:latin typeface="Arial Rounded"/>
                <a:ea typeface="Arial Rounded"/>
                <a:cs typeface="Arial Rounded"/>
                <a:sym typeface="Arial Rounded"/>
              </a:rPr>
              <a:t>class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E5C07B"/>
                </a:solidFill>
                <a:latin typeface="Arial Rounded"/>
                <a:ea typeface="Arial Rounded"/>
                <a:cs typeface="Arial Rounded"/>
                <a:sym typeface="Arial Rounded"/>
              </a:rPr>
              <a:t>MySort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{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</a:t>
            </a:r>
            <a:r>
              <a:rPr lang="en" sz="1050">
                <a:solidFill>
                  <a:srgbClr val="C678DD"/>
                </a:solidFill>
                <a:latin typeface="Arial Rounded"/>
                <a:ea typeface="Arial Rounded"/>
                <a:cs typeface="Arial Rounded"/>
                <a:sym typeface="Arial Rounded"/>
              </a:rPr>
              <a:t>static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C678DD"/>
                </a:solidFill>
                <a:latin typeface="Arial Rounded"/>
                <a:ea typeface="Arial Rounded"/>
                <a:cs typeface="Arial Rounded"/>
                <a:sym typeface="Arial Rounded"/>
              </a:rPr>
              <a:t>void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61AFEF"/>
                </a:solidFill>
                <a:latin typeface="Arial Rounded"/>
                <a:ea typeface="Arial Rounded"/>
                <a:cs typeface="Arial Rounded"/>
                <a:sym typeface="Arial Rounded"/>
              </a:rPr>
              <a:t>Main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(</a:t>
            </a:r>
            <a:r>
              <a:rPr lang="en" sz="1050">
                <a:solidFill>
                  <a:srgbClr val="C678DD"/>
                </a:solidFill>
                <a:latin typeface="Arial Rounded"/>
                <a:ea typeface="Arial Rounded"/>
                <a:cs typeface="Arial Rounded"/>
                <a:sym typeface="Arial Rounded"/>
              </a:rPr>
              <a:t>string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[] </a:t>
            </a:r>
            <a:r>
              <a:rPr lang="en" sz="1050">
                <a:solidFill>
                  <a:srgbClr val="E5C07B"/>
                </a:solidFill>
                <a:latin typeface="Arial Rounded"/>
                <a:ea typeface="Arial Rounded"/>
                <a:cs typeface="Arial Rounded"/>
                <a:sym typeface="Arial Rounded"/>
              </a:rPr>
              <a:t>args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) 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{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</a:t>
            </a:r>
            <a:r>
              <a:rPr lang="en" sz="1050">
                <a:solidFill>
                  <a:srgbClr val="C678DD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[] </a:t>
            </a:r>
            <a:r>
              <a:rPr lang="en" sz="1050">
                <a:solidFill>
                  <a:srgbClr val="E06C75"/>
                </a:solidFill>
                <a:latin typeface="Arial Rounded"/>
                <a:ea typeface="Arial Rounded"/>
                <a:cs typeface="Arial Rounded"/>
                <a:sym typeface="Arial Rounded"/>
              </a:rPr>
              <a:t>arr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56B6C2"/>
                </a:solidFill>
                <a:latin typeface="Arial Rounded"/>
                <a:ea typeface="Arial Rounded"/>
                <a:cs typeface="Arial Rounded"/>
                <a:sym typeface="Arial Rounded"/>
              </a:rPr>
              <a:t>=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{ </a:t>
            </a:r>
            <a:r>
              <a:rPr lang="en" sz="1050">
                <a:solidFill>
                  <a:srgbClr val="D19A66"/>
                </a:solidFill>
                <a:latin typeface="Arial Rounded"/>
                <a:ea typeface="Arial Rounded"/>
                <a:cs typeface="Arial Rounded"/>
                <a:sym typeface="Arial Rounded"/>
              </a:rPr>
              <a:t>78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, </a:t>
            </a:r>
            <a:r>
              <a:rPr lang="en" sz="1050">
                <a:solidFill>
                  <a:srgbClr val="D19A66"/>
                </a:solidFill>
                <a:latin typeface="Arial Rounded"/>
                <a:ea typeface="Arial Rounded"/>
                <a:cs typeface="Arial Rounded"/>
                <a:sym typeface="Arial Rounded"/>
              </a:rPr>
              <a:t>55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, </a:t>
            </a:r>
            <a:r>
              <a:rPr lang="en" sz="1050">
                <a:solidFill>
                  <a:srgbClr val="D19A66"/>
                </a:solidFill>
                <a:latin typeface="Arial Rounded"/>
                <a:ea typeface="Arial Rounded"/>
                <a:cs typeface="Arial Rounded"/>
                <a:sym typeface="Arial Rounded"/>
              </a:rPr>
              <a:t>45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, </a:t>
            </a:r>
            <a:r>
              <a:rPr lang="en" sz="1050">
                <a:solidFill>
                  <a:srgbClr val="D19A66"/>
                </a:solidFill>
                <a:latin typeface="Arial Rounded"/>
                <a:ea typeface="Arial Rounded"/>
                <a:cs typeface="Arial Rounded"/>
                <a:sym typeface="Arial Rounded"/>
              </a:rPr>
              <a:t>98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, </a:t>
            </a:r>
            <a:r>
              <a:rPr lang="en" sz="1050">
                <a:solidFill>
                  <a:srgbClr val="D19A66"/>
                </a:solidFill>
                <a:latin typeface="Arial Rounded"/>
                <a:ea typeface="Arial Rounded"/>
                <a:cs typeface="Arial Rounded"/>
                <a:sym typeface="Arial Rounded"/>
              </a:rPr>
              <a:t>13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};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</a:t>
            </a:r>
            <a:r>
              <a:rPr lang="en" sz="1050">
                <a:solidFill>
                  <a:srgbClr val="C678DD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E06C75"/>
                </a:solidFill>
                <a:latin typeface="Arial Rounded"/>
                <a:ea typeface="Arial Rounded"/>
                <a:cs typeface="Arial Rounded"/>
                <a:sym typeface="Arial Rounded"/>
              </a:rPr>
              <a:t>temp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;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</a:t>
            </a:r>
            <a:r>
              <a:rPr lang="en" sz="1050">
                <a:solidFill>
                  <a:srgbClr val="E5C07B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r>
              <a:rPr lang="en" sz="1050">
                <a:solidFill>
                  <a:srgbClr val="61AFEF"/>
                </a:solidFill>
                <a:latin typeface="Arial Rounded"/>
                <a:ea typeface="Arial Rounded"/>
                <a:cs typeface="Arial Rounded"/>
                <a:sym typeface="Arial Rounded"/>
              </a:rPr>
              <a:t>WriteLine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(</a:t>
            </a:r>
            <a:r>
              <a:rPr lang="en" sz="1050">
                <a:solidFill>
                  <a:srgbClr val="98C379"/>
                </a:solidFill>
                <a:latin typeface="Arial Rounded"/>
                <a:ea typeface="Arial Rounded"/>
                <a:cs typeface="Arial Rounded"/>
                <a:sym typeface="Arial Rounded"/>
              </a:rPr>
              <a:t>"UnSorted:"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);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</a:t>
            </a:r>
            <a:r>
              <a:rPr lang="en" sz="1050">
                <a:solidFill>
                  <a:srgbClr val="C678DD"/>
                </a:solidFill>
                <a:latin typeface="Arial Rounded"/>
                <a:ea typeface="Arial Rounded"/>
                <a:cs typeface="Arial Rounded"/>
                <a:sym typeface="Arial Rounded"/>
              </a:rPr>
              <a:t>foreach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(</a:t>
            </a:r>
            <a:r>
              <a:rPr lang="en" sz="1050">
                <a:solidFill>
                  <a:srgbClr val="C678DD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E06C75"/>
                </a:solidFill>
                <a:latin typeface="Arial Rounded"/>
                <a:ea typeface="Arial Rounded"/>
                <a:cs typeface="Arial Rounded"/>
                <a:sym typeface="Arial Rounded"/>
              </a:rPr>
              <a:t>p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C678DD"/>
                </a:solidFill>
                <a:latin typeface="Arial Rounded"/>
                <a:ea typeface="Arial Rounded"/>
                <a:cs typeface="Arial Rounded"/>
                <a:sym typeface="Arial Rounded"/>
              </a:rPr>
              <a:t>in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E06C75"/>
                </a:solidFill>
                <a:latin typeface="Arial Rounded"/>
                <a:ea typeface="Arial Rounded"/>
                <a:cs typeface="Arial Rounded"/>
                <a:sym typeface="Arial Rounded"/>
              </a:rPr>
              <a:t>arr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</a:t>
            </a:r>
            <a:r>
              <a:rPr lang="en" sz="1050">
                <a:solidFill>
                  <a:srgbClr val="E5C07B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r>
              <a:rPr lang="en" sz="1050">
                <a:solidFill>
                  <a:srgbClr val="61AFEF"/>
                </a:solidFill>
                <a:latin typeface="Arial Rounded"/>
                <a:ea typeface="Arial Rounded"/>
                <a:cs typeface="Arial Rounded"/>
                <a:sym typeface="Arial Rounded"/>
              </a:rPr>
              <a:t>Write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(</a:t>
            </a:r>
            <a:r>
              <a:rPr lang="en" sz="1050">
                <a:solidFill>
                  <a:srgbClr val="E06C75"/>
                </a:solidFill>
                <a:latin typeface="Arial Rounded"/>
                <a:ea typeface="Arial Rounded"/>
                <a:cs typeface="Arial Rounded"/>
                <a:sym typeface="Arial Rounded"/>
              </a:rPr>
              <a:t>p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56B6C2"/>
                </a:solidFill>
                <a:latin typeface="Arial Rounded"/>
                <a:ea typeface="Arial Rounded"/>
                <a:cs typeface="Arial Rounded"/>
                <a:sym typeface="Arial Rounded"/>
              </a:rPr>
              <a:t>+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98C379"/>
                </a:solidFill>
                <a:latin typeface="Arial Rounded"/>
                <a:ea typeface="Arial Rounded"/>
                <a:cs typeface="Arial Rounded"/>
                <a:sym typeface="Arial Rounded"/>
              </a:rPr>
              <a:t>" "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);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</a:t>
            </a:r>
            <a:r>
              <a:rPr lang="en" sz="1050">
                <a:solidFill>
                  <a:srgbClr val="E5C07B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r>
              <a:rPr lang="en" sz="1050">
                <a:solidFill>
                  <a:srgbClr val="61AFEF"/>
                </a:solidFill>
                <a:latin typeface="Arial Rounded"/>
                <a:ea typeface="Arial Rounded"/>
                <a:cs typeface="Arial Rounded"/>
                <a:sym typeface="Arial Rounded"/>
              </a:rPr>
              <a:t>WriteLine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(</a:t>
            </a:r>
            <a:r>
              <a:rPr lang="en" sz="1050">
                <a:solidFill>
                  <a:srgbClr val="98C379"/>
                </a:solidFill>
                <a:latin typeface="Arial Rounded"/>
                <a:ea typeface="Arial Rounded"/>
                <a:cs typeface="Arial Rounded"/>
                <a:sym typeface="Arial Rounded"/>
              </a:rPr>
              <a:t>"</a:t>
            </a:r>
            <a:r>
              <a:rPr lang="en" sz="1050">
                <a:solidFill>
                  <a:srgbClr val="56B6C2"/>
                </a:solidFill>
                <a:latin typeface="Arial Rounded"/>
                <a:ea typeface="Arial Rounded"/>
                <a:cs typeface="Arial Rounded"/>
                <a:sym typeface="Arial Rounded"/>
              </a:rPr>
              <a:t>\n</a:t>
            </a:r>
            <a:r>
              <a:rPr lang="en" sz="1050">
                <a:solidFill>
                  <a:srgbClr val="98C379"/>
                </a:solidFill>
                <a:latin typeface="Arial Rounded"/>
                <a:ea typeface="Arial Rounded"/>
                <a:cs typeface="Arial Rounded"/>
                <a:sym typeface="Arial Rounded"/>
              </a:rPr>
              <a:t>"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);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3113250" y="1489825"/>
            <a:ext cx="2917500" cy="3188400"/>
          </a:xfrm>
          <a:prstGeom prst="rect">
            <a:avLst/>
          </a:prstGeom>
          <a:solidFill>
            <a:srgbClr val="282C3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</a:t>
            </a:r>
            <a:r>
              <a:rPr lang="en" sz="1050">
                <a:solidFill>
                  <a:srgbClr val="C678DD"/>
                </a:solidFill>
                <a:latin typeface="Arial Rounded"/>
                <a:ea typeface="Arial Rounded"/>
                <a:cs typeface="Arial Rounded"/>
                <a:sym typeface="Arial Rounded"/>
              </a:rPr>
              <a:t>for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(</a:t>
            </a:r>
            <a:r>
              <a:rPr lang="en" sz="1050">
                <a:solidFill>
                  <a:srgbClr val="C678DD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E06C75"/>
                </a:solidFill>
                <a:latin typeface="Arial Rounded"/>
                <a:ea typeface="Arial Rounded"/>
                <a:cs typeface="Arial Rounded"/>
                <a:sym typeface="Arial Rounded"/>
              </a:rPr>
              <a:t>j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56B6C2"/>
                </a:solidFill>
                <a:latin typeface="Arial Rounded"/>
                <a:ea typeface="Arial Rounded"/>
                <a:cs typeface="Arial Rounded"/>
                <a:sym typeface="Arial Rounded"/>
              </a:rPr>
              <a:t>=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D19A66"/>
                </a:solidFill>
                <a:latin typeface="Arial Rounded"/>
                <a:ea typeface="Arial Rounded"/>
                <a:cs typeface="Arial Rounded"/>
                <a:sym typeface="Arial Rounded"/>
              </a:rPr>
              <a:t>0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; </a:t>
            </a:r>
            <a:r>
              <a:rPr lang="en" sz="1050">
                <a:solidFill>
                  <a:srgbClr val="E06C75"/>
                </a:solidFill>
                <a:latin typeface="Arial Rounded"/>
                <a:ea typeface="Arial Rounded"/>
                <a:cs typeface="Arial Rounded"/>
                <a:sym typeface="Arial Rounded"/>
              </a:rPr>
              <a:t>j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56B6C2"/>
                </a:solidFill>
                <a:latin typeface="Arial Rounded"/>
                <a:ea typeface="Arial Rounded"/>
                <a:cs typeface="Arial Rounded"/>
                <a:sym typeface="Arial Rounded"/>
              </a:rPr>
              <a:t>&lt;=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E5C07B"/>
                </a:solidFill>
                <a:latin typeface="Arial Rounded"/>
                <a:ea typeface="Arial Rounded"/>
                <a:cs typeface="Arial Rounded"/>
                <a:sym typeface="Arial Rounded"/>
              </a:rPr>
              <a:t>arr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r>
              <a:rPr lang="en" sz="1050">
                <a:solidFill>
                  <a:srgbClr val="E5C07B"/>
                </a:solidFill>
                <a:latin typeface="Arial Rounded"/>
                <a:ea typeface="Arial Rounded"/>
                <a:cs typeface="Arial Rounded"/>
                <a:sym typeface="Arial Rounded"/>
              </a:rPr>
              <a:t>Length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56B6C2"/>
                </a:solidFill>
                <a:latin typeface="Arial Rounded"/>
                <a:ea typeface="Arial Rounded"/>
                <a:cs typeface="Arial Rounded"/>
                <a:sym typeface="Arial Rounded"/>
              </a:rPr>
              <a:t>-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D19A66"/>
                </a:solidFill>
                <a:latin typeface="Arial Rounded"/>
                <a:ea typeface="Arial Rounded"/>
                <a:cs typeface="Arial Rounded"/>
                <a:sym typeface="Arial Rounded"/>
              </a:rPr>
              <a:t>2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; </a:t>
            </a:r>
            <a:r>
              <a:rPr lang="en" sz="1050">
                <a:solidFill>
                  <a:srgbClr val="E06C75"/>
                </a:solidFill>
                <a:latin typeface="Arial Rounded"/>
                <a:ea typeface="Arial Rounded"/>
                <a:cs typeface="Arial Rounded"/>
                <a:sym typeface="Arial Rounded"/>
              </a:rPr>
              <a:t>j</a:t>
            </a:r>
            <a:r>
              <a:rPr lang="en" sz="1050">
                <a:solidFill>
                  <a:srgbClr val="56B6C2"/>
                </a:solidFill>
                <a:latin typeface="Arial Rounded"/>
                <a:ea typeface="Arial Rounded"/>
                <a:cs typeface="Arial Rounded"/>
                <a:sym typeface="Arial Rounded"/>
              </a:rPr>
              <a:t>++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{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   </a:t>
            </a:r>
            <a:r>
              <a:rPr lang="en" sz="1050">
                <a:solidFill>
                  <a:srgbClr val="C678DD"/>
                </a:solidFill>
                <a:latin typeface="Arial Rounded"/>
                <a:ea typeface="Arial Rounded"/>
                <a:cs typeface="Arial Rounded"/>
                <a:sym typeface="Arial Rounded"/>
              </a:rPr>
              <a:t>for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(</a:t>
            </a:r>
            <a:r>
              <a:rPr lang="en" sz="1050">
                <a:solidFill>
                  <a:srgbClr val="C678DD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E06C75"/>
                </a:solidFill>
                <a:latin typeface="Arial Rounded"/>
                <a:ea typeface="Arial Rounded"/>
                <a:cs typeface="Arial Rounded"/>
                <a:sym typeface="Arial Rounded"/>
              </a:rPr>
              <a:t>i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56B6C2"/>
                </a:solidFill>
                <a:latin typeface="Arial Rounded"/>
                <a:ea typeface="Arial Rounded"/>
                <a:cs typeface="Arial Rounded"/>
                <a:sym typeface="Arial Rounded"/>
              </a:rPr>
              <a:t>=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D19A66"/>
                </a:solidFill>
                <a:latin typeface="Arial Rounded"/>
                <a:ea typeface="Arial Rounded"/>
                <a:cs typeface="Arial Rounded"/>
                <a:sym typeface="Arial Rounded"/>
              </a:rPr>
              <a:t>0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; </a:t>
            </a:r>
            <a:r>
              <a:rPr lang="en" sz="1050">
                <a:solidFill>
                  <a:srgbClr val="E06C75"/>
                </a:solidFill>
                <a:latin typeface="Arial Rounded"/>
                <a:ea typeface="Arial Rounded"/>
                <a:cs typeface="Arial Rounded"/>
                <a:sym typeface="Arial Rounded"/>
              </a:rPr>
              <a:t>i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56B6C2"/>
                </a:solidFill>
                <a:latin typeface="Arial Rounded"/>
                <a:ea typeface="Arial Rounded"/>
                <a:cs typeface="Arial Rounded"/>
                <a:sym typeface="Arial Rounded"/>
              </a:rPr>
              <a:t>&lt;=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E5C07B"/>
                </a:solidFill>
                <a:latin typeface="Arial Rounded"/>
                <a:ea typeface="Arial Rounded"/>
                <a:cs typeface="Arial Rounded"/>
                <a:sym typeface="Arial Rounded"/>
              </a:rPr>
              <a:t>arr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r>
              <a:rPr lang="en" sz="1050">
                <a:solidFill>
                  <a:srgbClr val="E5C07B"/>
                </a:solidFill>
                <a:latin typeface="Arial Rounded"/>
                <a:ea typeface="Arial Rounded"/>
                <a:cs typeface="Arial Rounded"/>
                <a:sym typeface="Arial Rounded"/>
              </a:rPr>
              <a:t>Length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56B6C2"/>
                </a:solidFill>
                <a:latin typeface="Arial Rounded"/>
                <a:ea typeface="Arial Rounded"/>
                <a:cs typeface="Arial Rounded"/>
                <a:sym typeface="Arial Rounded"/>
              </a:rPr>
              <a:t>-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D19A66"/>
                </a:solidFill>
                <a:latin typeface="Arial Rounded"/>
                <a:ea typeface="Arial Rounded"/>
                <a:cs typeface="Arial Rounded"/>
                <a:sym typeface="Arial Rounded"/>
              </a:rPr>
              <a:t>2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; </a:t>
            </a:r>
            <a:r>
              <a:rPr lang="en" sz="1050">
                <a:solidFill>
                  <a:srgbClr val="E06C75"/>
                </a:solidFill>
                <a:latin typeface="Arial Rounded"/>
                <a:ea typeface="Arial Rounded"/>
                <a:cs typeface="Arial Rounded"/>
                <a:sym typeface="Arial Rounded"/>
              </a:rPr>
              <a:t>i</a:t>
            </a:r>
            <a:r>
              <a:rPr lang="en" sz="1050">
                <a:solidFill>
                  <a:srgbClr val="56B6C2"/>
                </a:solidFill>
                <a:latin typeface="Arial Rounded"/>
                <a:ea typeface="Arial Rounded"/>
                <a:cs typeface="Arial Rounded"/>
                <a:sym typeface="Arial Rounded"/>
              </a:rPr>
              <a:t>++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   {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      </a:t>
            </a:r>
            <a:r>
              <a:rPr lang="en" sz="1050">
                <a:solidFill>
                  <a:srgbClr val="C678DD"/>
                </a:solidFill>
                <a:latin typeface="Arial Rounded"/>
                <a:ea typeface="Arial Rounded"/>
                <a:cs typeface="Arial Rounded"/>
                <a:sym typeface="Arial Rounded"/>
              </a:rPr>
              <a:t>if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(</a:t>
            </a:r>
            <a:r>
              <a:rPr lang="en" sz="1050">
                <a:solidFill>
                  <a:srgbClr val="E5C07B"/>
                </a:solidFill>
                <a:latin typeface="Arial Rounded"/>
                <a:ea typeface="Arial Rounded"/>
                <a:cs typeface="Arial Rounded"/>
                <a:sym typeface="Arial Rounded"/>
              </a:rPr>
              <a:t>arr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[</a:t>
            </a:r>
            <a:r>
              <a:rPr lang="en" sz="1050">
                <a:solidFill>
                  <a:srgbClr val="E06C75"/>
                </a:solidFill>
                <a:latin typeface="Arial Rounded"/>
                <a:ea typeface="Arial Rounded"/>
                <a:cs typeface="Arial Rounded"/>
                <a:sym typeface="Arial Rounded"/>
              </a:rPr>
              <a:t>i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] </a:t>
            </a:r>
            <a:r>
              <a:rPr lang="en" sz="1050">
                <a:solidFill>
                  <a:srgbClr val="56B6C2"/>
                </a:solidFill>
                <a:latin typeface="Arial Rounded"/>
                <a:ea typeface="Arial Rounded"/>
                <a:cs typeface="Arial Rounded"/>
                <a:sym typeface="Arial Rounded"/>
              </a:rPr>
              <a:t>&gt;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E5C07B"/>
                </a:solidFill>
                <a:latin typeface="Arial Rounded"/>
                <a:ea typeface="Arial Rounded"/>
                <a:cs typeface="Arial Rounded"/>
                <a:sym typeface="Arial Rounded"/>
              </a:rPr>
              <a:t>arr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[</a:t>
            </a:r>
            <a:r>
              <a:rPr lang="en" sz="1050">
                <a:solidFill>
                  <a:srgbClr val="E06C75"/>
                </a:solidFill>
                <a:latin typeface="Arial Rounded"/>
                <a:ea typeface="Arial Rounded"/>
                <a:cs typeface="Arial Rounded"/>
                <a:sym typeface="Arial Rounded"/>
              </a:rPr>
              <a:t>i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56B6C2"/>
                </a:solidFill>
                <a:latin typeface="Arial Rounded"/>
                <a:ea typeface="Arial Rounded"/>
                <a:cs typeface="Arial Rounded"/>
                <a:sym typeface="Arial Rounded"/>
              </a:rPr>
              <a:t>+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D19A66"/>
                </a:solidFill>
                <a:latin typeface="Arial Rounded"/>
                <a:ea typeface="Arial Rounded"/>
                <a:cs typeface="Arial Rounded"/>
                <a:sym typeface="Arial Rounded"/>
              </a:rPr>
              <a:t>1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])</a:t>
            </a:r>
            <a:endParaRPr sz="9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      {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         </a:t>
            </a:r>
            <a:r>
              <a:rPr lang="en" sz="1050">
                <a:solidFill>
                  <a:srgbClr val="E06C75"/>
                </a:solidFill>
                <a:latin typeface="Arial Rounded"/>
                <a:ea typeface="Arial Rounded"/>
                <a:cs typeface="Arial Rounded"/>
                <a:sym typeface="Arial Rounded"/>
              </a:rPr>
              <a:t>temp</a:t>
            </a:r>
            <a:r>
              <a:rPr lang="en" sz="1050">
                <a:solidFill>
                  <a:srgbClr val="56B6C2"/>
                </a:solidFill>
                <a:latin typeface="Arial Rounded"/>
                <a:ea typeface="Arial Rounded"/>
                <a:cs typeface="Arial Rounded"/>
                <a:sym typeface="Arial Rounded"/>
              </a:rPr>
              <a:t>=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E5C07B"/>
                </a:solidFill>
                <a:latin typeface="Arial Rounded"/>
                <a:ea typeface="Arial Rounded"/>
                <a:cs typeface="Arial Rounded"/>
                <a:sym typeface="Arial Rounded"/>
              </a:rPr>
              <a:t>arr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[</a:t>
            </a:r>
            <a:r>
              <a:rPr lang="en" sz="1050">
                <a:solidFill>
                  <a:srgbClr val="E06C75"/>
                </a:solidFill>
                <a:latin typeface="Arial Rounded"/>
                <a:ea typeface="Arial Rounded"/>
                <a:cs typeface="Arial Rounded"/>
                <a:sym typeface="Arial Rounded"/>
              </a:rPr>
              <a:t>i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56B6C2"/>
                </a:solidFill>
                <a:latin typeface="Arial Rounded"/>
                <a:ea typeface="Arial Rounded"/>
                <a:cs typeface="Arial Rounded"/>
                <a:sym typeface="Arial Rounded"/>
              </a:rPr>
              <a:t>+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D19A66"/>
                </a:solidFill>
                <a:latin typeface="Arial Rounded"/>
                <a:ea typeface="Arial Rounded"/>
                <a:cs typeface="Arial Rounded"/>
                <a:sym typeface="Arial Rounded"/>
              </a:rPr>
              <a:t>1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];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         </a:t>
            </a:r>
            <a:r>
              <a:rPr lang="en" sz="1050">
                <a:solidFill>
                  <a:srgbClr val="E5C07B"/>
                </a:solidFill>
                <a:latin typeface="Arial Rounded"/>
                <a:ea typeface="Arial Rounded"/>
                <a:cs typeface="Arial Rounded"/>
                <a:sym typeface="Arial Rounded"/>
              </a:rPr>
              <a:t>arr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[</a:t>
            </a:r>
            <a:r>
              <a:rPr lang="en" sz="1050">
                <a:solidFill>
                  <a:srgbClr val="E06C75"/>
                </a:solidFill>
                <a:latin typeface="Arial Rounded"/>
                <a:ea typeface="Arial Rounded"/>
                <a:cs typeface="Arial Rounded"/>
                <a:sym typeface="Arial Rounded"/>
              </a:rPr>
              <a:t>i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56B6C2"/>
                </a:solidFill>
                <a:latin typeface="Arial Rounded"/>
                <a:ea typeface="Arial Rounded"/>
                <a:cs typeface="Arial Rounded"/>
                <a:sym typeface="Arial Rounded"/>
              </a:rPr>
              <a:t>+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D19A66"/>
                </a:solidFill>
                <a:latin typeface="Arial Rounded"/>
                <a:ea typeface="Arial Rounded"/>
                <a:cs typeface="Arial Rounded"/>
                <a:sym typeface="Arial Rounded"/>
              </a:rPr>
              <a:t>1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] </a:t>
            </a:r>
            <a:r>
              <a:rPr lang="en" sz="1050">
                <a:solidFill>
                  <a:srgbClr val="56B6C2"/>
                </a:solidFill>
                <a:latin typeface="Arial Rounded"/>
                <a:ea typeface="Arial Rounded"/>
                <a:cs typeface="Arial Rounded"/>
                <a:sym typeface="Arial Rounded"/>
              </a:rPr>
              <a:t>=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E5C07B"/>
                </a:solidFill>
                <a:latin typeface="Arial Rounded"/>
                <a:ea typeface="Arial Rounded"/>
                <a:cs typeface="Arial Rounded"/>
                <a:sym typeface="Arial Rounded"/>
              </a:rPr>
              <a:t>arr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[</a:t>
            </a:r>
            <a:r>
              <a:rPr lang="en" sz="1050">
                <a:solidFill>
                  <a:srgbClr val="E06C75"/>
                </a:solidFill>
                <a:latin typeface="Arial Rounded"/>
                <a:ea typeface="Arial Rounded"/>
                <a:cs typeface="Arial Rounded"/>
                <a:sym typeface="Arial Rounded"/>
              </a:rPr>
              <a:t>i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];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         </a:t>
            </a:r>
            <a:r>
              <a:rPr lang="en" sz="1050">
                <a:solidFill>
                  <a:srgbClr val="E5C07B"/>
                </a:solidFill>
                <a:latin typeface="Arial Rounded"/>
                <a:ea typeface="Arial Rounded"/>
                <a:cs typeface="Arial Rounded"/>
                <a:sym typeface="Arial Rounded"/>
              </a:rPr>
              <a:t>arr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[</a:t>
            </a:r>
            <a:r>
              <a:rPr lang="en" sz="1050">
                <a:solidFill>
                  <a:srgbClr val="E06C75"/>
                </a:solidFill>
                <a:latin typeface="Arial Rounded"/>
                <a:ea typeface="Arial Rounded"/>
                <a:cs typeface="Arial Rounded"/>
                <a:sym typeface="Arial Rounded"/>
              </a:rPr>
              <a:t>i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] </a:t>
            </a:r>
            <a:r>
              <a:rPr lang="en" sz="1050">
                <a:solidFill>
                  <a:srgbClr val="56B6C2"/>
                </a:solidFill>
                <a:latin typeface="Arial Rounded"/>
                <a:ea typeface="Arial Rounded"/>
                <a:cs typeface="Arial Rounded"/>
                <a:sym typeface="Arial Rounded"/>
              </a:rPr>
              <a:t>=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E06C75"/>
                </a:solidFill>
                <a:latin typeface="Arial Rounded"/>
                <a:ea typeface="Arial Rounded"/>
                <a:cs typeface="Arial Rounded"/>
                <a:sym typeface="Arial Rounded"/>
              </a:rPr>
              <a:t>temp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;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      }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   }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}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</p:txBody>
      </p:sp>
      <p:sp>
        <p:nvSpPr>
          <p:cNvPr id="120" name="Google Shape;120;p17"/>
          <p:cNvSpPr txBox="1"/>
          <p:nvPr>
            <p:ph idx="2" type="body"/>
          </p:nvPr>
        </p:nvSpPr>
        <p:spPr>
          <a:xfrm>
            <a:off x="6030750" y="1489825"/>
            <a:ext cx="2917500" cy="3188400"/>
          </a:xfrm>
          <a:prstGeom prst="rect">
            <a:avLst/>
          </a:prstGeom>
          <a:solidFill>
            <a:srgbClr val="282C3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</a:t>
            </a:r>
            <a:r>
              <a:rPr lang="en" sz="1050">
                <a:solidFill>
                  <a:srgbClr val="E5C07B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r>
              <a:rPr lang="en" sz="1050">
                <a:solidFill>
                  <a:srgbClr val="61AFEF"/>
                </a:solidFill>
                <a:latin typeface="Arial Rounded"/>
                <a:ea typeface="Arial Rounded"/>
                <a:cs typeface="Arial Rounded"/>
                <a:sym typeface="Arial Rounded"/>
              </a:rPr>
              <a:t>WriteLine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(</a:t>
            </a:r>
            <a:r>
              <a:rPr lang="en" sz="1050">
                <a:solidFill>
                  <a:srgbClr val="98C379"/>
                </a:solidFill>
                <a:latin typeface="Arial Rounded"/>
                <a:ea typeface="Arial Rounded"/>
                <a:cs typeface="Arial Rounded"/>
                <a:sym typeface="Arial Rounded"/>
              </a:rPr>
              <a:t>"Sorted:"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);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</a:t>
            </a:r>
            <a:r>
              <a:rPr lang="en" sz="1050">
                <a:solidFill>
                  <a:srgbClr val="C678DD"/>
                </a:solidFill>
                <a:latin typeface="Arial Rounded"/>
                <a:ea typeface="Arial Rounded"/>
                <a:cs typeface="Arial Rounded"/>
                <a:sym typeface="Arial Rounded"/>
              </a:rPr>
              <a:t>foreach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(</a:t>
            </a:r>
            <a:r>
              <a:rPr lang="en" sz="1050">
                <a:solidFill>
                  <a:srgbClr val="C678DD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E06C75"/>
                </a:solidFill>
                <a:latin typeface="Arial Rounded"/>
                <a:ea typeface="Arial Rounded"/>
                <a:cs typeface="Arial Rounded"/>
                <a:sym typeface="Arial Rounded"/>
              </a:rPr>
              <a:t>p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C678DD"/>
                </a:solidFill>
                <a:latin typeface="Arial Rounded"/>
                <a:ea typeface="Arial Rounded"/>
                <a:cs typeface="Arial Rounded"/>
                <a:sym typeface="Arial Rounded"/>
              </a:rPr>
              <a:t>in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E06C75"/>
                </a:solidFill>
                <a:latin typeface="Arial Rounded"/>
                <a:ea typeface="Arial Rounded"/>
                <a:cs typeface="Arial Rounded"/>
                <a:sym typeface="Arial Rounded"/>
              </a:rPr>
              <a:t>arr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</a:t>
            </a:r>
            <a:r>
              <a:rPr lang="en" sz="1050">
                <a:solidFill>
                  <a:srgbClr val="E5C07B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r>
              <a:rPr lang="en" sz="1050">
                <a:solidFill>
                  <a:srgbClr val="61AFEF"/>
                </a:solidFill>
                <a:latin typeface="Arial Rounded"/>
                <a:ea typeface="Arial Rounded"/>
                <a:cs typeface="Arial Rounded"/>
                <a:sym typeface="Arial Rounded"/>
              </a:rPr>
              <a:t>Write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(</a:t>
            </a:r>
            <a:r>
              <a:rPr lang="en" sz="1050">
                <a:solidFill>
                  <a:srgbClr val="E06C75"/>
                </a:solidFill>
                <a:latin typeface="Arial Rounded"/>
                <a:ea typeface="Arial Rounded"/>
                <a:cs typeface="Arial Rounded"/>
                <a:sym typeface="Arial Rounded"/>
              </a:rPr>
              <a:t>p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56B6C2"/>
                </a:solidFill>
                <a:latin typeface="Arial Rounded"/>
                <a:ea typeface="Arial Rounded"/>
                <a:cs typeface="Arial Rounded"/>
                <a:sym typeface="Arial Rounded"/>
              </a:rPr>
              <a:t>+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050">
                <a:solidFill>
                  <a:srgbClr val="98C379"/>
                </a:solidFill>
                <a:latin typeface="Arial Rounded"/>
                <a:ea typeface="Arial Rounded"/>
                <a:cs typeface="Arial Rounded"/>
                <a:sym typeface="Arial Rounded"/>
              </a:rPr>
              <a:t>" "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);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</a:t>
            </a:r>
            <a:r>
              <a:rPr lang="en" sz="1050">
                <a:solidFill>
                  <a:srgbClr val="E5C07B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r>
              <a:rPr lang="en" sz="1050">
                <a:solidFill>
                  <a:srgbClr val="61AFEF"/>
                </a:solidFill>
                <a:latin typeface="Arial Rounded"/>
                <a:ea typeface="Arial Rounded"/>
                <a:cs typeface="Arial Rounded"/>
                <a:sym typeface="Arial Rounded"/>
              </a:rPr>
              <a:t>Read</a:t>
            </a: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();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}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}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Arial Rounded"/>
                <a:ea typeface="Arial Rounded"/>
                <a:cs typeface="Arial Rounded"/>
                <a:sym typeface="Arial Rounded"/>
              </a:rPr>
              <a:t>}</a:t>
            </a:r>
            <a:endParaRPr sz="950"/>
          </a:p>
        </p:txBody>
      </p:sp>
      <p:sp>
        <p:nvSpPr>
          <p:cNvPr id="121" name="Google Shape;121;p17"/>
          <p:cNvSpPr txBox="1"/>
          <p:nvPr/>
        </p:nvSpPr>
        <p:spPr>
          <a:xfrm>
            <a:off x="996625" y="4738500"/>
            <a:ext cx="132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Basic initializing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4265700" y="4730850"/>
            <a:ext cx="6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Logic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570450" y="4730850"/>
            <a:ext cx="18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Displaying sorted array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02250" y="26390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Output</a:t>
            </a:r>
            <a:endParaRPr b="1" sz="3000"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131" y="1489750"/>
            <a:ext cx="4944875" cy="26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3204150" y="1959625"/>
            <a:ext cx="2735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Roboto"/>
                <a:ea typeface="Roboto"/>
                <a:cs typeface="Roboto"/>
                <a:sym typeface="Roboto"/>
              </a:rPr>
              <a:t>FIN.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