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5AF2521-F2CC-444F-AEB9-9B2316341BFE}">
  <a:tblStyle styleId="{E5AF2521-F2CC-444F-AEB9-9B2316341B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75fc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75fc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24d8b068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24d8b068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24d8b068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24d8b068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24d8b068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24d8b068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24d8b068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24d8b068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/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Linear Search</a:t>
            </a:r>
            <a:r>
              <a:rPr lang="en" sz="4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 in C#</a:t>
            </a:r>
            <a:endParaRPr sz="40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BC34A"/>
                </a:solidFill>
                <a:latin typeface="Roboto Slab"/>
                <a:ea typeface="Roboto Slab"/>
                <a:cs typeface="Roboto Slab"/>
                <a:sym typeface="Roboto Slab"/>
              </a:rPr>
              <a:t>Presentation prepared by</a:t>
            </a:r>
            <a:endParaRPr sz="2400">
              <a:solidFill>
                <a:srgbClr val="8BC34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BC34A"/>
                </a:solidFill>
                <a:latin typeface="Roboto Slab"/>
                <a:ea typeface="Roboto Slab"/>
                <a:cs typeface="Roboto Slab"/>
                <a:sym typeface="Roboto Slab"/>
              </a:rPr>
              <a:t>Vihar Dasari ( VD ) - NB HealthTech</a:t>
            </a:r>
            <a:endParaRPr sz="2400">
              <a:solidFill>
                <a:srgbClr val="8BC34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265500" y="19126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Topics</a:t>
            </a:r>
            <a:endParaRPr b="1" sz="38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INDEX</a:t>
            </a:r>
            <a:endParaRPr b="1" sz="1800" u="sng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What is 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Linear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Search ?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How It Works ?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Code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Output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is Linear Search ?</a:t>
            </a:r>
            <a:endParaRPr b="1"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Search is the most basic searching algorithm.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a brute force algorithm where it compares every element in the array until the search element is found.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known as Sequential Search.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8463" y="2587525"/>
            <a:ext cx="3857625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196500" y="152325"/>
            <a:ext cx="4651500" cy="5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Lets see, How It Works !...........</a:t>
            </a:r>
            <a:r>
              <a:rPr b="1" lang="en" sz="900"/>
              <a:t>(with an example)</a:t>
            </a:r>
            <a:endParaRPr/>
          </a:p>
        </p:txBody>
      </p:sp>
      <p:graphicFrame>
        <p:nvGraphicFramePr>
          <p:cNvPr id="83" name="Google Shape;83;p16"/>
          <p:cNvGraphicFramePr/>
          <p:nvPr/>
        </p:nvGraphicFramePr>
        <p:xfrm>
          <a:off x="0" y="879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{E5AF2521-F2CC-444F-AEB9-9B2316341BFE}</a:tableStyleId>
              </a:tblPr>
              <a:tblGrid>
                <a:gridCol w="429600"/>
                <a:gridCol w="429600"/>
                <a:gridCol w="429600"/>
                <a:gridCol w="429600"/>
                <a:gridCol w="429600"/>
                <a:gridCol w="429600"/>
                <a:gridCol w="429600"/>
                <a:gridCol w="429600"/>
                <a:gridCol w="429600"/>
                <a:gridCol w="429600"/>
              </a:tblGrid>
              <a:tr h="24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52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7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21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13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61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86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11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37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79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9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4" name="Google Shape;84;p16"/>
          <p:cNvSpPr txBox="1"/>
          <p:nvPr/>
        </p:nvSpPr>
        <p:spPr>
          <a:xfrm>
            <a:off x="3181200" y="579400"/>
            <a:ext cx="1289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Eg. search =</a:t>
            </a:r>
            <a:r>
              <a:rPr b="1" lang="en" sz="11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 11</a:t>
            </a:r>
            <a:endParaRPr b="1" sz="11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85" name="Google Shape;85;p16"/>
          <p:cNvGraphicFramePr/>
          <p:nvPr/>
        </p:nvGraphicFramePr>
        <p:xfrm>
          <a:off x="0" y="172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{E5AF2521-F2CC-444F-AEB9-9B2316341BFE}</a:tableStyleId>
              </a:tblPr>
              <a:tblGrid>
                <a:gridCol w="429600"/>
                <a:gridCol w="429600"/>
                <a:gridCol w="429600"/>
                <a:gridCol w="429600"/>
                <a:gridCol w="429600"/>
                <a:gridCol w="429600"/>
                <a:gridCol w="429600"/>
                <a:gridCol w="429600"/>
                <a:gridCol w="429600"/>
                <a:gridCol w="4296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52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7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21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13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61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86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11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37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79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9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6" name="Google Shape;86;p16"/>
          <p:cNvGraphicFramePr/>
          <p:nvPr/>
        </p:nvGraphicFramePr>
        <p:xfrm>
          <a:off x="0" y="256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{E5AF2521-F2CC-444F-AEB9-9B2316341BFE}</a:tableStyleId>
              </a:tblPr>
              <a:tblGrid>
                <a:gridCol w="429600"/>
                <a:gridCol w="429600"/>
                <a:gridCol w="429600"/>
                <a:gridCol w="429600"/>
                <a:gridCol w="429600"/>
                <a:gridCol w="429600"/>
                <a:gridCol w="429600"/>
                <a:gridCol w="429600"/>
                <a:gridCol w="429600"/>
                <a:gridCol w="4296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52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7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21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13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61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86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11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37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79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9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7" name="Google Shape;87;p16"/>
          <p:cNvGraphicFramePr/>
          <p:nvPr/>
        </p:nvGraphicFramePr>
        <p:xfrm>
          <a:off x="0" y="340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{E5AF2521-F2CC-444F-AEB9-9B2316341BFE}</a:tableStyleId>
              </a:tblPr>
              <a:tblGrid>
                <a:gridCol w="429600"/>
                <a:gridCol w="429600"/>
                <a:gridCol w="429600"/>
                <a:gridCol w="429600"/>
                <a:gridCol w="429600"/>
                <a:gridCol w="429600"/>
                <a:gridCol w="429600"/>
                <a:gridCol w="429600"/>
                <a:gridCol w="429600"/>
                <a:gridCol w="4296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52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7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21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13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61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86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11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37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79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9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8" name="Google Shape;88;p16"/>
          <p:cNvGraphicFramePr/>
          <p:nvPr/>
        </p:nvGraphicFramePr>
        <p:xfrm>
          <a:off x="0" y="425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{E5AF2521-F2CC-444F-AEB9-9B2316341BFE}</a:tableStyleId>
              </a:tblPr>
              <a:tblGrid>
                <a:gridCol w="429600"/>
                <a:gridCol w="429600"/>
                <a:gridCol w="429600"/>
                <a:gridCol w="429600"/>
                <a:gridCol w="429600"/>
                <a:gridCol w="429600"/>
                <a:gridCol w="429600"/>
                <a:gridCol w="429600"/>
                <a:gridCol w="429600"/>
                <a:gridCol w="4296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52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7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21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13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61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86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11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37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79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9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9" name="Google Shape;89;p16"/>
          <p:cNvGraphicFramePr/>
          <p:nvPr/>
        </p:nvGraphicFramePr>
        <p:xfrm>
          <a:off x="4848000" y="879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{E5AF2521-F2CC-444F-AEB9-9B2316341BFE}</a:tableStyleId>
              </a:tblPr>
              <a:tblGrid>
                <a:gridCol w="429600"/>
                <a:gridCol w="429600"/>
                <a:gridCol w="429600"/>
                <a:gridCol w="429600"/>
                <a:gridCol w="429600"/>
                <a:gridCol w="429600"/>
                <a:gridCol w="429600"/>
                <a:gridCol w="429600"/>
                <a:gridCol w="429600"/>
                <a:gridCol w="4296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52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7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21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13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61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86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11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37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79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9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0" name="Google Shape;90;p16"/>
          <p:cNvGraphicFramePr/>
          <p:nvPr/>
        </p:nvGraphicFramePr>
        <p:xfrm>
          <a:off x="4848000" y="172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{E5AF2521-F2CC-444F-AEB9-9B2316341BFE}</a:tableStyleId>
              </a:tblPr>
              <a:tblGrid>
                <a:gridCol w="429600"/>
                <a:gridCol w="429600"/>
                <a:gridCol w="429600"/>
                <a:gridCol w="429600"/>
                <a:gridCol w="429600"/>
                <a:gridCol w="429600"/>
                <a:gridCol w="429600"/>
                <a:gridCol w="429600"/>
                <a:gridCol w="429600"/>
                <a:gridCol w="4296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52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7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21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13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61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86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11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37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79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9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1" name="Google Shape;91;p16"/>
          <p:cNvSpPr txBox="1"/>
          <p:nvPr/>
        </p:nvSpPr>
        <p:spPr>
          <a:xfrm>
            <a:off x="0" y="1384075"/>
            <a:ext cx="1596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i = 1 </a:t>
            </a: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 arr[i] != search )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92" name="Google Shape;92;p16"/>
          <p:cNvGraphicFramePr/>
          <p:nvPr/>
        </p:nvGraphicFramePr>
        <p:xfrm>
          <a:off x="4848000" y="256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{E5AF2521-F2CC-444F-AEB9-9B2316341BFE}</a:tableStyleId>
              </a:tblPr>
              <a:tblGrid>
                <a:gridCol w="429600"/>
                <a:gridCol w="429600"/>
                <a:gridCol w="429600"/>
                <a:gridCol w="429600"/>
                <a:gridCol w="429600"/>
                <a:gridCol w="429600"/>
                <a:gridCol w="429600"/>
                <a:gridCol w="429600"/>
                <a:gridCol w="429600"/>
                <a:gridCol w="429600"/>
              </a:tblGrid>
              <a:tr h="24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52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7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21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13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61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86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11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37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79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9</a:t>
                      </a:r>
                      <a:endParaRPr b="1" sz="11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3" name="Google Shape;93;p16"/>
          <p:cNvSpPr txBox="1"/>
          <p:nvPr/>
        </p:nvSpPr>
        <p:spPr>
          <a:xfrm>
            <a:off x="859200" y="3069675"/>
            <a:ext cx="1461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i = 3 </a:t>
            </a: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 arr[i] != search )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429600" y="2226875"/>
            <a:ext cx="1461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i = 2 </a:t>
            </a: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 arr[i] != search )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1288800" y="3912475"/>
            <a:ext cx="1461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i = 4 </a:t>
            </a: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 arr[i] != search )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6566400" y="541275"/>
            <a:ext cx="1461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i = 5 </a:t>
            </a: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 arr[i] != search )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6996000" y="1384075"/>
            <a:ext cx="1461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i = 6 </a:t>
            </a: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 arr[i] != search )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7425600" y="2226875"/>
            <a:ext cx="1461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i = 7 </a:t>
            </a: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 arr[i] = search )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-8525" y="1717950"/>
            <a:ext cx="438000" cy="298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429475" y="2565550"/>
            <a:ext cx="438000" cy="298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867475" y="3408350"/>
            <a:ext cx="438000" cy="298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1288800" y="4251175"/>
            <a:ext cx="438000" cy="298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6566400" y="879925"/>
            <a:ext cx="438000" cy="298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7004400" y="1722750"/>
            <a:ext cx="438000" cy="298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7425600" y="2565575"/>
            <a:ext cx="438000" cy="298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7283900" y="2864025"/>
            <a:ext cx="478200" cy="16857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5707200" y="4354750"/>
            <a:ext cx="155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Search Element Found</a:t>
            </a:r>
            <a:endParaRPr b="1" sz="100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5688600" y="4354750"/>
            <a:ext cx="1596600" cy="338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C# Code</a:t>
            </a:r>
            <a:endParaRPr b="1"/>
          </a:p>
        </p:txBody>
      </p:sp>
      <p:sp>
        <p:nvSpPr>
          <p:cNvPr id="114" name="Google Shape;114;p17"/>
          <p:cNvSpPr txBox="1"/>
          <p:nvPr/>
        </p:nvSpPr>
        <p:spPr>
          <a:xfrm>
            <a:off x="198025" y="1489825"/>
            <a:ext cx="2917500" cy="3188400"/>
          </a:xfrm>
          <a:prstGeom prst="rect">
            <a:avLst/>
          </a:prstGeom>
          <a:solidFill>
            <a:srgbClr val="282C3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C678DD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using</a:t>
            </a:r>
            <a:r>
              <a:rPr lang="en" sz="850">
                <a:solidFill>
                  <a:srgbClr val="ABB2B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lang="en" sz="850">
                <a:solidFill>
                  <a:srgbClr val="E5C07B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System</a:t>
            </a:r>
            <a:r>
              <a:rPr lang="en" sz="850">
                <a:solidFill>
                  <a:srgbClr val="ABB2B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;</a:t>
            </a:r>
            <a:endParaRPr sz="850">
              <a:solidFill>
                <a:srgbClr val="ABB2BF"/>
              </a:solidFill>
              <a:highlight>
                <a:srgbClr val="282C34"/>
              </a:highlight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ABB2BF"/>
              </a:solidFill>
              <a:highlight>
                <a:srgbClr val="282C34"/>
              </a:highlight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C678DD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namespace</a:t>
            </a:r>
            <a:r>
              <a:rPr lang="en" sz="850">
                <a:solidFill>
                  <a:srgbClr val="ABB2B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lang="en" sz="850">
                <a:solidFill>
                  <a:srgbClr val="E5C07B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LinearSearch</a:t>
            </a:r>
            <a:endParaRPr sz="850">
              <a:solidFill>
                <a:srgbClr val="E5C07B"/>
              </a:solidFill>
              <a:highlight>
                <a:srgbClr val="282C34"/>
              </a:highlight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ABB2B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{</a:t>
            </a:r>
            <a:endParaRPr sz="850">
              <a:solidFill>
                <a:srgbClr val="ABB2BF"/>
              </a:solidFill>
              <a:highlight>
                <a:srgbClr val="282C34"/>
              </a:highlight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ABB2B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    </a:t>
            </a:r>
            <a:r>
              <a:rPr lang="en" sz="850">
                <a:solidFill>
                  <a:srgbClr val="C678DD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internal</a:t>
            </a:r>
            <a:r>
              <a:rPr lang="en" sz="850">
                <a:solidFill>
                  <a:srgbClr val="ABB2B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lang="en" sz="850">
                <a:solidFill>
                  <a:srgbClr val="C678DD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class</a:t>
            </a:r>
            <a:r>
              <a:rPr lang="en" sz="850">
                <a:solidFill>
                  <a:srgbClr val="ABB2B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lang="en" sz="850">
                <a:solidFill>
                  <a:srgbClr val="E5C07B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Program</a:t>
            </a:r>
            <a:endParaRPr sz="850">
              <a:solidFill>
                <a:srgbClr val="E5C07B"/>
              </a:solidFill>
              <a:highlight>
                <a:srgbClr val="282C34"/>
              </a:highlight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ABB2B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    {</a:t>
            </a:r>
            <a:endParaRPr sz="850">
              <a:solidFill>
                <a:srgbClr val="ABB2BF"/>
              </a:solidFill>
              <a:highlight>
                <a:srgbClr val="282C34"/>
              </a:highlight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ABB2B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        </a:t>
            </a:r>
            <a:r>
              <a:rPr lang="en" sz="850">
                <a:solidFill>
                  <a:srgbClr val="C678DD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static</a:t>
            </a:r>
            <a:r>
              <a:rPr lang="en" sz="850">
                <a:solidFill>
                  <a:srgbClr val="ABB2B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lang="en" sz="850">
                <a:solidFill>
                  <a:srgbClr val="C678DD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void</a:t>
            </a:r>
            <a:r>
              <a:rPr lang="en" sz="850">
                <a:solidFill>
                  <a:srgbClr val="ABB2B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lang="en" sz="850">
                <a:solidFill>
                  <a:srgbClr val="61AFE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Main</a:t>
            </a:r>
            <a:r>
              <a:rPr lang="en" sz="850">
                <a:solidFill>
                  <a:srgbClr val="ABB2B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(</a:t>
            </a:r>
            <a:r>
              <a:rPr lang="en" sz="850">
                <a:solidFill>
                  <a:srgbClr val="C678DD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string</a:t>
            </a:r>
            <a:r>
              <a:rPr lang="en" sz="850">
                <a:solidFill>
                  <a:srgbClr val="ABB2B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[] </a:t>
            </a:r>
            <a:r>
              <a:rPr lang="en" sz="850">
                <a:solidFill>
                  <a:srgbClr val="E5C07B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args</a:t>
            </a:r>
            <a:r>
              <a:rPr lang="en" sz="850">
                <a:solidFill>
                  <a:srgbClr val="ABB2B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)</a:t>
            </a:r>
            <a:endParaRPr sz="850">
              <a:solidFill>
                <a:srgbClr val="ABB2BF"/>
              </a:solidFill>
              <a:highlight>
                <a:srgbClr val="282C34"/>
              </a:highlight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ABB2B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        {</a:t>
            </a:r>
            <a:endParaRPr sz="850">
              <a:solidFill>
                <a:srgbClr val="ABB2BF"/>
              </a:solidFill>
              <a:highlight>
                <a:srgbClr val="282C34"/>
              </a:highlight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ABB2B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         </a:t>
            </a:r>
            <a:endParaRPr sz="850">
              <a:solidFill>
                <a:srgbClr val="ABB2BF"/>
              </a:solidFill>
              <a:highlight>
                <a:srgbClr val="282C34"/>
              </a:highlight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ABB2B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            </a:t>
            </a:r>
            <a:r>
              <a:rPr i="1" lang="en" sz="850">
                <a:solidFill>
                  <a:srgbClr val="7F848E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//Create an array and initialize it</a:t>
            </a:r>
            <a:endParaRPr i="1" sz="850">
              <a:solidFill>
                <a:srgbClr val="7F848E"/>
              </a:solidFill>
              <a:highlight>
                <a:srgbClr val="282C34"/>
              </a:highlight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ABB2B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            </a:t>
            </a:r>
            <a:r>
              <a:rPr lang="en" sz="850">
                <a:solidFill>
                  <a:srgbClr val="C678DD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int</a:t>
            </a:r>
            <a:r>
              <a:rPr lang="en" sz="850">
                <a:solidFill>
                  <a:srgbClr val="ABB2B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[] </a:t>
            </a:r>
            <a:r>
              <a:rPr lang="en" sz="850">
                <a:solidFill>
                  <a:srgbClr val="E06C75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search_list</a:t>
            </a:r>
            <a:r>
              <a:rPr lang="en" sz="850">
                <a:solidFill>
                  <a:srgbClr val="ABB2B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lang="en" sz="850">
                <a:solidFill>
                  <a:srgbClr val="56B6C2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=</a:t>
            </a:r>
            <a:r>
              <a:rPr lang="en" sz="850">
                <a:solidFill>
                  <a:srgbClr val="ABB2B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lang="en" sz="850">
                <a:solidFill>
                  <a:srgbClr val="C678DD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new</a:t>
            </a:r>
            <a:r>
              <a:rPr lang="en" sz="850">
                <a:solidFill>
                  <a:srgbClr val="ABB2B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lang="en" sz="850">
                <a:solidFill>
                  <a:srgbClr val="C678DD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int</a:t>
            </a:r>
            <a:r>
              <a:rPr lang="en" sz="850">
                <a:solidFill>
                  <a:srgbClr val="ABB2B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[] { </a:t>
            </a:r>
            <a:r>
              <a:rPr lang="en" sz="850">
                <a:solidFill>
                  <a:srgbClr val="D19A66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3</a:t>
            </a:r>
            <a:r>
              <a:rPr lang="en" sz="850">
                <a:solidFill>
                  <a:srgbClr val="ABB2B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, </a:t>
            </a:r>
            <a:r>
              <a:rPr lang="en" sz="850">
                <a:solidFill>
                  <a:srgbClr val="D19A66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1</a:t>
            </a:r>
            <a:r>
              <a:rPr lang="en" sz="850">
                <a:solidFill>
                  <a:srgbClr val="ABB2B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, </a:t>
            </a:r>
            <a:r>
              <a:rPr lang="en" sz="850">
                <a:solidFill>
                  <a:srgbClr val="D19A66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9</a:t>
            </a:r>
            <a:r>
              <a:rPr lang="en" sz="850">
                <a:solidFill>
                  <a:srgbClr val="ABB2B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, </a:t>
            </a:r>
            <a:r>
              <a:rPr lang="en" sz="850">
                <a:solidFill>
                  <a:srgbClr val="D19A66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8</a:t>
            </a:r>
            <a:r>
              <a:rPr lang="en" sz="850">
                <a:solidFill>
                  <a:srgbClr val="ABB2B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, </a:t>
            </a:r>
            <a:r>
              <a:rPr lang="en" sz="850">
                <a:solidFill>
                  <a:srgbClr val="D19A66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7</a:t>
            </a:r>
            <a:r>
              <a:rPr lang="en" sz="850">
                <a:solidFill>
                  <a:srgbClr val="ABB2B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, </a:t>
            </a:r>
            <a:r>
              <a:rPr lang="en" sz="850">
                <a:solidFill>
                  <a:srgbClr val="D19A66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12</a:t>
            </a:r>
            <a:r>
              <a:rPr lang="en" sz="850">
                <a:solidFill>
                  <a:srgbClr val="ABB2B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, </a:t>
            </a:r>
            <a:r>
              <a:rPr lang="en" sz="850">
                <a:solidFill>
                  <a:srgbClr val="D19A66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56</a:t>
            </a:r>
            <a:r>
              <a:rPr lang="en" sz="850">
                <a:solidFill>
                  <a:srgbClr val="ABB2B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, </a:t>
            </a:r>
            <a:r>
              <a:rPr lang="en" sz="850">
                <a:solidFill>
                  <a:srgbClr val="D19A66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23</a:t>
            </a:r>
            <a:r>
              <a:rPr lang="en" sz="850">
                <a:solidFill>
                  <a:srgbClr val="ABB2B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, </a:t>
            </a:r>
            <a:r>
              <a:rPr lang="en" sz="850">
                <a:solidFill>
                  <a:srgbClr val="D19A66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89</a:t>
            </a:r>
            <a:r>
              <a:rPr lang="en" sz="850">
                <a:solidFill>
                  <a:srgbClr val="ABB2B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 };</a:t>
            </a:r>
            <a:endParaRPr sz="850">
              <a:solidFill>
                <a:srgbClr val="ABB2BF"/>
              </a:solidFill>
              <a:highlight>
                <a:srgbClr val="282C34"/>
              </a:highlight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ABB2B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            </a:t>
            </a:r>
            <a:r>
              <a:rPr lang="en" sz="850">
                <a:solidFill>
                  <a:srgbClr val="C678DD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int</a:t>
            </a:r>
            <a:r>
              <a:rPr lang="en" sz="850">
                <a:solidFill>
                  <a:srgbClr val="ABB2B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lang="en" sz="850">
                <a:solidFill>
                  <a:srgbClr val="E06C75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x</a:t>
            </a:r>
            <a:r>
              <a:rPr lang="en" sz="850">
                <a:solidFill>
                  <a:srgbClr val="ABB2B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 ;</a:t>
            </a:r>
            <a:endParaRPr i="1" sz="850">
              <a:solidFill>
                <a:srgbClr val="7F848E"/>
              </a:solidFill>
              <a:highlight>
                <a:srgbClr val="282C34"/>
              </a:highlight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ABB2B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          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3113250" y="1489825"/>
            <a:ext cx="2917500" cy="3188400"/>
          </a:xfrm>
          <a:prstGeom prst="rect">
            <a:avLst/>
          </a:prstGeom>
          <a:solidFill>
            <a:srgbClr val="282C3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ABB2B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            </a:t>
            </a:r>
            <a:r>
              <a:rPr i="1" lang="en" sz="850">
                <a:solidFill>
                  <a:srgbClr val="7F848E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//Read the target value to search</a:t>
            </a:r>
            <a:endParaRPr i="1" sz="850">
              <a:solidFill>
                <a:srgbClr val="7F848E"/>
              </a:solidFill>
              <a:highlight>
                <a:srgbClr val="282C34"/>
              </a:highlight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ABB2B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          </a:t>
            </a:r>
            <a:r>
              <a:rPr lang="en" sz="850">
                <a:solidFill>
                  <a:srgbClr val="E5C07B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Console</a:t>
            </a:r>
            <a:r>
              <a:rPr lang="en" sz="850">
                <a:solidFill>
                  <a:srgbClr val="ABB2B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.</a:t>
            </a:r>
            <a:r>
              <a:rPr lang="en" sz="850">
                <a:solidFill>
                  <a:srgbClr val="61AFE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WriteLine</a:t>
            </a:r>
            <a:r>
              <a:rPr lang="en" sz="850">
                <a:solidFill>
                  <a:srgbClr val="ABB2B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(</a:t>
            </a:r>
            <a:r>
              <a:rPr lang="en" sz="850">
                <a:solidFill>
                  <a:srgbClr val="98C379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"Enter a value to search: "</a:t>
            </a:r>
            <a:r>
              <a:rPr lang="en" sz="850">
                <a:solidFill>
                  <a:srgbClr val="ABB2B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);</a:t>
            </a:r>
            <a:endParaRPr sz="850">
              <a:solidFill>
                <a:srgbClr val="ABB2BF"/>
              </a:solidFill>
              <a:highlight>
                <a:srgbClr val="282C34"/>
              </a:highlight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ABB2B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           </a:t>
            </a:r>
            <a:r>
              <a:rPr lang="en" sz="850">
                <a:solidFill>
                  <a:srgbClr val="E06C75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x</a:t>
            </a:r>
            <a:r>
              <a:rPr lang="en" sz="850">
                <a:solidFill>
                  <a:srgbClr val="ABB2B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lang="en" sz="850">
                <a:solidFill>
                  <a:srgbClr val="56B6C2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=</a:t>
            </a:r>
            <a:r>
              <a:rPr lang="en" sz="850">
                <a:solidFill>
                  <a:srgbClr val="ABB2B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lang="en" sz="850">
                <a:solidFill>
                  <a:srgbClr val="E5C07B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Convert</a:t>
            </a:r>
            <a:r>
              <a:rPr lang="en" sz="850">
                <a:solidFill>
                  <a:srgbClr val="ABB2B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.</a:t>
            </a:r>
            <a:r>
              <a:rPr lang="en" sz="850">
                <a:solidFill>
                  <a:srgbClr val="61AFE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ToInt32</a:t>
            </a:r>
            <a:r>
              <a:rPr lang="en" sz="850">
                <a:solidFill>
                  <a:srgbClr val="ABB2B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(</a:t>
            </a:r>
            <a:r>
              <a:rPr lang="en" sz="850">
                <a:solidFill>
                  <a:srgbClr val="E5C07B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Console</a:t>
            </a:r>
            <a:r>
              <a:rPr lang="en" sz="850">
                <a:solidFill>
                  <a:srgbClr val="ABB2B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.</a:t>
            </a:r>
            <a:r>
              <a:rPr lang="en" sz="850">
                <a:solidFill>
                  <a:srgbClr val="61AFE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ReadLine</a:t>
            </a:r>
            <a:r>
              <a:rPr lang="en" sz="850">
                <a:solidFill>
                  <a:srgbClr val="ABB2B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());</a:t>
            </a:r>
            <a:endParaRPr sz="1050">
              <a:solidFill>
                <a:srgbClr val="C678DD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ABB2BF"/>
              </a:solidFill>
              <a:highlight>
                <a:srgbClr val="282C34"/>
              </a:highlight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ABB2B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endParaRPr sz="1050">
              <a:solidFill>
                <a:srgbClr val="ABB2BF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6030750" y="1489825"/>
            <a:ext cx="2917500" cy="3188400"/>
          </a:xfrm>
          <a:prstGeom prst="rect">
            <a:avLst/>
          </a:prstGeom>
          <a:solidFill>
            <a:srgbClr val="282C3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ABB2B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           </a:t>
            </a:r>
            <a:r>
              <a:rPr lang="en" sz="850">
                <a:solidFill>
                  <a:srgbClr val="C678DD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for</a:t>
            </a:r>
            <a:r>
              <a:rPr lang="en" sz="850">
                <a:solidFill>
                  <a:srgbClr val="ABB2B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 (</a:t>
            </a:r>
            <a:r>
              <a:rPr lang="en" sz="850">
                <a:solidFill>
                  <a:srgbClr val="C678DD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int</a:t>
            </a:r>
            <a:r>
              <a:rPr lang="en" sz="850">
                <a:solidFill>
                  <a:srgbClr val="ABB2B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lang="en" sz="850">
                <a:solidFill>
                  <a:srgbClr val="E06C75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i</a:t>
            </a:r>
            <a:r>
              <a:rPr lang="en" sz="850">
                <a:solidFill>
                  <a:srgbClr val="ABB2B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lang="en" sz="850">
                <a:solidFill>
                  <a:srgbClr val="56B6C2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=</a:t>
            </a:r>
            <a:r>
              <a:rPr lang="en" sz="850">
                <a:solidFill>
                  <a:srgbClr val="ABB2B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lang="en" sz="850">
                <a:solidFill>
                  <a:srgbClr val="D19A66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0</a:t>
            </a:r>
            <a:r>
              <a:rPr lang="en" sz="850">
                <a:solidFill>
                  <a:srgbClr val="ABB2B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; </a:t>
            </a:r>
            <a:r>
              <a:rPr lang="en" sz="850">
                <a:solidFill>
                  <a:srgbClr val="E06C75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i</a:t>
            </a:r>
            <a:r>
              <a:rPr lang="en" sz="850">
                <a:solidFill>
                  <a:srgbClr val="ABB2B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lang="en" sz="850">
                <a:solidFill>
                  <a:srgbClr val="56B6C2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&lt;</a:t>
            </a:r>
            <a:r>
              <a:rPr lang="en" sz="850">
                <a:solidFill>
                  <a:srgbClr val="ABB2B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lang="en" sz="850">
                <a:solidFill>
                  <a:srgbClr val="E5C07B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search_list</a:t>
            </a:r>
            <a:r>
              <a:rPr lang="en" sz="850">
                <a:solidFill>
                  <a:srgbClr val="ABB2B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.</a:t>
            </a:r>
            <a:r>
              <a:rPr lang="en" sz="850">
                <a:solidFill>
                  <a:srgbClr val="E5C07B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Length</a:t>
            </a:r>
            <a:r>
              <a:rPr lang="en" sz="850">
                <a:solidFill>
                  <a:srgbClr val="ABB2B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; </a:t>
            </a:r>
            <a:r>
              <a:rPr lang="en" sz="850">
                <a:solidFill>
                  <a:srgbClr val="E06C75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i</a:t>
            </a:r>
            <a:r>
              <a:rPr lang="en" sz="850">
                <a:solidFill>
                  <a:srgbClr val="56B6C2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++</a:t>
            </a:r>
            <a:r>
              <a:rPr lang="en" sz="850">
                <a:solidFill>
                  <a:srgbClr val="ABB2B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)</a:t>
            </a:r>
            <a:endParaRPr sz="850">
              <a:solidFill>
                <a:srgbClr val="ABB2BF"/>
              </a:solidFill>
              <a:highlight>
                <a:srgbClr val="282C34"/>
              </a:highlight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ABB2B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            {</a:t>
            </a:r>
            <a:endParaRPr sz="850">
              <a:solidFill>
                <a:srgbClr val="ABB2BF"/>
              </a:solidFill>
              <a:highlight>
                <a:srgbClr val="282C34"/>
              </a:highlight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ABB2B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                </a:t>
            </a:r>
            <a:r>
              <a:rPr lang="en" sz="850">
                <a:solidFill>
                  <a:srgbClr val="C678DD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if</a:t>
            </a:r>
            <a:r>
              <a:rPr lang="en" sz="850">
                <a:solidFill>
                  <a:srgbClr val="ABB2B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(</a:t>
            </a:r>
            <a:r>
              <a:rPr lang="en" sz="850">
                <a:solidFill>
                  <a:srgbClr val="E5C07B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search_list</a:t>
            </a:r>
            <a:r>
              <a:rPr lang="en" sz="850">
                <a:solidFill>
                  <a:srgbClr val="ABB2B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[</a:t>
            </a:r>
            <a:r>
              <a:rPr lang="en" sz="850">
                <a:solidFill>
                  <a:srgbClr val="E06C75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i</a:t>
            </a:r>
            <a:r>
              <a:rPr lang="en" sz="850">
                <a:solidFill>
                  <a:srgbClr val="ABB2B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] </a:t>
            </a:r>
            <a:r>
              <a:rPr lang="en" sz="850">
                <a:solidFill>
                  <a:srgbClr val="56B6C2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==</a:t>
            </a:r>
            <a:r>
              <a:rPr lang="en" sz="850">
                <a:solidFill>
                  <a:srgbClr val="ABB2B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lang="en" sz="850">
                <a:solidFill>
                  <a:srgbClr val="E06C75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x</a:t>
            </a:r>
            <a:r>
              <a:rPr lang="en" sz="850">
                <a:solidFill>
                  <a:srgbClr val="ABB2B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)</a:t>
            </a:r>
            <a:endParaRPr sz="850">
              <a:solidFill>
                <a:srgbClr val="ABB2BF"/>
              </a:solidFill>
              <a:highlight>
                <a:srgbClr val="282C34"/>
              </a:highlight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ABB2B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                {</a:t>
            </a:r>
            <a:endParaRPr sz="850">
              <a:solidFill>
                <a:srgbClr val="ABB2BF"/>
              </a:solidFill>
              <a:highlight>
                <a:srgbClr val="282C34"/>
              </a:highlight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ABB2B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                    </a:t>
            </a:r>
            <a:r>
              <a:rPr lang="en" sz="850">
                <a:solidFill>
                  <a:srgbClr val="E5C07B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Console</a:t>
            </a:r>
            <a:r>
              <a:rPr lang="en" sz="850">
                <a:solidFill>
                  <a:srgbClr val="ABB2B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.</a:t>
            </a:r>
            <a:r>
              <a:rPr lang="en" sz="850">
                <a:solidFill>
                  <a:srgbClr val="61AFE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WriteLine</a:t>
            </a:r>
            <a:r>
              <a:rPr lang="en" sz="850">
                <a:solidFill>
                  <a:srgbClr val="ABB2B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(</a:t>
            </a:r>
            <a:r>
              <a:rPr lang="en" sz="850">
                <a:solidFill>
                  <a:srgbClr val="98C379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"The Search value "</a:t>
            </a:r>
            <a:r>
              <a:rPr lang="en" sz="850">
                <a:solidFill>
                  <a:srgbClr val="ABB2B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lang="en" sz="850">
                <a:solidFill>
                  <a:srgbClr val="56B6C2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+</a:t>
            </a:r>
            <a:r>
              <a:rPr lang="en" sz="850">
                <a:solidFill>
                  <a:srgbClr val="ABB2B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lang="en" sz="850">
                <a:solidFill>
                  <a:srgbClr val="E06C75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x</a:t>
            </a:r>
            <a:r>
              <a:rPr lang="en" sz="850">
                <a:solidFill>
                  <a:srgbClr val="ABB2B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lang="en" sz="850">
                <a:solidFill>
                  <a:srgbClr val="56B6C2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+</a:t>
            </a:r>
            <a:r>
              <a:rPr lang="en" sz="850">
                <a:solidFill>
                  <a:srgbClr val="ABB2B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lang="en" sz="850">
                <a:solidFill>
                  <a:srgbClr val="98C379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" is found at position "</a:t>
            </a:r>
            <a:r>
              <a:rPr lang="en" sz="850">
                <a:solidFill>
                  <a:srgbClr val="ABB2B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lang="en" sz="850">
                <a:solidFill>
                  <a:srgbClr val="56B6C2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+</a:t>
            </a:r>
            <a:r>
              <a:rPr lang="en" sz="850">
                <a:solidFill>
                  <a:srgbClr val="ABB2B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lang="en" sz="850">
                <a:solidFill>
                  <a:srgbClr val="E06C75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i</a:t>
            </a:r>
            <a:r>
              <a:rPr lang="en" sz="850">
                <a:solidFill>
                  <a:srgbClr val="ABB2B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);</a:t>
            </a:r>
            <a:endParaRPr sz="850">
              <a:solidFill>
                <a:srgbClr val="ABB2BF"/>
              </a:solidFill>
              <a:highlight>
                <a:srgbClr val="282C34"/>
              </a:highlight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ABB2B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                }</a:t>
            </a:r>
            <a:endParaRPr sz="850">
              <a:solidFill>
                <a:srgbClr val="ABB2BF"/>
              </a:solidFill>
              <a:highlight>
                <a:srgbClr val="282C34"/>
              </a:highlight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ABB2B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                </a:t>
            </a:r>
            <a:r>
              <a:rPr lang="en" sz="850">
                <a:solidFill>
                  <a:srgbClr val="C678DD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else</a:t>
            </a:r>
            <a:endParaRPr sz="850">
              <a:solidFill>
                <a:srgbClr val="C678DD"/>
              </a:solidFill>
              <a:highlight>
                <a:srgbClr val="282C34"/>
              </a:highlight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ABB2B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                {</a:t>
            </a:r>
            <a:endParaRPr sz="850">
              <a:solidFill>
                <a:srgbClr val="ABB2BF"/>
              </a:solidFill>
              <a:highlight>
                <a:srgbClr val="282C34"/>
              </a:highlight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ABB2B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                    </a:t>
            </a:r>
            <a:r>
              <a:rPr lang="en" sz="850">
                <a:solidFill>
                  <a:srgbClr val="E5C07B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Console</a:t>
            </a:r>
            <a:r>
              <a:rPr lang="en" sz="850">
                <a:solidFill>
                  <a:srgbClr val="ABB2B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.</a:t>
            </a:r>
            <a:r>
              <a:rPr lang="en" sz="850">
                <a:solidFill>
                  <a:srgbClr val="61AFE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WriteLine</a:t>
            </a:r>
            <a:r>
              <a:rPr lang="en" sz="850">
                <a:solidFill>
                  <a:srgbClr val="ABB2B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(</a:t>
            </a:r>
            <a:r>
              <a:rPr lang="en" sz="850">
                <a:solidFill>
                  <a:srgbClr val="98C379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"Element not found"</a:t>
            </a:r>
            <a:r>
              <a:rPr lang="en" sz="850">
                <a:solidFill>
                  <a:srgbClr val="ABB2B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);</a:t>
            </a:r>
            <a:endParaRPr sz="850">
              <a:solidFill>
                <a:srgbClr val="ABB2BF"/>
              </a:solidFill>
              <a:highlight>
                <a:srgbClr val="282C34"/>
              </a:highlight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ABB2B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                }</a:t>
            </a:r>
            <a:endParaRPr sz="850">
              <a:solidFill>
                <a:srgbClr val="ABB2BF"/>
              </a:solidFill>
              <a:highlight>
                <a:srgbClr val="282C34"/>
              </a:highlight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ABB2B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            }</a:t>
            </a:r>
            <a:endParaRPr sz="850">
              <a:solidFill>
                <a:srgbClr val="ABB2BF"/>
              </a:solidFill>
              <a:highlight>
                <a:srgbClr val="282C34"/>
              </a:highlight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ABB2B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           </a:t>
            </a:r>
            <a:endParaRPr sz="850">
              <a:solidFill>
                <a:srgbClr val="ABB2BF"/>
              </a:solidFill>
              <a:highlight>
                <a:srgbClr val="282C34"/>
              </a:highlight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ABB2B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        }</a:t>
            </a:r>
            <a:endParaRPr sz="850">
              <a:solidFill>
                <a:srgbClr val="ABB2BF"/>
              </a:solidFill>
              <a:highlight>
                <a:srgbClr val="282C34"/>
              </a:highlight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ABB2B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    }</a:t>
            </a:r>
            <a:endParaRPr sz="850">
              <a:solidFill>
                <a:srgbClr val="ABB2BF"/>
              </a:solidFill>
              <a:highlight>
                <a:srgbClr val="282C34"/>
              </a:highlight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ABB2BF"/>
                </a:solidFill>
                <a:highlight>
                  <a:srgbClr val="282C34"/>
                </a:highlight>
                <a:latin typeface="Arial Rounded"/>
                <a:ea typeface="Arial Rounded"/>
                <a:cs typeface="Arial Rounded"/>
                <a:sym typeface="Arial Rounded"/>
              </a:rPr>
              <a:t>}</a:t>
            </a:r>
            <a:endParaRPr sz="95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996625" y="4738500"/>
            <a:ext cx="132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nitializing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3825150" y="4738500"/>
            <a:ext cx="149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Taking input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6570450" y="4589400"/>
            <a:ext cx="1838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Displaying search element and position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196350" y="226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Output</a:t>
            </a:r>
            <a:endParaRPr b="1" sz="3000"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663" y="940225"/>
            <a:ext cx="4390667" cy="401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/>
        </p:nvSpPr>
        <p:spPr>
          <a:xfrm>
            <a:off x="3204150" y="1959625"/>
            <a:ext cx="27357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Roboto"/>
                <a:ea typeface="Roboto"/>
                <a:cs typeface="Roboto"/>
                <a:sym typeface="Roboto"/>
              </a:rPr>
              <a:t>FIN.</a:t>
            </a:r>
            <a:endParaRPr b="1" sz="3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