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8" r:id="rId4"/>
    <p:sldId id="259" r:id="rId5"/>
    <p:sldId id="260" r:id="rId6"/>
    <p:sldId id="271" r:id="rId7"/>
    <p:sldId id="262" r:id="rId8"/>
    <p:sldId id="263" r:id="rId9"/>
    <p:sldId id="273" r:id="rId10"/>
    <p:sldId id="264" r:id="rId11"/>
    <p:sldId id="265" r:id="rId12"/>
    <p:sldId id="266" r:id="rId13"/>
    <p:sldId id="272" r:id="rId14"/>
    <p:sldId id="269" r:id="rId15"/>
    <p:sldId id="270" r:id="rId16"/>
  </p:sldIdLst>
  <p:sldSz cx="18288000" cy="10287000"/>
  <p:notesSz cx="6858000" cy="9144000"/>
  <p:embeddedFontLst>
    <p:embeddedFont>
      <p:font typeface="Calibri" pitchFamily="34" charset="0"/>
      <p:regular r:id="rId17"/>
      <p:bold r:id="rId18"/>
      <p:italic r:id="rId19"/>
      <p:boldItalic r:id="rId20"/>
    </p:embeddedFont>
    <p:embeddedFont>
      <p:font typeface="Lato Bold" charset="0"/>
      <p:regular r:id="rId21"/>
    </p:embeddedFont>
    <p:embeddedFont>
      <p:font typeface="League Spartan" charset="0"/>
      <p:regular r:id="rId22"/>
    </p:embeddedFont>
    <p:embeddedFont>
      <p:font typeface="Poppins"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9" d="100"/>
          <a:sy n="59" d="100"/>
        </p:scale>
        <p:origin x="-4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ihasith25/statml_project.git"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50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84803"/>
          </a:xfrm>
          <a:prstGeom prst="rect">
            <a:avLst/>
          </a:prstGeom>
        </p:spPr>
        <p:txBody>
          <a:bodyPr lIns="0" tIns="0" rIns="0" bIns="0" rtlCol="0" anchor="t">
            <a:spAutoFit/>
          </a:bodyPr>
          <a:lstStyle/>
          <a:p>
            <a:pPr>
              <a:lnSpc>
                <a:spcPts val="11265"/>
              </a:lnSpc>
              <a:spcBef>
                <a:spcPct val="0"/>
              </a:spcBef>
            </a:pPr>
            <a:r>
              <a:rPr lang="en-US" sz="8046" dirty="0" smtClean="0">
                <a:solidFill>
                  <a:srgbClr val="000000"/>
                </a:solidFill>
                <a:latin typeface="Lato Bold"/>
              </a:rPr>
              <a:t>D</a:t>
            </a:r>
            <a:r>
              <a:rPr lang="en-US" sz="8800" b="1" dirty="0" smtClean="0"/>
              <a:t>isease</a:t>
            </a:r>
            <a:r>
              <a:rPr lang="en-US" sz="8046" dirty="0" smtClean="0">
                <a:solidFill>
                  <a:srgbClr val="000000"/>
                </a:solidFill>
                <a:latin typeface="Lato Bold"/>
              </a:rPr>
              <a:t> </a:t>
            </a:r>
            <a:endParaRPr lang="en-US" sz="8046" dirty="0">
              <a:solidFill>
                <a:srgbClr val="000000"/>
              </a:solidFill>
              <a:latin typeface="Lato Bold"/>
            </a:endParaRPr>
          </a:p>
        </p:txBody>
      </p:sp>
      <p:sp>
        <p:nvSpPr>
          <p:cNvPr id="7" name="TextBox 7"/>
          <p:cNvSpPr txBox="1"/>
          <p:nvPr/>
        </p:nvSpPr>
        <p:spPr>
          <a:xfrm>
            <a:off x="3648322" y="4106715"/>
            <a:ext cx="10991397" cy="1645835"/>
          </a:xfrm>
          <a:prstGeom prst="rect">
            <a:avLst/>
          </a:prstGeom>
        </p:spPr>
        <p:txBody>
          <a:bodyPr lIns="0" tIns="0" rIns="0" bIns="0" rtlCol="0" anchor="t">
            <a:spAutoFit/>
          </a:bodyPr>
          <a:lstStyle/>
          <a:p>
            <a:pPr>
              <a:lnSpc>
                <a:spcPts val="13343"/>
              </a:lnSpc>
              <a:spcBef>
                <a:spcPct val="0"/>
              </a:spcBef>
            </a:pPr>
            <a:r>
              <a:rPr lang="en-US" sz="9530" dirty="0" smtClean="0">
                <a:solidFill>
                  <a:srgbClr val="593C8F"/>
                </a:solidFill>
                <a:latin typeface="League Spartan"/>
              </a:rPr>
              <a:t>PREDUCTION</a:t>
            </a:r>
            <a:endParaRPr lang="en-US" sz="9530" dirty="0">
              <a:solidFill>
                <a:srgbClr val="593C8F"/>
              </a:solidFill>
              <a:latin typeface="League Spartan"/>
            </a:endParaRP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xmlns="" r:embed="rId4"/>
                </a:ext>
              </a:extLst>
            </a:blip>
            <a:stretch>
              <a:fillRect/>
            </a:stretch>
          </a:blipFill>
        </p:spPr>
      </p:sp>
      <p:sp>
        <p:nvSpPr>
          <p:cNvPr id="10" name="TextBox 10"/>
          <p:cNvSpPr txBox="1"/>
          <p:nvPr/>
        </p:nvSpPr>
        <p:spPr>
          <a:xfrm>
            <a:off x="3648322" y="5962793"/>
            <a:ext cx="6583633" cy="3052118"/>
          </a:xfrm>
          <a:prstGeom prst="rect">
            <a:avLst/>
          </a:prstGeom>
        </p:spPr>
        <p:txBody>
          <a:bodyPr lIns="0" tIns="0" rIns="0" bIns="0" rtlCol="0" anchor="t">
            <a:spAutoFit/>
          </a:bodyPr>
          <a:lstStyle/>
          <a:p>
            <a:pPr>
              <a:lnSpc>
                <a:spcPts val="3379"/>
              </a:lnSpc>
              <a:spcBef>
                <a:spcPct val="0"/>
              </a:spcBef>
            </a:pPr>
            <a:endParaRPr lang="en-US" sz="2800" dirty="0" smtClean="0"/>
          </a:p>
          <a:p>
            <a:pPr>
              <a:lnSpc>
                <a:spcPts val="3379"/>
              </a:lnSpc>
              <a:spcBef>
                <a:spcPct val="0"/>
              </a:spcBef>
            </a:pPr>
            <a:r>
              <a:rPr lang="en-US" sz="2800" dirty="0" smtClean="0"/>
              <a:t>Disease Prediction with Machine Learning</a:t>
            </a:r>
          </a:p>
          <a:p>
            <a:pPr>
              <a:lnSpc>
                <a:spcPts val="3379"/>
              </a:lnSpc>
              <a:spcBef>
                <a:spcPct val="0"/>
              </a:spcBef>
            </a:pPr>
            <a:endParaRPr lang="en-US" sz="2800" dirty="0" smtClean="0">
              <a:solidFill>
                <a:srgbClr val="000000"/>
              </a:solidFill>
              <a:latin typeface="Poppins"/>
            </a:endParaRPr>
          </a:p>
          <a:p>
            <a:pPr>
              <a:lnSpc>
                <a:spcPts val="3379"/>
              </a:lnSpc>
              <a:spcBef>
                <a:spcPct val="0"/>
              </a:spcBef>
            </a:pPr>
            <a:endParaRPr lang="en-US" sz="2800" dirty="0" smtClean="0">
              <a:solidFill>
                <a:srgbClr val="000000"/>
              </a:solidFill>
              <a:latin typeface="Poppins"/>
            </a:endParaRPr>
          </a:p>
          <a:p>
            <a:pPr>
              <a:lnSpc>
                <a:spcPts val="3379"/>
              </a:lnSpc>
              <a:spcBef>
                <a:spcPct val="0"/>
              </a:spcBef>
            </a:pPr>
            <a:r>
              <a:rPr lang="en-US" sz="2413" dirty="0" smtClean="0">
                <a:solidFill>
                  <a:srgbClr val="000000"/>
                </a:solidFill>
                <a:latin typeface="Poppins"/>
              </a:rPr>
              <a:t>Name    :  Ranga Vihasith </a:t>
            </a:r>
          </a:p>
          <a:p>
            <a:pPr>
              <a:lnSpc>
                <a:spcPts val="3379"/>
              </a:lnSpc>
              <a:spcBef>
                <a:spcPct val="0"/>
              </a:spcBef>
            </a:pPr>
            <a:r>
              <a:rPr lang="en-US" sz="2413" dirty="0" smtClean="0">
                <a:solidFill>
                  <a:srgbClr val="000000"/>
                </a:solidFill>
                <a:latin typeface="Poppins"/>
              </a:rPr>
              <a:t>Roll No   :  2203A52049</a:t>
            </a:r>
          </a:p>
          <a:p>
            <a:pPr>
              <a:lnSpc>
                <a:spcPts val="3379"/>
              </a:lnSpc>
              <a:spcBef>
                <a:spcPct val="0"/>
              </a:spcBef>
            </a:pPr>
            <a:r>
              <a:rPr lang="en-US" sz="2413" dirty="0" smtClean="0">
                <a:solidFill>
                  <a:srgbClr val="000000"/>
                </a:solidFill>
                <a:latin typeface="Poppins"/>
              </a:rPr>
              <a:t>Section  :  AIML-C</a:t>
            </a:r>
            <a:endParaRPr lang="en-US" sz="2800" dirty="0" smtClean="0">
              <a:solidFill>
                <a:srgbClr val="000000"/>
              </a:solidFill>
              <a:latin typeface="Poppi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4" name="TextBox 4"/>
          <p:cNvSpPr txBox="1"/>
          <p:nvPr/>
        </p:nvSpPr>
        <p:spPr>
          <a:xfrm>
            <a:off x="357126" y="357154"/>
            <a:ext cx="6544963" cy="738238"/>
          </a:xfrm>
          <a:prstGeom prst="rect">
            <a:avLst/>
          </a:prstGeom>
        </p:spPr>
        <p:txBody>
          <a:bodyPr lIns="0" tIns="0" rIns="0" bIns="0" rtlCol="0" anchor="t">
            <a:spAutoFit/>
          </a:bodyPr>
          <a:lstStyle/>
          <a:p>
            <a:pPr>
              <a:lnSpc>
                <a:spcPts val="6018"/>
              </a:lnSpc>
              <a:spcBef>
                <a:spcPct val="0"/>
              </a:spcBef>
            </a:pPr>
            <a:r>
              <a:rPr lang="en-US" sz="4298" dirty="0" smtClean="0">
                <a:solidFill>
                  <a:srgbClr val="593C8F"/>
                </a:solidFill>
                <a:latin typeface="League Spartan"/>
              </a:rPr>
              <a:t>CODE</a:t>
            </a:r>
            <a:endParaRPr lang="en-US" sz="4298" dirty="0">
              <a:solidFill>
                <a:srgbClr val="593C8F"/>
              </a:solidFill>
              <a:latin typeface="League Spartan"/>
            </a:endParaRP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6" name="AutoShape 6"/>
          <p:cNvSpPr/>
          <p:nvPr/>
        </p:nvSpPr>
        <p:spPr>
          <a:xfrm flipV="1">
            <a:off x="285688" y="1071534"/>
            <a:ext cx="1785950" cy="45719"/>
          </a:xfrm>
          <a:prstGeom prst="line">
            <a:avLst/>
          </a:prstGeom>
          <a:ln w="38100" cap="flat">
            <a:solidFill>
              <a:srgbClr val="000000"/>
            </a:solidFill>
            <a:prstDash val="solid"/>
            <a:headEnd type="none" w="sm" len="sm"/>
            <a:tailEnd type="none" w="sm" len="sm"/>
          </a:ln>
        </p:spPr>
      </p:sp>
      <p:grpSp>
        <p:nvGrpSpPr>
          <p:cNvPr id="8" name="Group 8"/>
          <p:cNvGrpSpPr/>
          <p:nvPr/>
        </p:nvGrpSpPr>
        <p:grpSpPr>
          <a:xfrm>
            <a:off x="5429224" y="-180826"/>
            <a:ext cx="12858776" cy="10467826"/>
            <a:chOff x="0" y="-47625"/>
            <a:chExt cx="2821878" cy="2756958"/>
          </a:xfrm>
        </p:grpSpPr>
        <p:sp>
          <p:nvSpPr>
            <p:cNvPr id="9" name="Freeform 9"/>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57126" y="1500162"/>
            <a:ext cx="4769516" cy="6463308"/>
          </a:xfrm>
          <a:prstGeom prst="rect">
            <a:avLst/>
          </a:prstGeom>
        </p:spPr>
        <p:txBody>
          <a:bodyPr lIns="0" tIns="0" rIns="0" bIns="0" rtlCol="0" anchor="t">
            <a:spAutoFit/>
          </a:bodyPr>
          <a:lstStyle/>
          <a:p>
            <a:pPr>
              <a:lnSpc>
                <a:spcPts val="2448"/>
              </a:lnSpc>
              <a:spcBef>
                <a:spcPct val="0"/>
              </a:spcBef>
            </a:pPr>
            <a:endParaRPr lang="en-US" sz="2800" dirty="0" smtClean="0">
              <a:solidFill>
                <a:srgbClr val="000000"/>
              </a:solidFill>
              <a:latin typeface="Poppins"/>
            </a:endParaRPr>
          </a:p>
          <a:p>
            <a:pPr>
              <a:lnSpc>
                <a:spcPts val="2448"/>
              </a:lnSpc>
              <a:spcBef>
                <a:spcPct val="0"/>
              </a:spcBef>
            </a:pPr>
            <a:endParaRPr lang="en-US" sz="2800" dirty="0" smtClean="0">
              <a:solidFill>
                <a:srgbClr val="000000"/>
              </a:solidFill>
              <a:latin typeface="Poppins"/>
            </a:endParaRPr>
          </a:p>
          <a:p>
            <a:pPr>
              <a:lnSpc>
                <a:spcPts val="2448"/>
              </a:lnSpc>
              <a:spcBef>
                <a:spcPct val="0"/>
              </a:spcBef>
            </a:pPr>
            <a:r>
              <a:rPr lang="en-US" sz="2800" dirty="0" smtClean="0">
                <a:solidFill>
                  <a:srgbClr val="000000"/>
                </a:solidFill>
                <a:latin typeface="Poppins"/>
              </a:rPr>
              <a:t>SVM</a:t>
            </a:r>
          </a:p>
          <a:p>
            <a:pPr>
              <a:lnSpc>
                <a:spcPts val="2448"/>
              </a:lnSpc>
              <a:spcBef>
                <a:spcPct val="0"/>
              </a:spcBef>
            </a:pPr>
            <a:endParaRPr lang="en-US" sz="2800" dirty="0" smtClean="0">
              <a:solidFill>
                <a:srgbClr val="000000"/>
              </a:solidFill>
              <a:latin typeface="Poppins"/>
            </a:endParaRPr>
          </a:p>
          <a:p>
            <a:r>
              <a:rPr lang="en-US" sz="2000" b="1" dirty="0" smtClean="0"/>
              <a:t>from </a:t>
            </a:r>
            <a:r>
              <a:rPr lang="en-US" sz="2000" b="1" dirty="0" err="1" smtClean="0"/>
              <a:t>sklearn</a:t>
            </a:r>
            <a:r>
              <a:rPr lang="en-US" sz="2000" b="1" dirty="0" smtClean="0"/>
              <a:t> import datasets</a:t>
            </a:r>
          </a:p>
          <a:p>
            <a:r>
              <a:rPr lang="en-US" sz="2000" b="1" dirty="0" smtClean="0"/>
              <a:t>from </a:t>
            </a:r>
            <a:r>
              <a:rPr lang="en-US" sz="2000" b="1" dirty="0" err="1" smtClean="0"/>
              <a:t>sklearn.model_selection</a:t>
            </a:r>
            <a:r>
              <a:rPr lang="en-US" sz="2000" b="1" dirty="0" smtClean="0"/>
              <a:t> import </a:t>
            </a:r>
            <a:r>
              <a:rPr lang="en-US" sz="2000" b="1" dirty="0" err="1" smtClean="0"/>
              <a:t>train_test_split</a:t>
            </a:r>
            <a:endParaRPr lang="en-US" sz="2000" b="1" dirty="0" smtClean="0"/>
          </a:p>
          <a:p>
            <a:r>
              <a:rPr lang="en-US" sz="2000" b="1" dirty="0" smtClean="0"/>
              <a:t>from sklearn.svm import SVC</a:t>
            </a:r>
          </a:p>
          <a:p>
            <a:r>
              <a:rPr lang="en-US" sz="2000" b="1" dirty="0" smtClean="0"/>
              <a:t>from sklearn.svm import SVR</a:t>
            </a:r>
          </a:p>
          <a:p>
            <a:r>
              <a:rPr lang="en-US" sz="2000" b="1" dirty="0" smtClean="0"/>
              <a:t>from </a:t>
            </a:r>
            <a:r>
              <a:rPr lang="en-US" sz="2000" b="1" dirty="0" err="1" smtClean="0"/>
              <a:t>sklearn.metrics</a:t>
            </a:r>
            <a:r>
              <a:rPr lang="en-US" sz="2000" b="1" dirty="0" smtClean="0"/>
              <a:t> import </a:t>
            </a:r>
            <a:r>
              <a:rPr lang="en-US" sz="2000" b="1" dirty="0" err="1" smtClean="0"/>
              <a:t>accuracy_score</a:t>
            </a:r>
            <a:r>
              <a:rPr lang="en-US" sz="2000" b="1" dirty="0" smtClean="0"/>
              <a:t>, </a:t>
            </a:r>
            <a:r>
              <a:rPr lang="en-US" sz="2000" b="1" dirty="0" err="1" smtClean="0"/>
              <a:t>mean_squared_error</a:t>
            </a:r>
            <a:endParaRPr lang="en-US" sz="2000" b="1" dirty="0" smtClean="0"/>
          </a:p>
          <a:p>
            <a:r>
              <a:rPr lang="en-US" sz="2000" b="1" dirty="0" err="1" smtClean="0"/>
              <a:t>X_train</a:t>
            </a:r>
            <a:r>
              <a:rPr lang="en-US" sz="2000" b="1" dirty="0" smtClean="0"/>
              <a:t>, </a:t>
            </a:r>
            <a:r>
              <a:rPr lang="en-US" sz="2000" b="1" dirty="0" err="1" smtClean="0"/>
              <a:t>X_test</a:t>
            </a:r>
            <a:r>
              <a:rPr lang="en-US" sz="2000" b="1" dirty="0" smtClean="0"/>
              <a:t>, </a:t>
            </a:r>
            <a:r>
              <a:rPr lang="en-US" sz="2000" b="1" dirty="0" err="1" smtClean="0"/>
              <a:t>y_train</a:t>
            </a:r>
            <a:r>
              <a:rPr lang="en-US" sz="2000" b="1" dirty="0" smtClean="0"/>
              <a:t>, </a:t>
            </a:r>
            <a:r>
              <a:rPr lang="en-US" sz="2000" b="1" dirty="0" err="1" smtClean="0"/>
              <a:t>y_test</a:t>
            </a:r>
            <a:r>
              <a:rPr lang="en-US" sz="2000" b="1" dirty="0" smtClean="0"/>
              <a:t> = </a:t>
            </a:r>
            <a:r>
              <a:rPr lang="en-US" sz="2000" b="1" dirty="0" err="1" smtClean="0"/>
              <a:t>train_test_split</a:t>
            </a:r>
            <a:r>
              <a:rPr lang="en-US" sz="2000" b="1" dirty="0" smtClean="0"/>
              <a:t>(</a:t>
            </a:r>
            <a:r>
              <a:rPr lang="en-US" sz="2000" b="1" dirty="0" err="1" smtClean="0"/>
              <a:t>x,y</a:t>
            </a:r>
            <a:r>
              <a:rPr lang="en-US" sz="2000" b="1" dirty="0" smtClean="0"/>
              <a:t>, </a:t>
            </a:r>
            <a:r>
              <a:rPr lang="en-US" sz="2000" b="1" dirty="0" err="1" smtClean="0"/>
              <a:t>test_size</a:t>
            </a:r>
            <a:r>
              <a:rPr lang="en-US" sz="2000" b="1" dirty="0" smtClean="0"/>
              <a:t>=0.2, </a:t>
            </a:r>
            <a:r>
              <a:rPr lang="en-US" sz="2000" b="1" dirty="0" err="1" smtClean="0"/>
              <a:t>random_state</a:t>
            </a:r>
            <a:r>
              <a:rPr lang="en-US" sz="2000" b="1" dirty="0" smtClean="0"/>
              <a:t>=42)</a:t>
            </a:r>
          </a:p>
          <a:p>
            <a:r>
              <a:rPr lang="en-US" sz="2000" b="1" dirty="0" smtClean="0"/>
              <a:t>model = SVC(kernel='linear')</a:t>
            </a:r>
          </a:p>
          <a:p>
            <a:r>
              <a:rPr lang="en-US" sz="2000" b="1" dirty="0" smtClean="0"/>
              <a:t>model.fit(</a:t>
            </a:r>
            <a:r>
              <a:rPr lang="en-US" sz="2000" b="1" dirty="0" err="1" smtClean="0"/>
              <a:t>X_train</a:t>
            </a:r>
            <a:r>
              <a:rPr lang="en-US" sz="2000" b="1" dirty="0" smtClean="0"/>
              <a:t>, </a:t>
            </a:r>
            <a:r>
              <a:rPr lang="en-US" sz="2000" b="1" dirty="0" err="1" smtClean="0"/>
              <a:t>y_train</a:t>
            </a:r>
            <a:r>
              <a:rPr lang="en-US" sz="2000" b="1" dirty="0" smtClean="0"/>
              <a:t>)</a:t>
            </a:r>
          </a:p>
          <a:p>
            <a:r>
              <a:rPr lang="en-US" sz="2000" b="1" dirty="0" err="1" smtClean="0"/>
              <a:t>y_pred</a:t>
            </a:r>
            <a:r>
              <a:rPr lang="en-US" sz="2000" b="1" dirty="0" smtClean="0"/>
              <a:t> = </a:t>
            </a:r>
            <a:r>
              <a:rPr lang="en-US" sz="2000" b="1" dirty="0" err="1" smtClean="0"/>
              <a:t>model.predict</a:t>
            </a:r>
            <a:r>
              <a:rPr lang="en-US" sz="2000" b="1" dirty="0" smtClean="0"/>
              <a:t>(</a:t>
            </a:r>
            <a:r>
              <a:rPr lang="en-US" sz="2000" b="1" dirty="0" err="1" smtClean="0"/>
              <a:t>X_test</a:t>
            </a:r>
            <a:r>
              <a:rPr lang="en-US" sz="2000" b="1" dirty="0" smtClean="0"/>
              <a:t>)</a:t>
            </a:r>
          </a:p>
          <a:p>
            <a:r>
              <a:rPr lang="en-US" sz="2000" b="1" dirty="0" smtClean="0"/>
              <a:t>acc = </a:t>
            </a:r>
            <a:r>
              <a:rPr lang="en-US" sz="2000" b="1" dirty="0" err="1" smtClean="0"/>
              <a:t>accuracy_score</a:t>
            </a:r>
            <a:r>
              <a:rPr lang="en-US" sz="2000" b="1" dirty="0" smtClean="0"/>
              <a:t>(</a:t>
            </a:r>
            <a:r>
              <a:rPr lang="en-US" sz="2000" b="1" dirty="0" err="1" smtClean="0"/>
              <a:t>y_test</a:t>
            </a:r>
            <a:r>
              <a:rPr lang="en-US" sz="2000" b="1" dirty="0" smtClean="0"/>
              <a:t>, </a:t>
            </a:r>
            <a:r>
              <a:rPr lang="en-US" sz="2000" b="1" dirty="0" err="1" smtClean="0"/>
              <a:t>y_pred</a:t>
            </a:r>
            <a:r>
              <a:rPr lang="en-US" sz="2000" b="1" dirty="0" smtClean="0"/>
              <a:t>)</a:t>
            </a:r>
          </a:p>
          <a:p>
            <a:r>
              <a:rPr lang="en-US" sz="2000" b="1" dirty="0" smtClean="0"/>
              <a:t>print(</a:t>
            </a:r>
            <a:r>
              <a:rPr lang="en-US" sz="2000" b="1" dirty="0" err="1" smtClean="0"/>
              <a:t>f'Accuracy</a:t>
            </a:r>
            <a:r>
              <a:rPr lang="en-US" sz="2000" b="1" dirty="0" smtClean="0"/>
              <a:t>: {acc}')</a:t>
            </a:r>
          </a:p>
          <a:p>
            <a:pPr>
              <a:lnSpc>
                <a:spcPts val="2448"/>
              </a:lnSpc>
              <a:spcBef>
                <a:spcPct val="0"/>
              </a:spcBef>
            </a:pPr>
            <a:endParaRPr lang="en-US" sz="1748" dirty="0" smtClean="0">
              <a:solidFill>
                <a:srgbClr val="000000"/>
              </a:solidFill>
              <a:latin typeface="Poppins"/>
            </a:endParaRPr>
          </a:p>
          <a:p>
            <a:pPr>
              <a:lnSpc>
                <a:spcPts val="2448"/>
              </a:lnSpc>
              <a:spcBef>
                <a:spcPct val="0"/>
              </a:spcBef>
            </a:pPr>
            <a:endParaRPr lang="en-US" sz="1748" dirty="0">
              <a:solidFill>
                <a:srgbClr val="000000"/>
              </a:solidFill>
              <a:latin typeface="Poppins"/>
            </a:endParaRPr>
          </a:p>
        </p:txBody>
      </p:sp>
      <p:sp>
        <p:nvSpPr>
          <p:cNvPr id="7170"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6" name="AutoShape 1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8" name="AutoShape 2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0" name="AutoShape 2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2" name="AutoShape 2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4" name="AutoShape 2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6" name="AutoShape 2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8" name="AutoShape 3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0" name="AutoShape 3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2" name="AutoShape 3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4" name="AutoShape 3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6" name="AutoShape 3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8" name="AutoShape 4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0" name="AutoShape 4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2" name="AutoShape 4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4" name="AutoShape 4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6" name="AutoShape 4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8" name="AutoShape 5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0" name="AutoShape 5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2" name="AutoShape 5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4" name="AutoShape 5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6" name="AutoShape 5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8" name="AutoShape 6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0" name="AutoShape 6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2" name="AutoShape 6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4" name="AutoShape 6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6" name="AutoShape 6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8" name="AutoShape 7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0" name="AutoShape 7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2" name="AutoShape 7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4" name="AutoShape 7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6" name="AutoShape 7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8" name="AutoShape 8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0" name="Rectangle 69"/>
          <p:cNvSpPr/>
          <p:nvPr/>
        </p:nvSpPr>
        <p:spPr>
          <a:xfrm>
            <a:off x="11715704" y="0"/>
            <a:ext cx="6572296" cy="1028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72" name="TextBox 17"/>
          <p:cNvSpPr txBox="1"/>
          <p:nvPr/>
        </p:nvSpPr>
        <p:spPr>
          <a:xfrm>
            <a:off x="6072166" y="1857352"/>
            <a:ext cx="4769516" cy="5663089"/>
          </a:xfrm>
          <a:prstGeom prst="rect">
            <a:avLst/>
          </a:prstGeom>
        </p:spPr>
        <p:txBody>
          <a:bodyPr lIns="0" tIns="0" rIns="0" bIns="0" rtlCol="0" anchor="t">
            <a:spAutoFit/>
          </a:bodyPr>
          <a:lstStyle/>
          <a:p>
            <a:r>
              <a:rPr lang="en-US" sz="2800" dirty="0" smtClean="0">
                <a:solidFill>
                  <a:schemeClr val="bg1"/>
                </a:solidFill>
              </a:rPr>
              <a:t>#</a:t>
            </a:r>
            <a:r>
              <a:rPr lang="en-US" sz="2800" dirty="0" err="1" smtClean="0">
                <a:solidFill>
                  <a:schemeClr val="bg1"/>
                </a:solidFill>
              </a:rPr>
              <a:t>logistric</a:t>
            </a:r>
            <a:r>
              <a:rPr lang="en-US" sz="2800" dirty="0" smtClean="0">
                <a:solidFill>
                  <a:schemeClr val="bg1"/>
                </a:solidFill>
              </a:rPr>
              <a:t> regression</a:t>
            </a:r>
          </a:p>
          <a:p>
            <a:endParaRPr lang="en-IN" sz="2000" dirty="0" smtClean="0">
              <a:solidFill>
                <a:schemeClr val="bg1"/>
              </a:solidFill>
            </a:endParaRPr>
          </a:p>
          <a:p>
            <a:endParaRPr lang="en-US" sz="2000" dirty="0" smtClean="0">
              <a:solidFill>
                <a:schemeClr val="bg1"/>
              </a:solidFill>
            </a:endParaRPr>
          </a:p>
          <a:p>
            <a:r>
              <a:rPr lang="en-US" sz="2000" dirty="0" smtClean="0">
                <a:solidFill>
                  <a:schemeClr val="bg1"/>
                </a:solidFill>
              </a:rPr>
              <a:t>from </a:t>
            </a:r>
            <a:r>
              <a:rPr lang="en-US" sz="2000" dirty="0" err="1" smtClean="0">
                <a:solidFill>
                  <a:schemeClr val="bg1"/>
                </a:solidFill>
              </a:rPr>
              <a:t>sklearn.metrics</a:t>
            </a:r>
            <a:r>
              <a:rPr lang="en-US" sz="2000" dirty="0" smtClean="0">
                <a:solidFill>
                  <a:schemeClr val="bg1"/>
                </a:solidFill>
              </a:rPr>
              <a:t> import </a:t>
            </a:r>
            <a:r>
              <a:rPr lang="en-US" sz="2000" dirty="0" err="1" smtClean="0">
                <a:solidFill>
                  <a:schemeClr val="bg1"/>
                </a:solidFill>
              </a:rPr>
              <a:t>accuracy_score</a:t>
            </a:r>
            <a:r>
              <a:rPr lang="en-US" sz="2000" dirty="0" smtClean="0">
                <a:solidFill>
                  <a:schemeClr val="bg1"/>
                </a:solidFill>
              </a:rPr>
              <a:t>, </a:t>
            </a:r>
            <a:r>
              <a:rPr lang="en-US" sz="2000" dirty="0" err="1" smtClean="0">
                <a:solidFill>
                  <a:schemeClr val="bg1"/>
                </a:solidFill>
              </a:rPr>
              <a:t>confusion_matrix</a:t>
            </a:r>
            <a:endParaRPr lang="en-US" sz="2000" dirty="0" smtClean="0">
              <a:solidFill>
                <a:schemeClr val="bg1"/>
              </a:solidFill>
            </a:endParaRPr>
          </a:p>
          <a:p>
            <a:r>
              <a:rPr lang="en-US" sz="2000" dirty="0" smtClean="0">
                <a:solidFill>
                  <a:schemeClr val="bg1"/>
                </a:solidFill>
              </a:rPr>
              <a:t>import </a:t>
            </a:r>
            <a:r>
              <a:rPr lang="en-US" sz="2000" dirty="0" err="1" smtClean="0">
                <a:solidFill>
                  <a:schemeClr val="bg1"/>
                </a:solidFill>
              </a:rPr>
              <a:t>seaborn</a:t>
            </a:r>
            <a:r>
              <a:rPr lang="en-US" sz="2000" dirty="0" smtClean="0">
                <a:solidFill>
                  <a:schemeClr val="bg1"/>
                </a:solidFill>
              </a:rPr>
              <a:t> as </a:t>
            </a:r>
            <a:r>
              <a:rPr lang="en-US" sz="2000" dirty="0" err="1" smtClean="0">
                <a:solidFill>
                  <a:schemeClr val="bg1"/>
                </a:solidFill>
              </a:rPr>
              <a:t>sns</a:t>
            </a:r>
            <a:endParaRPr lang="en-US" sz="2000" dirty="0" smtClean="0">
              <a:solidFill>
                <a:schemeClr val="bg1"/>
              </a:solidFill>
            </a:endParaRPr>
          </a:p>
          <a:p>
            <a:r>
              <a:rPr lang="en-US" sz="2000" dirty="0" smtClean="0">
                <a:solidFill>
                  <a:schemeClr val="bg1"/>
                </a:solidFill>
              </a:rPr>
              <a:t>from </a:t>
            </a:r>
            <a:r>
              <a:rPr lang="en-US" sz="2000" dirty="0" err="1" smtClean="0">
                <a:solidFill>
                  <a:schemeClr val="bg1"/>
                </a:solidFill>
              </a:rPr>
              <a:t>sklearn.model_selection</a:t>
            </a:r>
            <a:r>
              <a:rPr lang="en-US" sz="2000" dirty="0" smtClean="0">
                <a:solidFill>
                  <a:schemeClr val="bg1"/>
                </a:solidFill>
              </a:rPr>
              <a:t> import </a:t>
            </a:r>
            <a:r>
              <a:rPr lang="en-US" sz="2000" dirty="0" err="1" smtClean="0">
                <a:solidFill>
                  <a:schemeClr val="bg1"/>
                </a:solidFill>
              </a:rPr>
              <a:t>train_test_split</a:t>
            </a:r>
            <a:endParaRPr lang="en-US" sz="2000" dirty="0" smtClean="0">
              <a:solidFill>
                <a:schemeClr val="bg1"/>
              </a:solidFill>
            </a:endParaRPr>
          </a:p>
          <a:p>
            <a:r>
              <a:rPr lang="en-US" sz="2000" dirty="0" smtClean="0">
                <a:solidFill>
                  <a:schemeClr val="bg1"/>
                </a:solidFill>
              </a:rPr>
              <a:t>from </a:t>
            </a:r>
            <a:r>
              <a:rPr lang="en-US" sz="2000" dirty="0" err="1" smtClean="0">
                <a:solidFill>
                  <a:schemeClr val="bg1"/>
                </a:solidFill>
              </a:rPr>
              <a:t>sklearn.linear_model</a:t>
            </a:r>
            <a:r>
              <a:rPr lang="en-US" sz="2000" dirty="0" smtClean="0">
                <a:solidFill>
                  <a:schemeClr val="bg1"/>
                </a:solidFill>
              </a:rPr>
              <a:t> import </a:t>
            </a:r>
            <a:r>
              <a:rPr lang="en-US" sz="2000" dirty="0" err="1" smtClean="0">
                <a:solidFill>
                  <a:schemeClr val="bg1"/>
                </a:solidFill>
              </a:rPr>
              <a:t>LogisticRegression</a:t>
            </a:r>
            <a:endParaRPr lang="en-US" sz="2000" dirty="0" smtClean="0">
              <a:solidFill>
                <a:schemeClr val="bg1"/>
              </a:solidFill>
            </a:endParaRPr>
          </a:p>
          <a:p>
            <a:r>
              <a:rPr lang="en-US" sz="2000" dirty="0" err="1" smtClean="0">
                <a:solidFill>
                  <a:schemeClr val="bg1"/>
                </a:solidFill>
              </a:rPr>
              <a:t>x_train</a:t>
            </a:r>
            <a:r>
              <a:rPr lang="en-US" sz="2000" dirty="0" smtClean="0">
                <a:solidFill>
                  <a:schemeClr val="bg1"/>
                </a:solidFill>
              </a:rPr>
              <a:t>, </a:t>
            </a:r>
            <a:r>
              <a:rPr lang="en-US" sz="2000" dirty="0" err="1" smtClean="0">
                <a:solidFill>
                  <a:schemeClr val="bg1"/>
                </a:solidFill>
              </a:rPr>
              <a:t>x_test</a:t>
            </a:r>
            <a:r>
              <a:rPr lang="en-US" sz="2000" dirty="0" smtClean="0">
                <a:solidFill>
                  <a:schemeClr val="bg1"/>
                </a:solidFill>
              </a:rPr>
              <a:t>, </a:t>
            </a:r>
            <a:r>
              <a:rPr lang="en-US" sz="2000" dirty="0" err="1" smtClean="0">
                <a:solidFill>
                  <a:schemeClr val="bg1"/>
                </a:solidFill>
              </a:rPr>
              <a:t>y_train</a:t>
            </a:r>
            <a:r>
              <a:rPr lang="en-US" sz="2000" dirty="0" smtClean="0">
                <a:solidFill>
                  <a:schemeClr val="bg1"/>
                </a:solidFill>
              </a:rPr>
              <a:t>, </a:t>
            </a:r>
            <a:r>
              <a:rPr lang="en-US" sz="2000" dirty="0" err="1" smtClean="0">
                <a:solidFill>
                  <a:schemeClr val="bg1"/>
                </a:solidFill>
              </a:rPr>
              <a:t>y_test</a:t>
            </a:r>
            <a:r>
              <a:rPr lang="en-US" sz="2000" dirty="0" smtClean="0">
                <a:solidFill>
                  <a:schemeClr val="bg1"/>
                </a:solidFill>
              </a:rPr>
              <a:t> = </a:t>
            </a:r>
            <a:r>
              <a:rPr lang="en-US" sz="2000" dirty="0" err="1" smtClean="0">
                <a:solidFill>
                  <a:schemeClr val="bg1"/>
                </a:solidFill>
              </a:rPr>
              <a:t>train_test_split</a:t>
            </a:r>
            <a:r>
              <a:rPr lang="en-US" sz="2000" dirty="0" smtClean="0">
                <a:solidFill>
                  <a:schemeClr val="bg1"/>
                </a:solidFill>
              </a:rPr>
              <a:t>(</a:t>
            </a:r>
            <a:r>
              <a:rPr lang="en-US" sz="2000" dirty="0" err="1" smtClean="0">
                <a:solidFill>
                  <a:schemeClr val="bg1"/>
                </a:solidFill>
              </a:rPr>
              <a:t>x,y,test_size</a:t>
            </a:r>
            <a:r>
              <a:rPr lang="en-US" sz="2000" dirty="0" smtClean="0">
                <a:solidFill>
                  <a:schemeClr val="bg1"/>
                </a:solidFill>
              </a:rPr>
              <a:t>=0.29,random_state=42)</a:t>
            </a:r>
          </a:p>
          <a:p>
            <a:r>
              <a:rPr lang="en-US" sz="2000" dirty="0" smtClean="0">
                <a:solidFill>
                  <a:schemeClr val="bg1"/>
                </a:solidFill>
              </a:rPr>
              <a:t>model = </a:t>
            </a:r>
            <a:r>
              <a:rPr lang="en-US" sz="2000" dirty="0" err="1" smtClean="0">
                <a:solidFill>
                  <a:schemeClr val="bg1"/>
                </a:solidFill>
              </a:rPr>
              <a:t>LogisticRegression</a:t>
            </a:r>
            <a:r>
              <a:rPr lang="en-US" sz="2000" dirty="0" smtClean="0">
                <a:solidFill>
                  <a:schemeClr val="bg1"/>
                </a:solidFill>
              </a:rPr>
              <a:t>()</a:t>
            </a:r>
          </a:p>
          <a:p>
            <a:r>
              <a:rPr lang="en-US" sz="2000" dirty="0" smtClean="0">
                <a:solidFill>
                  <a:schemeClr val="bg1"/>
                </a:solidFill>
              </a:rPr>
              <a:t>model.fit(</a:t>
            </a:r>
            <a:r>
              <a:rPr lang="en-US" sz="2000" dirty="0" err="1" smtClean="0">
                <a:solidFill>
                  <a:schemeClr val="bg1"/>
                </a:solidFill>
              </a:rPr>
              <a:t>x_train</a:t>
            </a:r>
            <a:r>
              <a:rPr lang="en-US" sz="2000" dirty="0" smtClean="0">
                <a:solidFill>
                  <a:schemeClr val="bg1"/>
                </a:solidFill>
              </a:rPr>
              <a:t>, </a:t>
            </a:r>
            <a:r>
              <a:rPr lang="en-US" sz="2000" dirty="0" err="1" smtClean="0">
                <a:solidFill>
                  <a:schemeClr val="bg1"/>
                </a:solidFill>
              </a:rPr>
              <a:t>y_train</a:t>
            </a:r>
            <a:r>
              <a:rPr lang="en-US" sz="2000" dirty="0" smtClean="0">
                <a:solidFill>
                  <a:schemeClr val="bg1"/>
                </a:solidFill>
              </a:rPr>
              <a:t>)</a:t>
            </a:r>
          </a:p>
          <a:p>
            <a:r>
              <a:rPr lang="en-US" sz="2000" dirty="0" err="1" smtClean="0">
                <a:solidFill>
                  <a:schemeClr val="bg1"/>
                </a:solidFill>
              </a:rPr>
              <a:t>y_pred</a:t>
            </a:r>
            <a:r>
              <a:rPr lang="en-US" sz="2000" dirty="0" smtClean="0">
                <a:solidFill>
                  <a:schemeClr val="bg1"/>
                </a:solidFill>
              </a:rPr>
              <a:t> = </a:t>
            </a:r>
            <a:r>
              <a:rPr lang="en-US" sz="2000" dirty="0" err="1" smtClean="0">
                <a:solidFill>
                  <a:schemeClr val="bg1"/>
                </a:solidFill>
              </a:rPr>
              <a:t>model.predict</a:t>
            </a:r>
            <a:r>
              <a:rPr lang="en-US" sz="2000" dirty="0" smtClean="0">
                <a:solidFill>
                  <a:schemeClr val="bg1"/>
                </a:solidFill>
              </a:rPr>
              <a:t>(</a:t>
            </a:r>
            <a:r>
              <a:rPr lang="en-US" sz="2000" dirty="0" err="1" smtClean="0">
                <a:solidFill>
                  <a:schemeClr val="bg1"/>
                </a:solidFill>
              </a:rPr>
              <a:t>x_test</a:t>
            </a:r>
            <a:r>
              <a:rPr lang="en-US" sz="2000" dirty="0" smtClean="0">
                <a:solidFill>
                  <a:schemeClr val="bg1"/>
                </a:solidFill>
              </a:rPr>
              <a:t>)</a:t>
            </a:r>
          </a:p>
          <a:p>
            <a:r>
              <a:rPr lang="en-US" sz="2000" dirty="0" smtClean="0">
                <a:solidFill>
                  <a:schemeClr val="bg1"/>
                </a:solidFill>
              </a:rPr>
              <a:t>Accuracy = </a:t>
            </a:r>
            <a:r>
              <a:rPr lang="en-US" sz="2000" dirty="0" err="1" smtClean="0">
                <a:solidFill>
                  <a:schemeClr val="bg1"/>
                </a:solidFill>
              </a:rPr>
              <a:t>accuracy_score</a:t>
            </a:r>
            <a:r>
              <a:rPr lang="en-US" sz="2000" dirty="0" smtClean="0">
                <a:solidFill>
                  <a:schemeClr val="bg1"/>
                </a:solidFill>
              </a:rPr>
              <a:t>(</a:t>
            </a:r>
            <a:r>
              <a:rPr lang="en-US" sz="2000" dirty="0" err="1" smtClean="0">
                <a:solidFill>
                  <a:schemeClr val="bg1"/>
                </a:solidFill>
              </a:rPr>
              <a:t>y_test</a:t>
            </a:r>
            <a:r>
              <a:rPr lang="en-US" sz="2000" dirty="0" smtClean="0">
                <a:solidFill>
                  <a:schemeClr val="bg1"/>
                </a:solidFill>
              </a:rPr>
              <a:t>, </a:t>
            </a:r>
            <a:r>
              <a:rPr lang="en-US" sz="2000" dirty="0" err="1" smtClean="0">
                <a:solidFill>
                  <a:schemeClr val="bg1"/>
                </a:solidFill>
              </a:rPr>
              <a:t>y_pred</a:t>
            </a:r>
            <a:r>
              <a:rPr lang="en-US" sz="2000" dirty="0" smtClean="0">
                <a:solidFill>
                  <a:schemeClr val="bg1"/>
                </a:solidFill>
              </a:rPr>
              <a:t>)</a:t>
            </a:r>
          </a:p>
          <a:p>
            <a:r>
              <a:rPr lang="en-US" sz="2000" dirty="0" smtClean="0">
                <a:solidFill>
                  <a:schemeClr val="bg1"/>
                </a:solidFill>
              </a:rPr>
              <a:t>print("Accuracy:", Accuracy)</a:t>
            </a:r>
            <a:endParaRPr lang="en-US" sz="2000" dirty="0">
              <a:solidFill>
                <a:schemeClr val="bg1"/>
              </a:solidFill>
            </a:endParaRPr>
          </a:p>
        </p:txBody>
      </p:sp>
      <p:sp>
        <p:nvSpPr>
          <p:cNvPr id="63" name="Rectangle 62"/>
          <p:cNvSpPr/>
          <p:nvPr/>
        </p:nvSpPr>
        <p:spPr>
          <a:xfrm>
            <a:off x="11930082" y="1857352"/>
            <a:ext cx="5857916" cy="5262979"/>
          </a:xfrm>
          <a:prstGeom prst="rect">
            <a:avLst/>
          </a:prstGeom>
        </p:spPr>
        <p:txBody>
          <a:bodyPr wrap="square">
            <a:spAutoFit/>
          </a:bodyPr>
          <a:lstStyle/>
          <a:p>
            <a:r>
              <a:rPr lang="en-US" sz="2800" dirty="0" err="1" smtClean="0"/>
              <a:t>kNN</a:t>
            </a:r>
            <a:endParaRPr lang="en-US" sz="2800" dirty="0" smtClean="0"/>
          </a:p>
          <a:p>
            <a:endParaRPr lang="en-IN" sz="2400" dirty="0" smtClean="0"/>
          </a:p>
          <a:p>
            <a:endParaRPr lang="en-US" sz="2400" dirty="0" smtClean="0"/>
          </a:p>
          <a:p>
            <a:r>
              <a:rPr lang="en-US" sz="2000" b="1" dirty="0" smtClean="0"/>
              <a:t>from </a:t>
            </a:r>
            <a:r>
              <a:rPr lang="en-US" sz="2000" b="1" dirty="0" err="1" smtClean="0"/>
              <a:t>sklearn.neighbors</a:t>
            </a:r>
            <a:r>
              <a:rPr lang="en-US" sz="2000" b="1" dirty="0" smtClean="0"/>
              <a:t> import </a:t>
            </a:r>
            <a:r>
              <a:rPr lang="en-US" sz="2000" b="1" dirty="0" err="1" smtClean="0"/>
              <a:t>KNeighborsClassifier</a:t>
            </a:r>
            <a:endParaRPr lang="en-US" sz="2000" b="1" dirty="0" smtClean="0"/>
          </a:p>
          <a:p>
            <a:r>
              <a:rPr lang="en-US" sz="2000" b="1" dirty="0" smtClean="0"/>
              <a:t>from </a:t>
            </a:r>
            <a:r>
              <a:rPr lang="en-US" sz="2000" b="1" dirty="0" err="1" smtClean="0"/>
              <a:t>sklearn.datasets</a:t>
            </a:r>
            <a:r>
              <a:rPr lang="en-US" sz="2000" b="1" dirty="0" smtClean="0"/>
              <a:t> import </a:t>
            </a:r>
            <a:r>
              <a:rPr lang="en-US" sz="2000" b="1" dirty="0" err="1" smtClean="0"/>
              <a:t>load_iris</a:t>
            </a:r>
            <a:endParaRPr lang="en-US" sz="2000" b="1" dirty="0" smtClean="0"/>
          </a:p>
          <a:p>
            <a:r>
              <a:rPr lang="en-US" sz="2000" b="1" dirty="0" smtClean="0"/>
              <a:t>from </a:t>
            </a:r>
            <a:r>
              <a:rPr lang="en-US" sz="2000" b="1" dirty="0" err="1" smtClean="0"/>
              <a:t>sklearn.model_selection</a:t>
            </a:r>
            <a:r>
              <a:rPr lang="en-US" sz="2000" b="1" dirty="0" smtClean="0"/>
              <a:t> import </a:t>
            </a:r>
            <a:r>
              <a:rPr lang="en-US" sz="2000" b="1" dirty="0" err="1" smtClean="0"/>
              <a:t>train_test_split</a:t>
            </a:r>
            <a:endParaRPr lang="en-US" sz="2000" b="1" dirty="0" smtClean="0"/>
          </a:p>
          <a:p>
            <a:r>
              <a:rPr lang="en-US" sz="2000" b="1" dirty="0" smtClean="0"/>
              <a:t>data = </a:t>
            </a:r>
            <a:r>
              <a:rPr lang="en-US" sz="2000" b="1" dirty="0" err="1" smtClean="0"/>
              <a:t>load_iris</a:t>
            </a:r>
            <a:r>
              <a:rPr lang="en-US" sz="2000" b="1" dirty="0" smtClean="0"/>
              <a:t>()</a:t>
            </a:r>
          </a:p>
          <a:p>
            <a:r>
              <a:rPr lang="en-US" sz="2000" b="1" dirty="0" err="1" smtClean="0"/>
              <a:t>X_train</a:t>
            </a:r>
            <a:r>
              <a:rPr lang="en-US" sz="2000" b="1" dirty="0" smtClean="0"/>
              <a:t>, </a:t>
            </a:r>
            <a:r>
              <a:rPr lang="en-US" sz="2000" b="1" dirty="0" err="1" smtClean="0"/>
              <a:t>X_test</a:t>
            </a:r>
            <a:r>
              <a:rPr lang="en-US" sz="2000" b="1" dirty="0" smtClean="0"/>
              <a:t>, </a:t>
            </a:r>
            <a:r>
              <a:rPr lang="en-US" sz="2000" b="1" dirty="0" err="1" smtClean="0"/>
              <a:t>y_train</a:t>
            </a:r>
            <a:r>
              <a:rPr lang="en-US" sz="2000" b="1" dirty="0" smtClean="0"/>
              <a:t>, </a:t>
            </a:r>
            <a:r>
              <a:rPr lang="en-US" sz="2000" b="1" dirty="0" err="1" smtClean="0"/>
              <a:t>y_test</a:t>
            </a:r>
            <a:r>
              <a:rPr lang="en-US" sz="2000" b="1" dirty="0" smtClean="0"/>
              <a:t> = </a:t>
            </a:r>
            <a:r>
              <a:rPr lang="en-US" sz="2000" b="1" dirty="0" err="1" smtClean="0"/>
              <a:t>train_test_split</a:t>
            </a:r>
            <a:r>
              <a:rPr lang="en-US" sz="2000" b="1" dirty="0" smtClean="0"/>
              <a:t>(x1, y, </a:t>
            </a:r>
            <a:r>
              <a:rPr lang="en-US" sz="2000" b="1" dirty="0" err="1" smtClean="0"/>
              <a:t>test_size</a:t>
            </a:r>
            <a:r>
              <a:rPr lang="en-US" sz="2000" b="1" dirty="0" smtClean="0"/>
              <a:t>=0.3, </a:t>
            </a:r>
            <a:r>
              <a:rPr lang="en-US" sz="2000" b="1" dirty="0" err="1" smtClean="0"/>
              <a:t>random_state</a:t>
            </a:r>
            <a:r>
              <a:rPr lang="en-US" sz="2000" b="1" dirty="0" smtClean="0"/>
              <a:t>=42)</a:t>
            </a:r>
          </a:p>
          <a:p>
            <a:r>
              <a:rPr lang="en-US" sz="2000" b="1" dirty="0" smtClean="0"/>
              <a:t>k=10</a:t>
            </a:r>
          </a:p>
          <a:p>
            <a:r>
              <a:rPr lang="en-US" sz="2000" b="1" dirty="0" err="1" smtClean="0"/>
              <a:t>knn</a:t>
            </a:r>
            <a:r>
              <a:rPr lang="en-US" sz="2000" b="1" dirty="0" smtClean="0"/>
              <a:t> = </a:t>
            </a:r>
            <a:r>
              <a:rPr lang="en-US" sz="2000" b="1" dirty="0" err="1" smtClean="0"/>
              <a:t>KNeighborsClassifier</a:t>
            </a:r>
            <a:r>
              <a:rPr lang="en-US" sz="2000" b="1" dirty="0" smtClean="0"/>
              <a:t>(</a:t>
            </a:r>
            <a:r>
              <a:rPr lang="en-US" sz="2000" b="1" dirty="0" err="1" smtClean="0"/>
              <a:t>n_neighbors</a:t>
            </a:r>
            <a:r>
              <a:rPr lang="en-US" sz="2000" b="1" dirty="0" smtClean="0"/>
              <a:t>=10)</a:t>
            </a:r>
          </a:p>
          <a:p>
            <a:r>
              <a:rPr lang="en-US" sz="2000" b="1" dirty="0" smtClean="0"/>
              <a:t>knn.fit(</a:t>
            </a:r>
            <a:r>
              <a:rPr lang="en-US" sz="2000" b="1" dirty="0" err="1" smtClean="0"/>
              <a:t>X_train</a:t>
            </a:r>
            <a:r>
              <a:rPr lang="en-US" sz="2000" b="1" dirty="0" smtClean="0"/>
              <a:t>, </a:t>
            </a:r>
            <a:r>
              <a:rPr lang="en-US" sz="2000" b="1" dirty="0" err="1" smtClean="0"/>
              <a:t>y_train</a:t>
            </a:r>
            <a:r>
              <a:rPr lang="en-US" sz="2000" b="1" dirty="0" smtClean="0"/>
              <a:t>)</a:t>
            </a:r>
          </a:p>
          <a:p>
            <a:r>
              <a:rPr lang="en-US" sz="2000" b="1" dirty="0" err="1" smtClean="0"/>
              <a:t>y_pred</a:t>
            </a:r>
            <a:r>
              <a:rPr lang="en-US" sz="2000" b="1" dirty="0" smtClean="0"/>
              <a:t> = </a:t>
            </a:r>
            <a:r>
              <a:rPr lang="en-US" sz="2000" b="1" dirty="0" err="1" smtClean="0"/>
              <a:t>knn.predict</a:t>
            </a:r>
            <a:r>
              <a:rPr lang="en-US" sz="2000" b="1" dirty="0" smtClean="0"/>
              <a:t>(</a:t>
            </a:r>
            <a:r>
              <a:rPr lang="en-US" sz="2000" b="1" dirty="0" err="1" smtClean="0"/>
              <a:t>X_test</a:t>
            </a:r>
            <a:r>
              <a:rPr lang="en-US" sz="2000" b="1" dirty="0" smtClean="0"/>
              <a:t>)</a:t>
            </a:r>
          </a:p>
          <a:p>
            <a:r>
              <a:rPr lang="en-US" sz="2000" b="1" dirty="0" smtClean="0"/>
              <a:t>from </a:t>
            </a:r>
            <a:r>
              <a:rPr lang="en-US" sz="2000" b="1" dirty="0" err="1" smtClean="0"/>
              <a:t>sklearn.metrics</a:t>
            </a:r>
            <a:r>
              <a:rPr lang="en-US" sz="2000" b="1" dirty="0" smtClean="0"/>
              <a:t> import </a:t>
            </a:r>
            <a:r>
              <a:rPr lang="en-US" sz="2000" b="1" dirty="0" err="1" smtClean="0"/>
              <a:t>accuracy_score</a:t>
            </a:r>
            <a:endParaRPr lang="en-US" sz="2000" b="1" dirty="0" smtClean="0"/>
          </a:p>
          <a:p>
            <a:r>
              <a:rPr lang="en-US" sz="2000" b="1" dirty="0" smtClean="0"/>
              <a:t>accuracy = </a:t>
            </a:r>
            <a:r>
              <a:rPr lang="en-US" sz="2000" b="1" dirty="0" err="1" smtClean="0"/>
              <a:t>accuracy_score</a:t>
            </a:r>
            <a:r>
              <a:rPr lang="en-US" sz="2000" b="1" dirty="0" smtClean="0"/>
              <a:t>(</a:t>
            </a:r>
            <a:r>
              <a:rPr lang="en-US" sz="2000" b="1" dirty="0" err="1" smtClean="0"/>
              <a:t>y_test</a:t>
            </a:r>
            <a:r>
              <a:rPr lang="en-US" sz="2000" b="1" dirty="0" smtClean="0"/>
              <a:t>, </a:t>
            </a:r>
            <a:r>
              <a:rPr lang="en-US" sz="2000" b="1" dirty="0" err="1" smtClean="0"/>
              <a:t>y_pred</a:t>
            </a:r>
            <a:r>
              <a:rPr lang="en-US" sz="2000" b="1" dirty="0" smtClean="0"/>
              <a:t>)</a:t>
            </a:r>
          </a:p>
          <a:p>
            <a:r>
              <a:rPr lang="en-US" sz="2000" b="1" dirty="0" smtClean="0"/>
              <a:t>print(</a:t>
            </a:r>
            <a:r>
              <a:rPr lang="en-US" sz="2000" b="1" dirty="0" err="1" smtClean="0"/>
              <a:t>f'Accuracy</a:t>
            </a:r>
            <a:r>
              <a:rPr lang="en-US" sz="2000" b="1" dirty="0" smtClean="0"/>
              <a:t>: {accuracy}')</a:t>
            </a:r>
            <a:endParaRPr 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sp>
      <p:sp>
        <p:nvSpPr>
          <p:cNvPr id="4" name="AutoShape 4"/>
          <p:cNvSpPr/>
          <p:nvPr/>
        </p:nvSpPr>
        <p:spPr>
          <a:xfrm>
            <a:off x="928630" y="4857748"/>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676900" y="0"/>
            <a:ext cx="2895596"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71506" y="4143368"/>
            <a:ext cx="3255770" cy="580544"/>
          </a:xfrm>
          <a:prstGeom prst="rect">
            <a:avLst/>
          </a:prstGeom>
        </p:spPr>
        <p:txBody>
          <a:bodyPr lIns="0" tIns="0" rIns="0" bIns="0" rtlCol="0" anchor="t">
            <a:spAutoFit/>
          </a:bodyPr>
          <a:lstStyle/>
          <a:p>
            <a:pPr>
              <a:lnSpc>
                <a:spcPts val="4940"/>
              </a:lnSpc>
              <a:spcBef>
                <a:spcPct val="0"/>
              </a:spcBef>
            </a:pPr>
            <a:r>
              <a:rPr lang="en-US" sz="4000" dirty="0" smtClean="0">
                <a:solidFill>
                  <a:srgbClr val="000000"/>
                </a:solidFill>
                <a:latin typeface="Lato Bold"/>
              </a:rPr>
              <a:t>RESULT :</a:t>
            </a:r>
            <a:endParaRPr lang="en-US" sz="4000" dirty="0">
              <a:solidFill>
                <a:srgbClr val="000000"/>
              </a:solidFill>
              <a:latin typeface="Lato Bold"/>
            </a:endParaRPr>
          </a:p>
        </p:txBody>
      </p:sp>
      <p:sp>
        <p:nvSpPr>
          <p:cNvPr id="22" name="TextBox 22"/>
          <p:cNvSpPr txBox="1"/>
          <p:nvPr/>
        </p:nvSpPr>
        <p:spPr>
          <a:xfrm>
            <a:off x="9786942" y="1285848"/>
            <a:ext cx="4760494" cy="371897"/>
          </a:xfrm>
          <a:prstGeom prst="rect">
            <a:avLst/>
          </a:prstGeom>
        </p:spPr>
        <p:txBody>
          <a:bodyPr lIns="0" tIns="0" rIns="0" bIns="0" rtlCol="0" anchor="t">
            <a:spAutoFit/>
          </a:bodyPr>
          <a:lstStyle/>
          <a:p>
            <a:pPr>
              <a:lnSpc>
                <a:spcPts val="2948"/>
              </a:lnSpc>
              <a:spcBef>
                <a:spcPct val="0"/>
              </a:spcBef>
            </a:pPr>
            <a:r>
              <a:rPr lang="en-US" sz="2400" dirty="0" smtClean="0"/>
              <a:t> Accuracy: 1.0</a:t>
            </a:r>
            <a:endParaRPr lang="en-US" sz="2106" dirty="0">
              <a:solidFill>
                <a:srgbClr val="000000"/>
              </a:solidFill>
              <a:latin typeface="Poppins"/>
            </a:endParaRPr>
          </a:p>
        </p:txBody>
      </p:sp>
      <p:sp>
        <p:nvSpPr>
          <p:cNvPr id="6146"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6643670" y="642906"/>
            <a:ext cx="1428760" cy="720710"/>
          </a:xfrm>
          <a:prstGeom prst="rect">
            <a:avLst/>
          </a:prstGeom>
          <a:solidFill>
            <a:schemeClr val="bg1"/>
          </a:solidFill>
        </p:spPr>
        <p:txBody>
          <a:bodyPr wrap="square">
            <a:spAutoFit/>
          </a:bodyPr>
          <a:lstStyle/>
          <a:p>
            <a:pPr>
              <a:lnSpc>
                <a:spcPts val="4940"/>
              </a:lnSpc>
              <a:spcBef>
                <a:spcPct val="0"/>
              </a:spcBef>
            </a:pPr>
            <a:r>
              <a:rPr lang="en-IN" sz="3200" b="1" dirty="0" smtClean="0">
                <a:solidFill>
                  <a:srgbClr val="000000"/>
                </a:solidFill>
                <a:latin typeface="Lato Bold"/>
              </a:rPr>
              <a:t> SVM :</a:t>
            </a:r>
            <a:endParaRPr lang="en-US" sz="3200" b="1" dirty="0">
              <a:solidFill>
                <a:srgbClr val="000000"/>
              </a:solidFill>
              <a:latin typeface="Lato Bold"/>
            </a:endParaRPr>
          </a:p>
        </p:txBody>
      </p:sp>
      <p:sp>
        <p:nvSpPr>
          <p:cNvPr id="26" name="Rectangle 25"/>
          <p:cNvSpPr/>
          <p:nvPr/>
        </p:nvSpPr>
        <p:spPr>
          <a:xfrm>
            <a:off x="6000728" y="4071930"/>
            <a:ext cx="2286016" cy="629147"/>
          </a:xfrm>
          <a:prstGeom prst="rect">
            <a:avLst/>
          </a:prstGeom>
          <a:solidFill>
            <a:schemeClr val="bg1"/>
          </a:solidFill>
        </p:spPr>
        <p:txBody>
          <a:bodyPr wrap="square">
            <a:spAutoFit/>
          </a:bodyPr>
          <a:lstStyle/>
          <a:p>
            <a:pPr>
              <a:lnSpc>
                <a:spcPts val="4940"/>
              </a:lnSpc>
              <a:spcBef>
                <a:spcPct val="0"/>
              </a:spcBef>
            </a:pPr>
            <a:r>
              <a:rPr lang="en-IN" sz="2400" b="1" dirty="0" smtClean="0">
                <a:solidFill>
                  <a:srgbClr val="000000"/>
                </a:solidFill>
                <a:latin typeface="Lato Bold"/>
              </a:rPr>
              <a:t> LOGISTRIC :</a:t>
            </a:r>
          </a:p>
        </p:txBody>
      </p:sp>
      <p:sp>
        <p:nvSpPr>
          <p:cNvPr id="27" name="TextBox 22"/>
          <p:cNvSpPr txBox="1"/>
          <p:nvPr/>
        </p:nvSpPr>
        <p:spPr>
          <a:xfrm>
            <a:off x="9786942" y="4643434"/>
            <a:ext cx="4760494" cy="363946"/>
          </a:xfrm>
          <a:prstGeom prst="rect">
            <a:avLst/>
          </a:prstGeom>
        </p:spPr>
        <p:txBody>
          <a:bodyPr lIns="0" tIns="0" rIns="0" bIns="0" rtlCol="0" anchor="t">
            <a:spAutoFit/>
          </a:bodyPr>
          <a:lstStyle/>
          <a:p>
            <a:pPr>
              <a:lnSpc>
                <a:spcPts val="2948"/>
              </a:lnSpc>
              <a:spcBef>
                <a:spcPct val="0"/>
              </a:spcBef>
            </a:pPr>
            <a:r>
              <a:rPr lang="en-US" sz="2400" dirty="0" smtClean="0"/>
              <a:t>Accuracy: 1.0</a:t>
            </a:r>
            <a:endParaRPr lang="en-US" sz="2106" dirty="0">
              <a:solidFill>
                <a:srgbClr val="000000"/>
              </a:solidFill>
              <a:latin typeface="Poppins"/>
            </a:endParaRPr>
          </a:p>
        </p:txBody>
      </p:sp>
      <p:sp>
        <p:nvSpPr>
          <p:cNvPr id="6148" name="AutoShape 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2" name="AutoShape 8"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4" name="AutoShape 10"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6" name="AutoShape 12"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8" name="AutoShape 1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 name="Picture 33" descr="A-simplified-illustration-of-how-the-support-vector-machine-works-The-SVM-has-identified.png"/>
          <p:cNvPicPr>
            <a:picLocks noChangeAspect="1"/>
          </p:cNvPicPr>
          <p:nvPr/>
        </p:nvPicPr>
        <p:blipFill>
          <a:blip r:embed="rId3"/>
          <a:stretch>
            <a:fillRect/>
          </a:stretch>
        </p:blipFill>
        <p:spPr>
          <a:xfrm>
            <a:off x="12287272" y="142840"/>
            <a:ext cx="4670239" cy="3000396"/>
          </a:xfrm>
          <a:prstGeom prst="rect">
            <a:avLst/>
          </a:prstGeom>
        </p:spPr>
      </p:pic>
      <p:pic>
        <p:nvPicPr>
          <p:cNvPr id="6160" name="Picture 16" descr="Life | Free Full-Text | Clinical Relevance of Secreted Small Noncoding RNAs  in an Embryo Implantation Potential Prediction at Morula and Blastocyst  Development Stages"/>
          <p:cNvPicPr>
            <a:picLocks noChangeAspect="1" noChangeArrowheads="1"/>
          </p:cNvPicPr>
          <p:nvPr/>
        </p:nvPicPr>
        <p:blipFill>
          <a:blip r:embed="rId4"/>
          <a:srcRect/>
          <a:stretch>
            <a:fillRect/>
          </a:stretch>
        </p:blipFill>
        <p:spPr bwMode="auto">
          <a:xfrm>
            <a:off x="12287272" y="3286112"/>
            <a:ext cx="4286280" cy="3414769"/>
          </a:xfrm>
          <a:prstGeom prst="rect">
            <a:avLst/>
          </a:prstGeom>
          <a:noFill/>
        </p:spPr>
      </p:pic>
      <p:sp>
        <p:nvSpPr>
          <p:cNvPr id="23" name="Rectangle 22"/>
          <p:cNvSpPr/>
          <p:nvPr/>
        </p:nvSpPr>
        <p:spPr>
          <a:xfrm>
            <a:off x="6643670" y="8072458"/>
            <a:ext cx="1289761" cy="720710"/>
          </a:xfrm>
          <a:prstGeom prst="rect">
            <a:avLst/>
          </a:prstGeom>
          <a:solidFill>
            <a:schemeClr val="bg1"/>
          </a:solidFill>
        </p:spPr>
        <p:txBody>
          <a:bodyPr wrap="square">
            <a:spAutoFit/>
          </a:bodyPr>
          <a:lstStyle/>
          <a:p>
            <a:pPr>
              <a:lnSpc>
                <a:spcPts val="4940"/>
              </a:lnSpc>
              <a:spcBef>
                <a:spcPct val="0"/>
              </a:spcBef>
            </a:pPr>
            <a:r>
              <a:rPr lang="en-IN" sz="3200" b="1" dirty="0" smtClean="0">
                <a:solidFill>
                  <a:srgbClr val="000000"/>
                </a:solidFill>
                <a:latin typeface="Lato Bold"/>
              </a:rPr>
              <a:t>KNN:</a:t>
            </a:r>
            <a:endParaRPr lang="en-US" sz="3200" b="1" dirty="0">
              <a:solidFill>
                <a:srgbClr val="000000"/>
              </a:solidFill>
              <a:latin typeface="Lato Bold"/>
            </a:endParaRPr>
          </a:p>
        </p:txBody>
      </p:sp>
      <p:sp>
        <p:nvSpPr>
          <p:cNvPr id="24" name="TextBox 22"/>
          <p:cNvSpPr txBox="1"/>
          <p:nvPr/>
        </p:nvSpPr>
        <p:spPr>
          <a:xfrm>
            <a:off x="9929818" y="8286772"/>
            <a:ext cx="4760494" cy="363946"/>
          </a:xfrm>
          <a:prstGeom prst="rect">
            <a:avLst/>
          </a:prstGeom>
        </p:spPr>
        <p:txBody>
          <a:bodyPr lIns="0" tIns="0" rIns="0" bIns="0" rtlCol="0" anchor="t">
            <a:spAutoFit/>
          </a:bodyPr>
          <a:lstStyle/>
          <a:p>
            <a:pPr>
              <a:lnSpc>
                <a:spcPts val="2948"/>
              </a:lnSpc>
              <a:spcBef>
                <a:spcPct val="0"/>
              </a:spcBef>
            </a:pPr>
            <a:r>
              <a:rPr lang="en-US" sz="2400" dirty="0" smtClean="0"/>
              <a:t>Accuracy: 1.0</a:t>
            </a:r>
            <a:endParaRPr lang="en-US" sz="2106" dirty="0">
              <a:solidFill>
                <a:srgbClr val="000000"/>
              </a:solidFill>
              <a:latin typeface="Poppins"/>
            </a:endParaRPr>
          </a:p>
        </p:txBody>
      </p:sp>
      <p:pic>
        <p:nvPicPr>
          <p:cNvPr id="28" name="Picture 82" descr="Support Vector Machine (SVM) Algorithm - Javatpoint"/>
          <p:cNvPicPr>
            <a:picLocks noChangeAspect="1" noChangeArrowheads="1"/>
          </p:cNvPicPr>
          <p:nvPr/>
        </p:nvPicPr>
        <p:blipFill>
          <a:blip r:embed="rId5"/>
          <a:srcRect/>
          <a:stretch>
            <a:fillRect/>
          </a:stretch>
        </p:blipFill>
        <p:spPr bwMode="auto">
          <a:xfrm>
            <a:off x="12072958" y="6715100"/>
            <a:ext cx="5143536" cy="35719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028700" y="3857616"/>
            <a:ext cx="16230600" cy="3431319"/>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2000200" y="5429252"/>
            <a:ext cx="3945220" cy="4074623"/>
            <a:chOff x="0" y="0"/>
            <a:chExt cx="6350000" cy="6558280"/>
          </a:xfrm>
        </p:grpSpPr>
        <p:sp>
          <p:nvSpPr>
            <p:cNvPr id="7" name="Freeform 7"/>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cstate="print"/>
              <a:stretch>
                <a:fillRect l="-1679" r="-1679"/>
              </a:stretch>
            </a:blipFill>
          </p:spPr>
        </p:sp>
        <p:sp>
          <p:nvSpPr>
            <p:cNvPr id="8" name="Freeform 8"/>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9" name="Group 9"/>
          <p:cNvGrpSpPr>
            <a:grpSpLocks noChangeAspect="1"/>
          </p:cNvGrpSpPr>
          <p:nvPr/>
        </p:nvGrpSpPr>
        <p:grpSpPr>
          <a:xfrm>
            <a:off x="7143736" y="5357814"/>
            <a:ext cx="3945220" cy="4074623"/>
            <a:chOff x="0" y="0"/>
            <a:chExt cx="6350000" cy="6558280"/>
          </a:xfrm>
        </p:grpSpPr>
        <p:sp>
          <p:nvSpPr>
            <p:cNvPr id="10" name="Freeform 1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cstate="print"/>
              <a:stretch>
                <a:fillRect l="-1679" r="-1679"/>
              </a:stretch>
            </a:blipFill>
          </p:spPr>
        </p:sp>
        <p:sp>
          <p:nvSpPr>
            <p:cNvPr id="11" name="Freeform 1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2" name="Group 12"/>
          <p:cNvGrpSpPr>
            <a:grpSpLocks noChangeAspect="1"/>
          </p:cNvGrpSpPr>
          <p:nvPr/>
        </p:nvGrpSpPr>
        <p:grpSpPr>
          <a:xfrm>
            <a:off x="12358710" y="5286376"/>
            <a:ext cx="3945220" cy="4074623"/>
            <a:chOff x="0" y="0"/>
            <a:chExt cx="6350000" cy="6558280"/>
          </a:xfrm>
        </p:grpSpPr>
        <p:sp>
          <p:nvSpPr>
            <p:cNvPr id="13" name="Freeform 13"/>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5"/>
              <a:stretch>
                <a:fillRect t="-9876" b="-34976"/>
              </a:stretch>
            </a:blipFill>
          </p:spPr>
        </p:sp>
        <p:sp>
          <p:nvSpPr>
            <p:cNvPr id="14" name="Freeform 14"/>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sp>
        <p:nvSpPr>
          <p:cNvPr id="16" name="TextBox 16"/>
          <p:cNvSpPr txBox="1"/>
          <p:nvPr/>
        </p:nvSpPr>
        <p:spPr>
          <a:xfrm>
            <a:off x="5504501" y="1556712"/>
            <a:ext cx="7278998" cy="828304"/>
          </a:xfrm>
          <a:prstGeom prst="rect">
            <a:avLst/>
          </a:prstGeom>
        </p:spPr>
        <p:txBody>
          <a:bodyPr lIns="0" tIns="0" rIns="0" bIns="0" rtlCol="0" anchor="t">
            <a:spAutoFit/>
          </a:bodyPr>
          <a:lstStyle/>
          <a:p>
            <a:pPr algn="ctr">
              <a:lnSpc>
                <a:spcPts val="6693"/>
              </a:lnSpc>
              <a:spcBef>
                <a:spcPct val="0"/>
              </a:spcBef>
            </a:pPr>
            <a:r>
              <a:rPr lang="en-US" sz="4780" dirty="0" smtClean="0">
                <a:solidFill>
                  <a:srgbClr val="593C8F"/>
                </a:solidFill>
                <a:latin typeface="League Spartan"/>
              </a:rPr>
              <a:t>COMPARISION : </a:t>
            </a:r>
            <a:endParaRPr lang="en-US" sz="4780" dirty="0">
              <a:solidFill>
                <a:srgbClr val="593C8F"/>
              </a:solidFill>
              <a:latin typeface="League Spartan"/>
            </a:endParaRPr>
          </a:p>
        </p:txBody>
      </p:sp>
      <p:sp>
        <p:nvSpPr>
          <p:cNvPr id="17" name="AutoShape 17"/>
          <p:cNvSpPr/>
          <p:nvPr/>
        </p:nvSpPr>
        <p:spPr>
          <a:xfrm flipV="1">
            <a:off x="6631259" y="2368463"/>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2571704" y="3929054"/>
            <a:ext cx="2440091" cy="1426160"/>
          </a:xfrm>
          <a:prstGeom prst="rect">
            <a:avLst/>
          </a:prstGeom>
          <a:ln>
            <a:solidFill>
              <a:schemeClr val="accent1">
                <a:lumMod val="20000"/>
                <a:lumOff val="80000"/>
              </a:schemeClr>
            </a:solidFill>
          </a:ln>
        </p:spPr>
        <p:txBody>
          <a:bodyPr wrap="none">
            <a:spAutoFit/>
          </a:bodyPr>
          <a:lstStyle/>
          <a:p>
            <a:pPr algn="ctr">
              <a:lnSpc>
                <a:spcPts val="5650"/>
              </a:lnSpc>
              <a:spcBef>
                <a:spcPct val="0"/>
              </a:spcBef>
            </a:pPr>
            <a:r>
              <a:rPr lang="en-US" sz="2000" dirty="0" smtClean="0">
                <a:solidFill>
                  <a:srgbClr val="000000"/>
                </a:solidFill>
                <a:latin typeface="Lato Bold"/>
              </a:rPr>
              <a:t>Train Accuracy:  1.0</a:t>
            </a:r>
          </a:p>
          <a:p>
            <a:pPr algn="ctr">
              <a:lnSpc>
                <a:spcPts val="5650"/>
              </a:lnSpc>
              <a:spcBef>
                <a:spcPct val="0"/>
              </a:spcBef>
            </a:pPr>
            <a:r>
              <a:rPr lang="en-US" sz="2000" dirty="0" smtClean="0">
                <a:solidFill>
                  <a:srgbClr val="000000"/>
                </a:solidFill>
                <a:latin typeface="Lato Bold"/>
              </a:rPr>
              <a:t>Test Accuracy:  1.0</a:t>
            </a:r>
            <a:endParaRPr lang="en-US" sz="2000" dirty="0">
              <a:solidFill>
                <a:srgbClr val="000000"/>
              </a:solidFill>
              <a:latin typeface="Lato Bold"/>
            </a:endParaRPr>
          </a:p>
        </p:txBody>
      </p:sp>
      <p:sp>
        <p:nvSpPr>
          <p:cNvPr id="20" name="TextBox 18"/>
          <p:cNvSpPr txBox="1"/>
          <p:nvPr/>
        </p:nvSpPr>
        <p:spPr>
          <a:xfrm>
            <a:off x="5572100" y="4238614"/>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smtClean="0">
                <a:solidFill>
                  <a:srgbClr val="000000"/>
                </a:solidFill>
                <a:latin typeface="Poppins"/>
              </a:rPr>
              <a:t>Accuracy (train) of RF classifier:1.0</a:t>
            </a:r>
          </a:p>
          <a:p>
            <a:pPr algn="ctr">
              <a:lnSpc>
                <a:spcPts val="3279"/>
              </a:lnSpc>
              <a:spcBef>
                <a:spcPct val="0"/>
              </a:spcBef>
            </a:pPr>
            <a:r>
              <a:rPr lang="en-US" sz="2342" dirty="0" smtClean="0">
                <a:solidFill>
                  <a:srgbClr val="000000"/>
                </a:solidFill>
                <a:latin typeface="Poppins"/>
              </a:rPr>
              <a:t>Acuuracy (test) of RF classifier:1.0</a:t>
            </a:r>
            <a:endParaRPr lang="en-US" sz="2342" dirty="0">
              <a:solidFill>
                <a:srgbClr val="000000"/>
              </a:solidFill>
              <a:latin typeface="Poppins"/>
            </a:endParaRPr>
          </a:p>
        </p:txBody>
      </p:sp>
      <p:sp>
        <p:nvSpPr>
          <p:cNvPr id="21" name="TextBox 18"/>
          <p:cNvSpPr txBox="1"/>
          <p:nvPr/>
        </p:nvSpPr>
        <p:spPr>
          <a:xfrm>
            <a:off x="11358578" y="4225676"/>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smtClean="0">
                <a:solidFill>
                  <a:srgbClr val="000000"/>
                </a:solidFill>
                <a:latin typeface="Poppins"/>
              </a:rPr>
              <a:t>Train Accuracy:  1.0</a:t>
            </a:r>
          </a:p>
          <a:p>
            <a:pPr algn="ctr">
              <a:lnSpc>
                <a:spcPts val="3279"/>
              </a:lnSpc>
              <a:spcBef>
                <a:spcPct val="0"/>
              </a:spcBef>
            </a:pPr>
            <a:r>
              <a:rPr lang="en-US" sz="2342" dirty="0" smtClean="0">
                <a:solidFill>
                  <a:srgbClr val="000000"/>
                </a:solidFill>
                <a:latin typeface="Poppins"/>
              </a:rPr>
              <a:t>Test Accuracy:  0.9761904761904762</a:t>
            </a:r>
            <a:endParaRPr lang="en-US" sz="2342" dirty="0">
              <a:solidFill>
                <a:srgbClr val="000000"/>
              </a:solidFill>
              <a:latin typeface="Poppi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285688" y="2285980"/>
            <a:ext cx="16973612" cy="7500990"/>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00002" y="785782"/>
            <a:ext cx="7278998" cy="859210"/>
          </a:xfrm>
          <a:prstGeom prst="rect">
            <a:avLst/>
          </a:prstGeom>
        </p:spPr>
        <p:txBody>
          <a:bodyPr lIns="0" tIns="0" rIns="0" bIns="0" rtlCol="0" anchor="t">
            <a:spAutoFit/>
          </a:bodyPr>
          <a:lstStyle/>
          <a:p>
            <a:pPr algn="ctr">
              <a:lnSpc>
                <a:spcPts val="6693"/>
              </a:lnSpc>
              <a:spcBef>
                <a:spcPct val="0"/>
              </a:spcBef>
            </a:pPr>
            <a:r>
              <a:rPr lang="en-US" sz="4780" dirty="0" smtClean="0">
                <a:solidFill>
                  <a:srgbClr val="593C8F"/>
                </a:solidFill>
                <a:latin typeface="League Spartan"/>
              </a:rPr>
              <a:t>CONCLUSION : </a:t>
            </a:r>
            <a:endParaRPr lang="en-US" sz="4780" dirty="0">
              <a:solidFill>
                <a:srgbClr val="593C8F"/>
              </a:solidFill>
              <a:latin typeface="League Spartan"/>
            </a:endParaRPr>
          </a:p>
        </p:txBody>
      </p:sp>
      <p:sp>
        <p:nvSpPr>
          <p:cNvPr id="17" name="AutoShape 17"/>
          <p:cNvSpPr/>
          <p:nvPr/>
        </p:nvSpPr>
        <p:spPr>
          <a:xfrm flipV="1">
            <a:off x="1714448" y="1714476"/>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285688" y="2714608"/>
            <a:ext cx="17002180" cy="6671057"/>
          </a:xfrm>
          <a:prstGeom prst="rect">
            <a:avLst/>
          </a:prstGeom>
          <a:ln>
            <a:solidFill>
              <a:schemeClr val="accent4">
                <a:lumMod val="75000"/>
              </a:schemeClr>
            </a:solidFill>
          </a:ln>
        </p:spPr>
        <p:txBody>
          <a:bodyPr wrap="square">
            <a:spAutoFit/>
          </a:bodyPr>
          <a:lstStyle/>
          <a:p>
            <a:pPr algn="ctr">
              <a:lnSpc>
                <a:spcPts val="5650"/>
              </a:lnSpc>
              <a:spcBef>
                <a:spcPct val="0"/>
              </a:spcBef>
            </a:pPr>
            <a:r>
              <a:rPr lang="en-US" sz="2000" dirty="0" smtClean="0">
                <a:solidFill>
                  <a:srgbClr val="000000"/>
                </a:solidFill>
                <a:latin typeface="Lato Bold"/>
              </a:rPr>
              <a:t>In conclusion, our machine learning project has been a journey of discovery, experimentation, and innovation. Through meticulous data preprocessing, feature engineering, and model selection, we've successfully built a robust predictive system. The project not only showcases the power of machine learning in solving real-world problems but also highlights the importance of continuous learning and adaptation as we encountered challenges along the way.</a:t>
            </a:r>
          </a:p>
          <a:p>
            <a:pPr algn="ctr">
              <a:lnSpc>
                <a:spcPts val="5650"/>
              </a:lnSpc>
              <a:spcBef>
                <a:spcPct val="0"/>
              </a:spcBef>
            </a:pPr>
            <a:endParaRPr lang="en-US" sz="2000" dirty="0" smtClean="0">
              <a:solidFill>
                <a:srgbClr val="000000"/>
              </a:solidFill>
              <a:latin typeface="Lato Bold"/>
            </a:endParaRPr>
          </a:p>
          <a:p>
            <a:pPr algn="ctr">
              <a:lnSpc>
                <a:spcPts val="5650"/>
              </a:lnSpc>
              <a:spcBef>
                <a:spcPct val="0"/>
              </a:spcBef>
            </a:pPr>
            <a:r>
              <a:rPr lang="en-US" sz="2000" dirty="0" smtClean="0">
                <a:solidFill>
                  <a:srgbClr val="000000"/>
                </a:solidFill>
                <a:latin typeface="Lato Bold"/>
              </a:rPr>
              <a:t>As we move forward, it's clear that the possibilities in the field of machine learning are boundless, and this project serves as a stepping stone for future endeavors. The insights gained from our data, the models created, and the lessons learned will undoubtedly contribute to our ongoing pursuit of harnessing the potential of artificial intelligence to make meaningful impacts in diverse domains. This project is not just a culmination but a catalyst for further exploration and innovation in the exciting world of machine learning.</a:t>
            </a:r>
            <a:endParaRPr lang="en-US" sz="2000" dirty="0">
              <a:solidFill>
                <a:srgbClr val="000000"/>
              </a:solidFill>
              <a:latin typeface="Lato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V="1">
            <a:off x="1357258" y="4494743"/>
            <a:ext cx="4357718" cy="45719"/>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6572232" y="3500426"/>
            <a:ext cx="6786610" cy="1307947"/>
            <a:chOff x="0" y="0"/>
            <a:chExt cx="2353221" cy="344480"/>
          </a:xfrm>
        </p:grpSpPr>
        <p:sp>
          <p:nvSpPr>
            <p:cNvPr id="7" name="Freeform 7"/>
            <p:cNvSpPr/>
            <p:nvPr/>
          </p:nvSpPr>
          <p:spPr>
            <a:xfrm>
              <a:off x="0" y="0"/>
              <a:ext cx="2353221" cy="344480"/>
            </a:xfrm>
            <a:custGeom>
              <a:avLst/>
              <a:gdLst/>
              <a:ahLst/>
              <a:cxnLst/>
              <a:rect l="l" t="t" r="r" b="b"/>
              <a:pathLst>
                <a:path w="2353221" h="344480">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593C8F"/>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7286612" y="3714740"/>
            <a:ext cx="5000660" cy="769441"/>
          </a:xfrm>
          <a:prstGeom prst="rect">
            <a:avLst/>
          </a:prstGeom>
          <a:solidFill>
            <a:schemeClr val="bg1"/>
          </a:solidFill>
        </p:spPr>
        <p:txBody>
          <a:bodyPr wrap="square" lIns="0" tIns="0" rIns="0" bIns="0" rtlCol="0" anchor="t">
            <a:spAutoFit/>
          </a:bodyPr>
          <a:lstStyle/>
          <a:p>
            <a:pPr>
              <a:lnSpc>
                <a:spcPts val="2012"/>
              </a:lnSpc>
              <a:spcBef>
                <a:spcPct val="0"/>
              </a:spcBef>
            </a:pPr>
            <a:endParaRPr lang="en-US" sz="1437" dirty="0" smtClean="0">
              <a:solidFill>
                <a:srgbClr val="000000"/>
              </a:solidFill>
              <a:latin typeface="Poppins"/>
              <a:hlinkClick r:id="rId3"/>
            </a:endParaRPr>
          </a:p>
          <a:p>
            <a:pPr>
              <a:lnSpc>
                <a:spcPts val="2012"/>
              </a:lnSpc>
              <a:spcBef>
                <a:spcPct val="0"/>
              </a:spcBef>
            </a:pPr>
            <a:r>
              <a:rPr lang="en-US" sz="1437" dirty="0" smtClean="0">
                <a:solidFill>
                  <a:srgbClr val="000000"/>
                </a:solidFill>
                <a:latin typeface="Poppins"/>
                <a:hlinkClick r:id="rId3"/>
              </a:rPr>
              <a:t> https://github.com/vihasith25/statml project.git</a:t>
            </a:r>
            <a:endParaRPr lang="en-US" sz="1437" dirty="0" smtClean="0">
              <a:solidFill>
                <a:srgbClr val="000000"/>
              </a:solidFill>
              <a:latin typeface="Poppins"/>
            </a:endParaRPr>
          </a:p>
          <a:p>
            <a:pPr>
              <a:lnSpc>
                <a:spcPts val="2012"/>
              </a:lnSpc>
              <a:spcBef>
                <a:spcPct val="0"/>
              </a:spcBef>
            </a:pPr>
            <a:endParaRPr lang="en-IN" sz="1437" dirty="0" smtClean="0">
              <a:solidFill>
                <a:srgbClr val="000000"/>
              </a:solidFill>
              <a:latin typeface="Poppins"/>
            </a:endParaRPr>
          </a:p>
        </p:txBody>
      </p:sp>
      <p:sp>
        <p:nvSpPr>
          <p:cNvPr id="13" name="TextBox 13"/>
          <p:cNvSpPr txBox="1"/>
          <p:nvPr/>
        </p:nvSpPr>
        <p:spPr>
          <a:xfrm>
            <a:off x="428564" y="3571864"/>
            <a:ext cx="6022926" cy="859210"/>
          </a:xfrm>
          <a:prstGeom prst="rect">
            <a:avLst/>
          </a:prstGeom>
        </p:spPr>
        <p:txBody>
          <a:bodyPr lIns="0" tIns="0" rIns="0" bIns="0" rtlCol="0" anchor="t">
            <a:spAutoFit/>
          </a:bodyPr>
          <a:lstStyle/>
          <a:p>
            <a:pPr algn="ctr">
              <a:lnSpc>
                <a:spcPts val="6693"/>
              </a:lnSpc>
              <a:spcBef>
                <a:spcPct val="0"/>
              </a:spcBef>
            </a:pPr>
            <a:r>
              <a:rPr lang="en-IN" sz="4780" dirty="0" smtClean="0">
                <a:solidFill>
                  <a:srgbClr val="593C8F"/>
                </a:solidFill>
                <a:latin typeface="League Spartan"/>
              </a:rPr>
              <a:t>GITHUB LINK :</a:t>
            </a:r>
            <a:endParaRPr lang="en-US" sz="4780" dirty="0">
              <a:solidFill>
                <a:srgbClr val="593C8F"/>
              </a:solidFill>
              <a:latin typeface="League Spart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4000"/>
            </a:blip>
            <a:stretch>
              <a:fillRect t="-18518"/>
            </a:stretch>
          </a:blipFill>
        </p:spPr>
      </p:sp>
      <p:grpSp>
        <p:nvGrpSpPr>
          <p:cNvPr id="3" name="Group 3"/>
          <p:cNvGrpSpPr/>
          <p:nvPr/>
        </p:nvGrpSpPr>
        <p:grpSpPr>
          <a:xfrm>
            <a:off x="0" y="51435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072171" y="5641711"/>
            <a:ext cx="10143658" cy="1375155"/>
          </a:xfrm>
          <a:prstGeom prst="rect">
            <a:avLst/>
          </a:prstGeom>
        </p:spPr>
        <p:txBody>
          <a:bodyPr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897880" y="6921616"/>
            <a:ext cx="6492240"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TextBox 3"/>
          <p:cNvSpPr txBox="1"/>
          <p:nvPr/>
        </p:nvSpPr>
        <p:spPr>
          <a:xfrm>
            <a:off x="3857588" y="3786178"/>
            <a:ext cx="5286412" cy="769441"/>
          </a:xfrm>
          <a:prstGeom prst="rect">
            <a:avLst/>
          </a:prstGeom>
        </p:spPr>
        <p:txBody>
          <a:bodyPr wrap="square" lIns="0" tIns="0" rIns="0" bIns="0" rtlCol="0" anchor="t">
            <a:spAutoFit/>
          </a:bodyPr>
          <a:lstStyle/>
          <a:p>
            <a:pPr>
              <a:lnSpc>
                <a:spcPts val="6018"/>
              </a:lnSpc>
              <a:spcBef>
                <a:spcPct val="0"/>
              </a:spcBef>
            </a:pPr>
            <a:r>
              <a:rPr lang="en-US" sz="4800" dirty="0" smtClean="0">
                <a:solidFill>
                  <a:srgbClr val="593C8F"/>
                </a:solidFill>
                <a:latin typeface="League Spartan"/>
              </a:rPr>
              <a:t>INTRODUCTION</a:t>
            </a:r>
            <a:endParaRPr lang="en-US" sz="4800" dirty="0">
              <a:solidFill>
                <a:srgbClr val="593C8F"/>
              </a:solidFill>
              <a:latin typeface="League Spartan"/>
            </a:endParaRP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000464" y="1000096"/>
            <a:ext cx="3255770" cy="589649"/>
          </a:xfrm>
          <a:prstGeom prst="rect">
            <a:avLst/>
          </a:prstGeom>
        </p:spPr>
        <p:txBody>
          <a:bodyPr lIns="0" tIns="0" rIns="0" bIns="0" rtlCol="0" anchor="t">
            <a:spAutoFit/>
          </a:bodyPr>
          <a:lstStyle/>
          <a:p>
            <a:pPr>
              <a:lnSpc>
                <a:spcPts val="5080"/>
              </a:lnSpc>
              <a:spcBef>
                <a:spcPct val="0"/>
              </a:spcBef>
            </a:pPr>
            <a:r>
              <a:rPr lang="en-US" sz="3629" dirty="0" smtClean="0">
                <a:solidFill>
                  <a:srgbClr val="000000"/>
                </a:solidFill>
                <a:latin typeface="Lato Bold"/>
              </a:rPr>
              <a:t> </a:t>
            </a:r>
            <a:endParaRPr lang="en-US" sz="3629" dirty="0">
              <a:solidFill>
                <a:srgbClr val="000000"/>
              </a:solidFill>
              <a:latin typeface="Lato Bold"/>
            </a:endParaRPr>
          </a:p>
        </p:txBody>
      </p:sp>
      <p:sp>
        <p:nvSpPr>
          <p:cNvPr id="10242" name="AutoShape 2"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9644066" y="2643170"/>
            <a:ext cx="7143800" cy="4000528"/>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48" name="Picture 8" descr="How AI Is Tracking the Coronavirus Outbreak | WIRED"/>
          <p:cNvPicPr>
            <a:picLocks noChangeAspect="1" noChangeArrowheads="1"/>
          </p:cNvPicPr>
          <p:nvPr/>
        </p:nvPicPr>
        <p:blipFill>
          <a:blip r:embed="rId3"/>
          <a:srcRect/>
          <a:stretch>
            <a:fillRect/>
          </a:stretch>
        </p:blipFill>
        <p:spPr bwMode="auto">
          <a:xfrm>
            <a:off x="9929818" y="2857484"/>
            <a:ext cx="6572296" cy="3571900"/>
          </a:xfrm>
          <a:prstGeom prst="rect">
            <a:avLst/>
          </a:prstGeom>
          <a:noFill/>
        </p:spPr>
      </p:pic>
      <p:cxnSp>
        <p:nvCxnSpPr>
          <p:cNvPr id="22" name="Straight Connector 21"/>
          <p:cNvCxnSpPr/>
          <p:nvPr/>
        </p:nvCxnSpPr>
        <p:spPr>
          <a:xfrm>
            <a:off x="3857588" y="4643434"/>
            <a:ext cx="4929222"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5688" y="357154"/>
            <a:ext cx="6417963" cy="738238"/>
          </a:xfrm>
          <a:prstGeom prst="rect">
            <a:avLst/>
          </a:prstGeom>
        </p:spPr>
        <p:txBody>
          <a:bodyPr lIns="0" tIns="0" rIns="0" bIns="0" rtlCol="0" anchor="t">
            <a:spAutoFit/>
          </a:bodyPr>
          <a:lstStyle/>
          <a:p>
            <a:pPr>
              <a:lnSpc>
                <a:spcPts val="6018"/>
              </a:lnSpc>
              <a:spcBef>
                <a:spcPct val="0"/>
              </a:spcBef>
            </a:pPr>
            <a:r>
              <a:rPr lang="en-US" sz="4298" dirty="0" smtClean="0">
                <a:solidFill>
                  <a:srgbClr val="FFFFFF"/>
                </a:solidFill>
                <a:latin typeface="League Spartan"/>
              </a:rPr>
              <a:t>INTRODUCTION</a:t>
            </a:r>
            <a:endParaRPr lang="en-US" sz="4298" dirty="0">
              <a:solidFill>
                <a:srgbClr val="FFFFFF"/>
              </a:solidFill>
              <a:latin typeface="League Spartan"/>
            </a:endParaRPr>
          </a:p>
        </p:txBody>
      </p:sp>
      <p:sp>
        <p:nvSpPr>
          <p:cNvPr id="6" name="AutoShape 6"/>
          <p:cNvSpPr/>
          <p:nvPr/>
        </p:nvSpPr>
        <p:spPr>
          <a:xfrm flipV="1">
            <a:off x="214250" y="1187739"/>
            <a:ext cx="4714908" cy="45719"/>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smtClean="0">
                <a:solidFill>
                  <a:srgbClr val="FFFFFF"/>
                </a:solidFill>
                <a:latin typeface="Lato Bold"/>
              </a:rPr>
              <a:t> </a:t>
            </a:r>
            <a:endParaRPr lang="en-US" sz="3629" dirty="0">
              <a:solidFill>
                <a:srgbClr val="FFFFFF"/>
              </a:solidFill>
              <a:latin typeface="Lato Bold"/>
            </a:endParaRPr>
          </a:p>
        </p:txBody>
      </p:sp>
      <p:sp>
        <p:nvSpPr>
          <p:cNvPr id="14" name="TextBox 14"/>
          <p:cNvSpPr txBox="1"/>
          <p:nvPr/>
        </p:nvSpPr>
        <p:spPr>
          <a:xfrm>
            <a:off x="285688" y="1643038"/>
            <a:ext cx="6929486" cy="8002191"/>
          </a:xfrm>
          <a:prstGeom prst="rect">
            <a:avLst/>
          </a:prstGeom>
        </p:spPr>
        <p:txBody>
          <a:bodyPr wrap="square" lIns="0" tIns="0" rIns="0" bIns="0" rtlCol="0" anchor="t">
            <a:spAutoFit/>
          </a:bodyPr>
          <a:lstStyle/>
          <a:p>
            <a:pPr>
              <a:lnSpc>
                <a:spcPts val="2448"/>
              </a:lnSpc>
              <a:spcBef>
                <a:spcPct val="0"/>
              </a:spcBef>
            </a:pPr>
            <a:r>
              <a:rPr lang="en-US" sz="1748" dirty="0" smtClean="0">
                <a:solidFill>
                  <a:srgbClr val="FFFFFF"/>
                </a:solidFill>
                <a:latin typeface="Poppins"/>
              </a:rPr>
              <a:t>Introduction to</a:t>
            </a:r>
          </a:p>
          <a:p>
            <a:pPr>
              <a:lnSpc>
                <a:spcPts val="2448"/>
              </a:lnSpc>
              <a:spcBef>
                <a:spcPct val="0"/>
              </a:spcBef>
            </a:pPr>
            <a:endParaRPr lang="en-US" sz="1748" dirty="0" smtClean="0">
              <a:solidFill>
                <a:srgbClr val="FFFFFF"/>
              </a:solidFill>
              <a:latin typeface="Poppins"/>
            </a:endParaRPr>
          </a:p>
          <a:p>
            <a:pPr>
              <a:lnSpc>
                <a:spcPts val="2448"/>
              </a:lnSpc>
              <a:spcBef>
                <a:spcPct val="0"/>
              </a:spcBef>
            </a:pPr>
            <a:r>
              <a:rPr lang="en-US" sz="1748" dirty="0" smtClean="0">
                <a:solidFill>
                  <a:srgbClr val="FFFFFF"/>
                </a:solidFill>
                <a:latin typeface="Poppins"/>
              </a:rPr>
              <a:t>"Disease Symptoms Prediction with Machine Learning“</a:t>
            </a:r>
          </a:p>
          <a:p>
            <a:pPr>
              <a:lnSpc>
                <a:spcPts val="2448"/>
              </a:lnSpc>
              <a:spcBef>
                <a:spcPct val="0"/>
              </a:spcBef>
            </a:pPr>
            <a:endParaRPr lang="en-US" sz="1748" dirty="0" smtClean="0">
              <a:solidFill>
                <a:srgbClr val="FFFFFF"/>
              </a:solidFill>
              <a:latin typeface="Poppins"/>
            </a:endParaRPr>
          </a:p>
          <a:p>
            <a:pPr>
              <a:lnSpc>
                <a:spcPts val="2448"/>
              </a:lnSpc>
              <a:spcBef>
                <a:spcPct val="0"/>
              </a:spcBef>
            </a:pPr>
            <a:r>
              <a:rPr lang="en-US" sz="1748" dirty="0" smtClean="0">
                <a:solidFill>
                  <a:srgbClr val="FFFFFF"/>
                </a:solidFill>
                <a:latin typeface="Poppins"/>
              </a:rPr>
              <a:t> In recent years, machine learning has emerged as a powerful tool in the field of healthcare, offering the potential to transform the way we diagnose and manage diseases. "Disease Symptoms Prediction with Machine Learning" is an innovative application of artificial intelligence that aims to predict the likelihood of an individual developing specific disease symptoms based on a range of input factors.</a:t>
            </a:r>
          </a:p>
          <a:p>
            <a:pPr>
              <a:lnSpc>
                <a:spcPts val="2448"/>
              </a:lnSpc>
              <a:spcBef>
                <a:spcPct val="0"/>
              </a:spcBef>
            </a:pPr>
            <a:endParaRPr lang="en-US" sz="1748" dirty="0" smtClean="0">
              <a:solidFill>
                <a:srgbClr val="FFFFFF"/>
              </a:solidFill>
              <a:latin typeface="Poppins"/>
            </a:endParaRPr>
          </a:p>
          <a:p>
            <a:pPr>
              <a:lnSpc>
                <a:spcPts val="2448"/>
              </a:lnSpc>
              <a:spcBef>
                <a:spcPct val="0"/>
              </a:spcBef>
            </a:pPr>
            <a:r>
              <a:rPr lang="en-US" sz="1748" dirty="0" smtClean="0">
                <a:solidFill>
                  <a:srgbClr val="FFFFFF"/>
                </a:solidFill>
                <a:latin typeface="Poppins"/>
              </a:rPr>
              <a:t>This project leverages advanced machine learning algorithms to analyze and interpret data related to an individual's health history, lifestyle, genetics, and other relevant variables. By processing this information, the system generates predictions that can assist healthcare professionals in early detection and intervention.</a:t>
            </a:r>
          </a:p>
          <a:p>
            <a:pPr>
              <a:lnSpc>
                <a:spcPts val="2448"/>
              </a:lnSpc>
              <a:spcBef>
                <a:spcPct val="0"/>
              </a:spcBef>
            </a:pPr>
            <a:endParaRPr lang="en-US" sz="1748" dirty="0" smtClean="0">
              <a:solidFill>
                <a:srgbClr val="FFFFFF"/>
              </a:solidFill>
              <a:latin typeface="Poppins"/>
            </a:endParaRPr>
          </a:p>
          <a:p>
            <a:pPr>
              <a:lnSpc>
                <a:spcPts val="2448"/>
              </a:lnSpc>
              <a:spcBef>
                <a:spcPct val="0"/>
              </a:spcBef>
            </a:pPr>
            <a:r>
              <a:rPr lang="en-US" sz="1748" dirty="0" smtClean="0">
                <a:solidFill>
                  <a:srgbClr val="FFFFFF"/>
                </a:solidFill>
                <a:latin typeface="Poppins"/>
              </a:rPr>
              <a:t>The primary goal of this endeavor is to improve patient outcomes by enabling proactive healthcare measures. Whether it's predicting the onset of chronic diseases, identifying potential complications, or forecasting the progression of a condition, "Disease Symptoms Prediction with Machine Learning" is at the forefront of personalized medicine, ushering in a new era of preventive healthcare.</a:t>
            </a:r>
            <a:endParaRPr lang="en-US" sz="1748" dirty="0">
              <a:solidFill>
                <a:srgbClr val="FFFFFF"/>
              </a:solidFill>
              <a:latin typeface="Poppins"/>
            </a:endParaRPr>
          </a:p>
        </p:txBody>
      </p:sp>
      <p:sp>
        <p:nvSpPr>
          <p:cNvPr id="17" name="Rounded Rectangle 16"/>
          <p:cNvSpPr/>
          <p:nvPr/>
        </p:nvSpPr>
        <p:spPr>
          <a:xfrm>
            <a:off x="8643934" y="2857484"/>
            <a:ext cx="6572296" cy="428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Understanding the COVID-19 Pandemic as a Big Data Analytics Issue"/>
          <p:cNvPicPr>
            <a:picLocks noChangeAspect="1" noChangeArrowheads="1"/>
          </p:cNvPicPr>
          <p:nvPr/>
        </p:nvPicPr>
        <p:blipFill>
          <a:blip r:embed="rId2"/>
          <a:srcRect/>
          <a:stretch>
            <a:fillRect/>
          </a:stretch>
        </p:blipFill>
        <p:spPr bwMode="auto">
          <a:xfrm>
            <a:off x="8929686" y="3286112"/>
            <a:ext cx="5949404" cy="344864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7810500" y="0"/>
            <a:ext cx="3086100" cy="10287000"/>
            <a:chOff x="0" y="0"/>
            <a:chExt cx="812800" cy="2709333"/>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500002" y="6429384"/>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xmlns="" r:embed="rId6"/>
                </a:ext>
              </a:extLst>
            </a:blip>
            <a:stretch>
              <a:fillRect/>
            </a:stretch>
          </a:blipFill>
        </p:spPr>
      </p:sp>
      <p:sp>
        <p:nvSpPr>
          <p:cNvPr id="17" name="TextBox 17"/>
          <p:cNvSpPr txBox="1"/>
          <p:nvPr/>
        </p:nvSpPr>
        <p:spPr>
          <a:xfrm>
            <a:off x="214250" y="785782"/>
            <a:ext cx="7000924" cy="4924425"/>
          </a:xfrm>
          <a:prstGeom prst="rect">
            <a:avLst/>
          </a:prstGeom>
        </p:spPr>
        <p:txBody>
          <a:bodyPr wrap="square" lIns="0" tIns="0" rIns="0" bIns="0" rtlCol="0" anchor="t">
            <a:spAutoFit/>
          </a:bodyPr>
          <a:lstStyle/>
          <a:p>
            <a:pPr>
              <a:lnSpc>
                <a:spcPts val="2448"/>
              </a:lnSpc>
              <a:spcBef>
                <a:spcPct val="0"/>
              </a:spcBef>
            </a:pPr>
            <a:r>
              <a:rPr lang="en-US" sz="1748" dirty="0" smtClean="0">
                <a:solidFill>
                  <a:srgbClr val="000000"/>
                </a:solidFill>
                <a:latin typeface="Poppins"/>
              </a:rPr>
              <a:t>In this project, we will explore various machine learning techniques, including supervised and unsupervised learning models, to build predictive systems tailored to specific diseases or health conditions.</a:t>
            </a:r>
          </a:p>
          <a:p>
            <a:pPr>
              <a:lnSpc>
                <a:spcPts val="2448"/>
              </a:lnSpc>
              <a:spcBef>
                <a:spcPct val="0"/>
              </a:spcBef>
            </a:pPr>
            <a:endParaRPr lang="en-US" sz="1748" dirty="0" smtClean="0">
              <a:solidFill>
                <a:srgbClr val="000000"/>
              </a:solidFill>
              <a:latin typeface="Poppins"/>
            </a:endParaRPr>
          </a:p>
          <a:p>
            <a:pPr>
              <a:lnSpc>
                <a:spcPts val="2448"/>
              </a:lnSpc>
              <a:spcBef>
                <a:spcPct val="0"/>
              </a:spcBef>
            </a:pPr>
            <a:endParaRPr lang="en-US" sz="1748" dirty="0" smtClean="0">
              <a:solidFill>
                <a:srgbClr val="000000"/>
              </a:solidFill>
              <a:latin typeface="Poppins"/>
            </a:endParaRPr>
          </a:p>
          <a:p>
            <a:pPr>
              <a:lnSpc>
                <a:spcPts val="2448"/>
              </a:lnSpc>
              <a:spcBef>
                <a:spcPct val="0"/>
              </a:spcBef>
            </a:pPr>
            <a:r>
              <a:rPr lang="en-US" sz="1748" dirty="0" smtClean="0">
                <a:solidFill>
                  <a:srgbClr val="000000"/>
                </a:solidFill>
                <a:latin typeface="Poppins"/>
              </a:rPr>
              <a:t>The potential impact of such systems is significant, as they can enhance the efficiency of healthcare delivery, reduce treatment costs, and ultimately save lives.</a:t>
            </a:r>
          </a:p>
          <a:p>
            <a:pPr>
              <a:lnSpc>
                <a:spcPts val="2448"/>
              </a:lnSpc>
              <a:spcBef>
                <a:spcPct val="0"/>
              </a:spcBef>
            </a:pPr>
            <a:r>
              <a:rPr lang="en-US" sz="1748" dirty="0" smtClean="0">
                <a:solidFill>
                  <a:srgbClr val="000000"/>
                </a:solidFill>
                <a:latin typeface="Poppins"/>
              </a:rPr>
              <a:t>By harnessing the power of machine learning,</a:t>
            </a:r>
          </a:p>
          <a:p>
            <a:pPr>
              <a:lnSpc>
                <a:spcPts val="2448"/>
              </a:lnSpc>
              <a:spcBef>
                <a:spcPct val="0"/>
              </a:spcBef>
            </a:pPr>
            <a:endParaRPr lang="en-US" sz="1748" dirty="0" smtClean="0">
              <a:solidFill>
                <a:srgbClr val="000000"/>
              </a:solidFill>
              <a:latin typeface="Poppins"/>
            </a:endParaRPr>
          </a:p>
          <a:p>
            <a:pPr>
              <a:lnSpc>
                <a:spcPts val="2448"/>
              </a:lnSpc>
              <a:spcBef>
                <a:spcPct val="0"/>
              </a:spcBef>
            </a:pPr>
            <a:endParaRPr lang="en-US" sz="1748" dirty="0" smtClean="0">
              <a:solidFill>
                <a:srgbClr val="000000"/>
              </a:solidFill>
              <a:latin typeface="Poppins"/>
            </a:endParaRPr>
          </a:p>
          <a:p>
            <a:pPr>
              <a:lnSpc>
                <a:spcPts val="2448"/>
              </a:lnSpc>
              <a:spcBef>
                <a:spcPct val="0"/>
              </a:spcBef>
            </a:pPr>
            <a:r>
              <a:rPr lang="en-US" sz="1748" dirty="0" smtClean="0">
                <a:solidFill>
                  <a:srgbClr val="000000"/>
                </a:solidFill>
                <a:latin typeface="Poppins"/>
              </a:rPr>
              <a:t> "Disease Symptoms Prediction" represents a promising step forward in our efforts to provide more precise and timely medical care, revolutionizing the way we approach disease prevention and management.</a:t>
            </a:r>
            <a:endParaRPr lang="en-US" sz="1748" dirty="0">
              <a:solidFill>
                <a:srgbClr val="000000"/>
              </a:solidFill>
              <a:latin typeface="Poppins"/>
            </a:endParaRPr>
          </a:p>
        </p:txBody>
      </p:sp>
      <p:sp>
        <p:nvSpPr>
          <p:cNvPr id="12290" name="AutoShape 2"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a:xfrm>
            <a:off x="9501190" y="2428856"/>
            <a:ext cx="7643866" cy="5072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2296" name="Picture 8" descr="Virus-like Probes to Make Rapid Covid-19 Testing More Accurate, Reliable |  Clinical Lab Products"/>
          <p:cNvPicPr>
            <a:picLocks noChangeAspect="1" noChangeArrowheads="1"/>
          </p:cNvPicPr>
          <p:nvPr/>
        </p:nvPicPr>
        <p:blipFill>
          <a:blip r:embed="rId7"/>
          <a:srcRect/>
          <a:stretch>
            <a:fillRect/>
          </a:stretch>
        </p:blipFill>
        <p:spPr bwMode="auto">
          <a:xfrm>
            <a:off x="9644066" y="2643170"/>
            <a:ext cx="7315250" cy="45720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rot="5400000">
            <a:off x="6480175" y="-1520825"/>
            <a:ext cx="532765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smtClean="0">
                <a:solidFill>
                  <a:srgbClr val="000000"/>
                </a:solidFill>
                <a:latin typeface="Lato Bold"/>
              </a:rPr>
              <a:t>MY </a:t>
            </a:r>
            <a:endParaRPr lang="en-US" sz="3629" dirty="0">
              <a:solidFill>
                <a:srgbClr val="000000"/>
              </a:solidFill>
              <a:latin typeface="Lato Bold"/>
            </a:endParaRPr>
          </a:p>
        </p:txBody>
      </p:sp>
      <p:sp>
        <p:nvSpPr>
          <p:cNvPr id="7" name="TextBox 7"/>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PROJECT</a:t>
            </a:r>
          </a:p>
        </p:txBody>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1000068" y="2643170"/>
            <a:ext cx="4769516" cy="822276"/>
          </a:xfrm>
          <a:prstGeom prst="rect">
            <a:avLst/>
          </a:prstGeom>
        </p:spPr>
        <p:txBody>
          <a:bodyPr lIns="0" tIns="0" rIns="0" bIns="0" rtlCol="0" anchor="t">
            <a:spAutoFit/>
          </a:bodyPr>
          <a:lstStyle/>
          <a:p>
            <a:pPr>
              <a:lnSpc>
                <a:spcPts val="3379"/>
              </a:lnSpc>
              <a:spcBef>
                <a:spcPct val="0"/>
              </a:spcBef>
            </a:pPr>
            <a:r>
              <a:rPr lang="en-US" sz="1750" dirty="0" smtClean="0">
                <a:latin typeface="Poppins" charset="0"/>
                <a:cs typeface="Poppins" charset="0"/>
              </a:rPr>
              <a:t>Disease Symptoms Prediction with Machine Learning</a:t>
            </a:r>
          </a:p>
        </p:txBody>
      </p:sp>
      <p:sp>
        <p:nvSpPr>
          <p:cNvPr id="19" name="Freeform 19"/>
          <p:cNvSpPr/>
          <p:nvPr/>
        </p:nvSpPr>
        <p:spPr>
          <a:xfrm>
            <a:off x="7143736" y="2071666"/>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xmlns="" r:embed="rId6"/>
                </a:ext>
              </a:extLst>
            </a:blip>
            <a:stretch>
              <a:fillRect/>
            </a:stretch>
          </a:blipFill>
        </p:spPr>
      </p:sp>
      <p:sp>
        <p:nvSpPr>
          <p:cNvPr id="21" name="Rounded Rectangle 20"/>
          <p:cNvSpPr/>
          <p:nvPr/>
        </p:nvSpPr>
        <p:spPr>
          <a:xfrm>
            <a:off x="9286876" y="1928790"/>
            <a:ext cx="7572428" cy="55007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1268" name="Picture 4" descr="Effective deep learning approaches for predicting COVID-19 outcomes from  chest computed tomography volumes | Scientific Reports"/>
          <p:cNvPicPr>
            <a:picLocks noChangeAspect="1" noChangeArrowheads="1"/>
          </p:cNvPicPr>
          <p:nvPr/>
        </p:nvPicPr>
        <p:blipFill>
          <a:blip r:embed="rId7"/>
          <a:srcRect/>
          <a:stretch>
            <a:fillRect/>
          </a:stretch>
        </p:blipFill>
        <p:spPr bwMode="auto">
          <a:xfrm>
            <a:off x="9715504" y="2428856"/>
            <a:ext cx="6835714" cy="450059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5"/>
            <a:ext cx="4214842" cy="45719"/>
          </a:xfrm>
          <a:prstGeom prst="line">
            <a:avLst/>
          </a:prstGeom>
          <a:ln w="38100" cap="flat">
            <a:solidFill>
              <a:srgbClr val="000000"/>
            </a:solidFill>
            <a:prstDash val="solid"/>
            <a:headEnd type="none" w="sm" len="sm"/>
            <a:tailEnd type="none" w="sm" len="sm"/>
          </a:ln>
        </p:spPr>
      </p:sp>
      <p:sp>
        <p:nvSpPr>
          <p:cNvPr id="5" name="Freeform 5"/>
          <p:cNvSpPr/>
          <p:nvPr/>
        </p:nvSpPr>
        <p:spPr>
          <a:xfrm rot="5400000">
            <a:off x="5515764" y="-4087036"/>
            <a:ext cx="7256476" cy="18287996"/>
          </a:xfrm>
          <a:custGeom>
            <a:avLst/>
            <a:gdLst/>
            <a:ahLst/>
            <a:cxnLst/>
            <a:rect l="l" t="t" r="r" b="b"/>
            <a:pathLst>
              <a:path w="1403167" h="4816592">
                <a:moveTo>
                  <a:pt x="0" y="0"/>
                </a:moveTo>
                <a:lnTo>
                  <a:pt x="1403167" y="0"/>
                </a:lnTo>
                <a:lnTo>
                  <a:pt x="1403167" y="4816592"/>
                </a:lnTo>
                <a:lnTo>
                  <a:pt x="0" y="4816592"/>
                </a:lnTo>
                <a:close/>
              </a:path>
            </a:pathLst>
          </a:custGeom>
          <a:ln/>
        </p:spPr>
        <p:style>
          <a:lnRef idx="1">
            <a:schemeClr val="accent4"/>
          </a:lnRef>
          <a:fillRef idx="2">
            <a:schemeClr val="accent4"/>
          </a:fillRef>
          <a:effectRef idx="1">
            <a:schemeClr val="accent4"/>
          </a:effectRef>
          <a:fontRef idx="minor">
            <a:schemeClr val="dk1"/>
          </a:fontRef>
        </p:style>
      </p:sp>
      <p:sp>
        <p:nvSpPr>
          <p:cNvPr id="12" name="TextBox 12"/>
          <p:cNvSpPr txBox="1"/>
          <p:nvPr/>
        </p:nvSpPr>
        <p:spPr>
          <a:xfrm>
            <a:off x="928630" y="1785914"/>
            <a:ext cx="14144724" cy="6655668"/>
          </a:xfrm>
          <a:prstGeom prst="rect">
            <a:avLst/>
          </a:prstGeom>
        </p:spPr>
        <p:txBody>
          <a:bodyPr wrap="square" lIns="0" tIns="0" rIns="0" bIns="0" rtlCol="0" anchor="t">
            <a:spAutoFit/>
          </a:bodyPr>
          <a:lstStyle/>
          <a:p>
            <a:pPr fontAlgn="base"/>
            <a:r>
              <a:rPr lang="en-US" sz="2600" b="1" dirty="0" smtClean="0"/>
              <a:t>Context About Dataset</a:t>
            </a:r>
          </a:p>
          <a:p>
            <a:pPr fontAlgn="base"/>
            <a:r>
              <a:rPr lang="en-US" sz="2600" dirty="0" smtClean="0"/>
              <a:t>During the time when Machine Learning and Deep Learning are booming so much , it is very important to understand that all this knowledge is not of any use if we cant apply it to different areas and impact the humanity.</a:t>
            </a:r>
          </a:p>
          <a:p>
            <a:pPr fontAlgn="base"/>
            <a:r>
              <a:rPr lang="en-US" sz="2600" dirty="0" smtClean="0"/>
              <a:t>This dataset will help you apply your existing knowledge to great use. Applying Knowledge to field of Medical Science and making the task of Physician easy is the main purpose of this dataset. This dataset has 132 parameters on which 42 different types of diseases can be predicted.</a:t>
            </a:r>
          </a:p>
          <a:p>
            <a:pPr fontAlgn="base"/>
            <a:r>
              <a:rPr lang="en-US" sz="2600" dirty="0" smtClean="0"/>
              <a:t>All the best !</a:t>
            </a:r>
          </a:p>
          <a:p>
            <a:pPr fontAlgn="base"/>
            <a:endParaRPr lang="en-US" sz="2600" dirty="0" smtClean="0"/>
          </a:p>
          <a:p>
            <a:pPr fontAlgn="base"/>
            <a:r>
              <a:rPr lang="en-US" sz="2600" b="1" dirty="0" smtClean="0"/>
              <a:t>Content</a:t>
            </a:r>
          </a:p>
          <a:p>
            <a:pPr fontAlgn="base"/>
            <a:r>
              <a:rPr lang="en-US" sz="2600" dirty="0" smtClean="0"/>
              <a:t>Complete Dataset consists of 2 CSV files . One of them is training and other is for testing your model.</a:t>
            </a:r>
          </a:p>
          <a:p>
            <a:pPr fontAlgn="base"/>
            <a:r>
              <a:rPr lang="en-US" sz="2600" dirty="0" smtClean="0"/>
              <a:t>Each CSV file has 133 columns. 132 of these columns are symptoms that a person experiences and last column is the prognosis.</a:t>
            </a:r>
          </a:p>
          <a:p>
            <a:pPr fontAlgn="base"/>
            <a:r>
              <a:rPr lang="en-US" sz="2600" dirty="0" smtClean="0"/>
              <a:t>These symptoms are mapped to 42 diseases you can classify these set of symptoms to.</a:t>
            </a:r>
          </a:p>
          <a:p>
            <a:pPr fontAlgn="base"/>
            <a:r>
              <a:rPr lang="en-US" sz="2600" dirty="0" smtClean="0"/>
              <a:t>You are required to train your model on training data and test it on testing data</a:t>
            </a:r>
          </a:p>
          <a:p>
            <a:pPr>
              <a:lnSpc>
                <a:spcPts val="5080"/>
              </a:lnSpc>
              <a:spcBef>
                <a:spcPct val="0"/>
              </a:spcBef>
            </a:pPr>
            <a:endParaRPr lang="en-US" sz="2600" dirty="0">
              <a:solidFill>
                <a:srgbClr val="000000"/>
              </a:solidFill>
              <a:latin typeface="Lato Bold"/>
            </a:endParaRPr>
          </a:p>
        </p:txBody>
      </p:sp>
      <p:sp>
        <p:nvSpPr>
          <p:cNvPr id="11" name="TextBox 7"/>
          <p:cNvSpPr txBox="1"/>
          <p:nvPr/>
        </p:nvSpPr>
        <p:spPr>
          <a:xfrm>
            <a:off x="214251" y="214279"/>
            <a:ext cx="4500593" cy="1538883"/>
          </a:xfrm>
          <a:prstGeom prst="rect">
            <a:avLst/>
          </a:prstGeom>
        </p:spPr>
        <p:txBody>
          <a:bodyPr wrap="square" lIns="0" tIns="0" rIns="0" bIns="0" rtlCol="0" anchor="t">
            <a:spAutoFit/>
          </a:bodyPr>
          <a:lstStyle/>
          <a:p>
            <a:pPr>
              <a:lnSpc>
                <a:spcPts val="6018"/>
              </a:lnSpc>
              <a:spcBef>
                <a:spcPct val="0"/>
              </a:spcBef>
            </a:pPr>
            <a:r>
              <a:rPr lang="en-US" sz="4298" dirty="0" smtClean="0">
                <a:solidFill>
                  <a:srgbClr val="593C8F"/>
                </a:solidFill>
                <a:latin typeface="League Spartan"/>
              </a:rPr>
              <a:t>About Dataset</a:t>
            </a:r>
          </a:p>
          <a:p>
            <a:pPr>
              <a:lnSpc>
                <a:spcPts val="6018"/>
              </a:lnSpc>
              <a:spcBef>
                <a:spcPct val="0"/>
              </a:spcBef>
            </a:pPr>
            <a:endParaRPr lang="en-US" sz="2400" dirty="0">
              <a:solidFill>
                <a:srgbClr val="593C8F"/>
              </a:solidFill>
              <a:latin typeface="League Spart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6"/>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5400000">
            <a:off x="6480175" y="-1520825"/>
            <a:ext cx="5327650" cy="18288000"/>
            <a:chOff x="0" y="0"/>
            <a:chExt cx="1403167" cy="4816593"/>
          </a:xfrm>
        </p:grpSpPr>
        <p:sp>
          <p:nvSpPr>
            <p:cNvPr id="5" name="Freeform 5"/>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85688" y="285716"/>
            <a:ext cx="3255770" cy="589649"/>
          </a:xfrm>
          <a:prstGeom prst="rect">
            <a:avLst/>
          </a:prstGeom>
        </p:spPr>
        <p:txBody>
          <a:bodyPr lIns="0" tIns="0" rIns="0" bIns="0" rtlCol="0" anchor="t">
            <a:spAutoFit/>
          </a:bodyPr>
          <a:lstStyle/>
          <a:p>
            <a:pPr>
              <a:lnSpc>
                <a:spcPts val="5080"/>
              </a:lnSpc>
              <a:spcBef>
                <a:spcPct val="0"/>
              </a:spcBef>
            </a:pPr>
            <a:r>
              <a:rPr lang="en-US" sz="3629" dirty="0" smtClean="0">
                <a:solidFill>
                  <a:srgbClr val="000000"/>
                </a:solidFill>
                <a:latin typeface="Lato Bold"/>
              </a:rPr>
              <a:t>DATA SET</a:t>
            </a:r>
            <a:endParaRPr lang="en-US" sz="3629" dirty="0">
              <a:solidFill>
                <a:srgbClr val="000000"/>
              </a:solidFill>
              <a:latin typeface="Lato Bold"/>
            </a:endParaRPr>
          </a:p>
        </p:txBody>
      </p:sp>
      <p:sp>
        <p:nvSpPr>
          <p:cNvPr id="18" name="Rectangle 17"/>
          <p:cNvSpPr/>
          <p:nvPr/>
        </p:nvSpPr>
        <p:spPr>
          <a:xfrm>
            <a:off x="1142944" y="1500162"/>
            <a:ext cx="6286544" cy="8286808"/>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ChangeAspect="1" noChangeArrowheads="1"/>
          </p:cNvPicPr>
          <p:nvPr/>
        </p:nvPicPr>
        <p:blipFill>
          <a:blip r:embed="rId2"/>
          <a:srcRect/>
          <a:stretch>
            <a:fillRect/>
          </a:stretch>
        </p:blipFill>
        <p:spPr bwMode="auto">
          <a:xfrm>
            <a:off x="1285820" y="1571600"/>
            <a:ext cx="6000792" cy="8157046"/>
          </a:xfrm>
          <a:prstGeom prst="rect">
            <a:avLst/>
          </a:prstGeom>
          <a:noFill/>
          <a:ln w="9525">
            <a:noFill/>
            <a:miter lim="800000"/>
            <a:headEnd/>
            <a:tailEnd/>
          </a:ln>
          <a:effectLst/>
        </p:spPr>
      </p:pic>
      <p:sp>
        <p:nvSpPr>
          <p:cNvPr id="20" name="Rectangle 19"/>
          <p:cNvSpPr/>
          <p:nvPr/>
        </p:nvSpPr>
        <p:spPr>
          <a:xfrm>
            <a:off x="8572496" y="1571600"/>
            <a:ext cx="5357850" cy="528641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srcRect/>
          <a:stretch>
            <a:fillRect/>
          </a:stretch>
        </p:blipFill>
        <p:spPr bwMode="auto">
          <a:xfrm>
            <a:off x="8643934" y="1643038"/>
            <a:ext cx="5214973"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28564" y="428592"/>
            <a:ext cx="5143536" cy="769441"/>
          </a:xfrm>
          <a:prstGeom prst="rect">
            <a:avLst/>
          </a:prstGeom>
        </p:spPr>
        <p:txBody>
          <a:bodyPr wrap="square" lIns="0" tIns="0" rIns="0" bIns="0" rtlCol="0" anchor="t">
            <a:spAutoFit/>
          </a:bodyPr>
          <a:lstStyle/>
          <a:p>
            <a:pPr>
              <a:lnSpc>
                <a:spcPts val="6018"/>
              </a:lnSpc>
              <a:spcBef>
                <a:spcPct val="0"/>
              </a:spcBef>
            </a:pPr>
            <a:r>
              <a:rPr lang="en-US" sz="4298" dirty="0" smtClean="0">
                <a:solidFill>
                  <a:srgbClr val="593C8F"/>
                </a:solidFill>
                <a:latin typeface="League Spartan"/>
              </a:rPr>
              <a:t>IMPLEMENTATION</a:t>
            </a:r>
            <a:endParaRPr lang="en-US" sz="4298" dirty="0">
              <a:solidFill>
                <a:srgbClr val="593C8F"/>
              </a:solidFill>
              <a:latin typeface="League Spartan"/>
            </a:endParaRPr>
          </a:p>
        </p:txBody>
      </p:sp>
      <p:grpSp>
        <p:nvGrpSpPr>
          <p:cNvPr id="8"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cxnSp>
        <p:nvCxnSpPr>
          <p:cNvPr id="18" name="Straight Connector 17"/>
          <p:cNvCxnSpPr/>
          <p:nvPr/>
        </p:nvCxnSpPr>
        <p:spPr>
          <a:xfrm flipV="1">
            <a:off x="428564" y="1214410"/>
            <a:ext cx="5143536" cy="71438"/>
          </a:xfrm>
          <a:prstGeom prst="line">
            <a:avLst/>
          </a:prstGeom>
        </p:spPr>
        <p:style>
          <a:lnRef idx="2">
            <a:schemeClr val="dk1"/>
          </a:lnRef>
          <a:fillRef idx="0">
            <a:schemeClr val="dk1"/>
          </a:fillRef>
          <a:effectRef idx="1">
            <a:schemeClr val="dk1"/>
          </a:effectRef>
          <a:fontRef idx="minor">
            <a:schemeClr val="tx1"/>
          </a:fontRef>
        </p:style>
      </p:cxnSp>
      <p:sp>
        <p:nvSpPr>
          <p:cNvPr id="20" name="TextBox 12"/>
          <p:cNvSpPr txBox="1"/>
          <p:nvPr/>
        </p:nvSpPr>
        <p:spPr>
          <a:xfrm>
            <a:off x="285688" y="1571600"/>
            <a:ext cx="14144724" cy="8987076"/>
          </a:xfrm>
          <a:prstGeom prst="rect">
            <a:avLst/>
          </a:prstGeom>
        </p:spPr>
        <p:txBody>
          <a:bodyPr wrap="square" lIns="0" tIns="0" rIns="0" bIns="0" rtlCol="0" anchor="t">
            <a:spAutoFit/>
          </a:bodyPr>
          <a:lstStyle/>
          <a:p>
            <a:pPr fontAlgn="base"/>
            <a:r>
              <a:rPr lang="en-US" sz="2400" dirty="0" smtClean="0"/>
              <a:t>The implementation of </a:t>
            </a:r>
            <a:r>
              <a:rPr lang="en-US" sz="2400" dirty="0" err="1" smtClean="0"/>
              <a:t>Logistric</a:t>
            </a:r>
            <a:r>
              <a:rPr lang="en-US" sz="2400" dirty="0" smtClean="0"/>
              <a:t> Regression and Support Vector Machines (SVM) represents two distinct yet powerful approaches in the realm of machine learning and statistical modeling.</a:t>
            </a:r>
          </a:p>
          <a:p>
            <a:pPr fontAlgn="base"/>
            <a:endParaRPr lang="en-US" sz="2400" dirty="0" smtClean="0">
              <a:solidFill>
                <a:schemeClr val="bg1"/>
              </a:solidFill>
            </a:endParaRPr>
          </a:p>
          <a:p>
            <a:pPr fontAlgn="base"/>
            <a:r>
              <a:rPr lang="en-US" sz="4000" dirty="0" err="1" smtClean="0">
                <a:solidFill>
                  <a:schemeClr val="tx2"/>
                </a:solidFill>
              </a:rPr>
              <a:t>Logistric</a:t>
            </a:r>
            <a:r>
              <a:rPr lang="en-US" sz="4000" dirty="0" smtClean="0">
                <a:solidFill>
                  <a:schemeClr val="tx2"/>
                </a:solidFill>
              </a:rPr>
              <a:t> Regression:</a:t>
            </a:r>
            <a:r>
              <a:rPr lang="en-US" sz="2400" dirty="0" smtClean="0"/>
              <a:t/>
            </a:r>
            <a:br>
              <a:rPr lang="en-US" sz="2400" dirty="0" smtClean="0"/>
            </a:br>
            <a:r>
              <a:rPr lang="en-US" sz="2400" dirty="0" smtClean="0"/>
              <a:t>The implementation of logistic regression involves a straightforward yet powerful technique used in machine learning and statistics for binary classification tasks. To implement logistic regression, one first collects a dataset with labeled examples, where each data point is associated with a binary outcome (e.g., yes/no, 1/0). The logistic regression model then learns to predict the probability of a positive outcome based on input features through a mathematical function called the logistic or sigmoid function. This model is trained using iterative optimization algorithms like gradient descent to find the best parameters that minimize a loss function. Once trained, the logistic regression model can make predictions for new data by calculating the probability of a positive outcome and then applying a threshold to classify the input into one of the two classes. It's a fundamental and widely used tool in various fields, such as healthcare, finance, and marketing, for tasks like spam detection, disease diagnosis, and customer churn prediction.</a:t>
            </a:r>
          </a:p>
          <a:p>
            <a:pPr fontAlgn="base"/>
            <a:endParaRPr lang="en-US" sz="2400" dirty="0" smtClean="0">
              <a:solidFill>
                <a:schemeClr val="bg1"/>
              </a:solidFill>
            </a:endParaRPr>
          </a:p>
          <a:p>
            <a:pPr fontAlgn="base"/>
            <a:r>
              <a:rPr lang="en-US" sz="4000" dirty="0" smtClean="0">
                <a:solidFill>
                  <a:schemeClr val="tx2"/>
                </a:solidFill>
              </a:rPr>
              <a:t>Support Vector Machine(SVM):</a:t>
            </a:r>
          </a:p>
          <a:p>
            <a:pPr fontAlgn="base"/>
            <a:r>
              <a:rPr lang="en-US" sz="2400" dirty="0" smtClean="0"/>
              <a:t>Support Vector Machines are a versatile class of algorithms used for both classification and regression tasks. SVMs aim to find a </a:t>
            </a:r>
            <a:r>
              <a:rPr lang="en-US" sz="2400" dirty="0" err="1" smtClean="0"/>
              <a:t>hyperplane</a:t>
            </a:r>
            <a:r>
              <a:rPr lang="en-US" sz="2400" dirty="0" smtClean="0"/>
              <a:t> that best separates data points into different classes while maximizing the margin between the classes. The implementation of SVMs involves selecting a suitable kernel function (linear, polynomial, radial basis function, etc.) and optimizing the </a:t>
            </a:r>
            <a:r>
              <a:rPr lang="en-US" sz="2400" dirty="0" err="1" smtClean="0"/>
              <a:t>hyperparameters</a:t>
            </a:r>
            <a:r>
              <a:rPr lang="en-US" sz="2400" dirty="0" smtClean="0"/>
              <a:t> to achieve the best model performance. SVMs are particularly effective when dealing with high-dimensional data and can handle non-linear relationships through the use of kernel tricks.</a:t>
            </a:r>
          </a:p>
          <a:p>
            <a:pPr fontAlgn="base"/>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4"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0" name="TextBox 12"/>
          <p:cNvSpPr txBox="1"/>
          <p:nvPr/>
        </p:nvSpPr>
        <p:spPr>
          <a:xfrm>
            <a:off x="285688" y="857220"/>
            <a:ext cx="14144724" cy="8987076"/>
          </a:xfrm>
          <a:prstGeom prst="rect">
            <a:avLst/>
          </a:prstGeom>
        </p:spPr>
        <p:txBody>
          <a:bodyPr wrap="square" lIns="0" tIns="0" rIns="0" bIns="0" rtlCol="0" anchor="t">
            <a:spAutoFit/>
          </a:bodyPr>
          <a:lstStyle/>
          <a:p>
            <a:pPr fontAlgn="base"/>
            <a:r>
              <a:rPr lang="en-US" sz="4000" dirty="0" err="1" smtClean="0">
                <a:solidFill>
                  <a:schemeClr val="tx2"/>
                </a:solidFill>
                <a:sym typeface="+mn-ea"/>
              </a:rPr>
              <a:t>Perceptron</a:t>
            </a:r>
            <a:r>
              <a:rPr lang="en-US" sz="4000" dirty="0" smtClean="0">
                <a:solidFill>
                  <a:schemeClr val="tx2"/>
                </a:solidFill>
                <a:sym typeface="+mn-ea"/>
              </a:rPr>
              <a:t>:</a:t>
            </a:r>
            <a:endParaRPr lang="en-US" sz="4000" dirty="0" smtClean="0">
              <a:solidFill>
                <a:schemeClr val="tx2"/>
              </a:solidFill>
            </a:endParaRPr>
          </a:p>
          <a:p>
            <a:r>
              <a:rPr lang="en-US" sz="2400" dirty="0" err="1" smtClean="0">
                <a:sym typeface="+mn-ea"/>
              </a:rPr>
              <a:t>Perceptron</a:t>
            </a:r>
            <a:r>
              <a:rPr lang="en-US" sz="2400" dirty="0" smtClean="0">
                <a:sym typeface="+mn-ea"/>
              </a:rPr>
              <a:t> Implementation </a:t>
            </a:r>
            <a:r>
              <a:rPr lang="en-US" sz="2400" dirty="0" smtClean="0"/>
              <a:t>Weights (a list of weights) and bias are the inputs used by the </a:t>
            </a:r>
            <a:r>
              <a:rPr lang="en-US" sz="2400" dirty="0" err="1" smtClean="0"/>
              <a:t>perceptron</a:t>
            </a:r>
            <a:r>
              <a:rPr lang="en-US" sz="2400" dirty="0" smtClean="0"/>
              <a:t> function. It applies the sigmoid activation function, adds the bias, and performs a weighted sum of the input features (x) multiplied by their corresponding weights. After that, the data point is categorized using the result (s). </a:t>
            </a:r>
          </a:p>
          <a:p>
            <a:r>
              <a:rPr lang="en-US" sz="2400" dirty="0" smtClean="0"/>
              <a:t>The weighted sum of the input features is essentially computed in this </a:t>
            </a:r>
            <a:r>
              <a:rPr lang="en-US" sz="2400" dirty="0" err="1" smtClean="0"/>
              <a:t>perceptron</a:t>
            </a:r>
            <a:r>
              <a:rPr lang="en-US" sz="2400" dirty="0" smtClean="0"/>
              <a:t> implementation, and a threshold is applied to classify the data point</a:t>
            </a:r>
            <a:r>
              <a:rPr lang="en-US" sz="2400" dirty="0" smtClean="0"/>
              <a:t>.</a:t>
            </a:r>
            <a:endParaRPr lang="en-US" sz="2400" dirty="0" smtClean="0">
              <a:solidFill>
                <a:schemeClr val="bg1"/>
              </a:solidFill>
            </a:endParaRPr>
          </a:p>
          <a:p>
            <a:pPr fontAlgn="base"/>
            <a:r>
              <a:rPr lang="en-US" sz="4000" dirty="0" smtClean="0">
                <a:solidFill>
                  <a:schemeClr val="tx2"/>
                </a:solidFill>
                <a:sym typeface="+mn-ea"/>
              </a:rPr>
              <a:t>KNN:</a:t>
            </a:r>
            <a:endParaRPr lang="en-US" sz="4000" dirty="0" smtClean="0">
              <a:solidFill>
                <a:schemeClr val="tx2"/>
              </a:solidFill>
            </a:endParaRPr>
          </a:p>
          <a:p>
            <a:r>
              <a:rPr lang="en-US" sz="2400" dirty="0" smtClean="0">
                <a:sym typeface="+mn-ea"/>
              </a:rPr>
              <a:t>K-Nearest Neighbors (KNN) Implementation with Bootstrap This section of the code implements K-Nearest Neighbors with bootstrapping. It </a:t>
            </a:r>
            <a:r>
              <a:rPr lang="en-US" sz="2400" dirty="0" err="1" smtClean="0">
                <a:sym typeface="+mn-ea"/>
              </a:rPr>
              <a:t>resamples</a:t>
            </a:r>
            <a:r>
              <a:rPr lang="en-US" sz="2400" dirty="0" smtClean="0">
                <a:sym typeface="+mn-ea"/>
              </a:rPr>
              <a:t> the training data multiple times and trains KNN models on each </a:t>
            </a:r>
            <a:r>
              <a:rPr lang="en-US" sz="2400" dirty="0" err="1" smtClean="0">
                <a:sym typeface="+mn-ea"/>
              </a:rPr>
              <a:t>resampled</a:t>
            </a:r>
            <a:r>
              <a:rPr lang="en-US" sz="2400" dirty="0" smtClean="0">
                <a:sym typeface="+mn-ea"/>
              </a:rPr>
              <a:t> dataset. Then, it aggregates the predictions to get an average prediction. </a:t>
            </a:r>
          </a:p>
          <a:p>
            <a:r>
              <a:rPr lang="en-US" sz="2400" dirty="0" smtClean="0">
                <a:sym typeface="+mn-ea"/>
              </a:rPr>
              <a:t>Resample(</a:t>
            </a:r>
            <a:r>
              <a:rPr lang="en-US" sz="2400" dirty="0" err="1" smtClean="0">
                <a:sym typeface="+mn-ea"/>
              </a:rPr>
              <a:t>X_train</a:t>
            </a:r>
            <a:r>
              <a:rPr lang="en-US" sz="2400" dirty="0" smtClean="0">
                <a:sym typeface="+mn-ea"/>
              </a:rPr>
              <a:t>, </a:t>
            </a:r>
            <a:r>
              <a:rPr lang="en-US" sz="2400" dirty="0" err="1" smtClean="0">
                <a:sym typeface="+mn-ea"/>
              </a:rPr>
              <a:t>y_train,random_state</a:t>
            </a:r>
            <a:r>
              <a:rPr lang="en-US" sz="2400" dirty="0" smtClean="0">
                <a:sym typeface="+mn-ea"/>
              </a:rPr>
              <a:t>=</a:t>
            </a:r>
            <a:r>
              <a:rPr lang="en-US" sz="2400" dirty="0" err="1" smtClean="0">
                <a:sym typeface="+mn-ea"/>
              </a:rPr>
              <a:t>np.random.randint</a:t>
            </a:r>
            <a:r>
              <a:rPr lang="en-US" sz="2400" dirty="0" smtClean="0">
                <a:sym typeface="+mn-ea"/>
              </a:rPr>
              <a:t>(1, 1000)): This performs bootstrapping by randomly sampling with replacement from the training data.</a:t>
            </a:r>
          </a:p>
          <a:p>
            <a:endParaRPr lang="en-US" sz="2400" dirty="0" smtClean="0">
              <a:sym typeface="+mn-ea"/>
            </a:endParaRPr>
          </a:p>
          <a:p>
            <a:r>
              <a:rPr lang="en-US" sz="2400" dirty="0" err="1" smtClean="0">
                <a:sym typeface="+mn-ea"/>
              </a:rPr>
              <a:t>knn_models.append</a:t>
            </a:r>
            <a:r>
              <a:rPr lang="en-US" sz="2400" dirty="0" smtClean="0">
                <a:sym typeface="+mn-ea"/>
              </a:rPr>
              <a:t>(</a:t>
            </a:r>
            <a:r>
              <a:rPr lang="en-US" sz="2400" dirty="0" err="1" smtClean="0">
                <a:sym typeface="+mn-ea"/>
              </a:rPr>
              <a:t>knn</a:t>
            </a:r>
            <a:r>
              <a:rPr lang="en-US" sz="2400" dirty="0" smtClean="0">
                <a:sym typeface="+mn-ea"/>
              </a:rPr>
              <a:t>): This appends the trained KNN models to a list. </a:t>
            </a:r>
          </a:p>
          <a:p>
            <a:r>
              <a:rPr lang="en-US" sz="2400" dirty="0" err="1" smtClean="0">
                <a:sym typeface="+mn-ea"/>
              </a:rPr>
              <a:t>all_predictions.append</a:t>
            </a:r>
            <a:r>
              <a:rPr lang="en-US" sz="2400" dirty="0" smtClean="0">
                <a:sym typeface="+mn-ea"/>
              </a:rPr>
              <a:t>(</a:t>
            </a:r>
            <a:r>
              <a:rPr lang="en-US" sz="2400" dirty="0" err="1" smtClean="0">
                <a:sym typeface="+mn-ea"/>
              </a:rPr>
              <a:t>y_pred</a:t>
            </a:r>
            <a:r>
              <a:rPr lang="en-US" sz="2400" dirty="0" smtClean="0">
                <a:sym typeface="+mn-ea"/>
              </a:rPr>
              <a:t>): This appends the predictions of each KNN model to a list. </a:t>
            </a:r>
          </a:p>
          <a:p>
            <a:r>
              <a:rPr lang="en-US" sz="2400" dirty="0" err="1" smtClean="0">
                <a:sym typeface="+mn-ea"/>
              </a:rPr>
              <a:t>average_predictions</a:t>
            </a:r>
            <a:r>
              <a:rPr lang="en-US" sz="2400" dirty="0" smtClean="0">
                <a:sym typeface="+mn-ea"/>
              </a:rPr>
              <a:t> = </a:t>
            </a:r>
            <a:r>
              <a:rPr lang="en-US" sz="2400" dirty="0" err="1" smtClean="0">
                <a:sym typeface="+mn-ea"/>
              </a:rPr>
              <a:t>np.mean</a:t>
            </a:r>
            <a:r>
              <a:rPr lang="en-US" sz="2400" dirty="0" smtClean="0">
                <a:sym typeface="+mn-ea"/>
              </a:rPr>
              <a:t>(</a:t>
            </a:r>
            <a:r>
              <a:rPr lang="en-US" sz="2400" dirty="0" err="1" smtClean="0">
                <a:sym typeface="+mn-ea"/>
              </a:rPr>
              <a:t>all_predictions</a:t>
            </a:r>
            <a:r>
              <a:rPr lang="en-US" sz="2400" dirty="0" smtClean="0">
                <a:sym typeface="+mn-ea"/>
              </a:rPr>
              <a:t>, axis=0): This calculates the average prediction from all the KNN models.</a:t>
            </a:r>
          </a:p>
          <a:p>
            <a:r>
              <a:rPr lang="en-US" sz="2400" dirty="0" smtClean="0">
                <a:sym typeface="+mn-ea"/>
              </a:rPr>
              <a:t> </a:t>
            </a:r>
          </a:p>
          <a:p>
            <a:r>
              <a:rPr lang="en-US" sz="2400" dirty="0" smtClean="0">
                <a:sym typeface="+mn-ea"/>
              </a:rPr>
              <a:t>Finally, it computes and prints the average accuracy and plots the accuracy versus number of samples. Overall, this code provides implementations and evaluations of different classification algorithms, showcasing how they can be used on a given dataset (x and y). It also demonstrates the use of bootstrapping with KNN to estimate the model's performance.</a:t>
            </a:r>
            <a:endParaRPr lang="en-US" sz="2400" dirty="0" smtClean="0"/>
          </a:p>
          <a:p>
            <a:pPr fontAlgn="base"/>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5013</TotalTime>
  <Words>1199</Words>
  <Application>Microsoft Office PowerPoint</Application>
  <PresentationFormat>Custom</PresentationFormat>
  <Paragraphs>130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Lato Bold</vt:lpstr>
      <vt:lpstr>League Spartan</vt:lpstr>
      <vt:lpstr>Poppins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RPLN VASISTA</dc:creator>
  <cp:lastModifiedBy>HP</cp:lastModifiedBy>
  <cp:revision>4</cp:revision>
  <dcterms:created xsi:type="dcterms:W3CDTF">2006-08-16T00:00:00Z</dcterms:created>
  <dcterms:modified xsi:type="dcterms:W3CDTF">2023-11-05T13:27:50Z</dcterms:modified>
  <dc:identifier>DAFu_Ix5vZw</dc:identifier>
</cp:coreProperties>
</file>