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rial Narrow"/>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a0b16d5ae_3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a0b16d5ae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a0b16d5ae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a0b16d5ae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a0b16d5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a0b16d5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a0b16d5a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a0b16d5a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a0b16d5a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a0b16d5a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0b16d5ae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a0b16d5ae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a0b16d5ae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a0b16d5ae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a0b16d5a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a0b16d5a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0b16d5ae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a0b16d5ae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a0b16d5ae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a0b16d5ae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700" y="334625"/>
            <a:ext cx="6666000" cy="23610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b="1" lang="en" sz="3300"/>
              <a:t>Geospatial Clustering and Forecasting for Global Hotspots</a:t>
            </a:r>
            <a:endParaRPr b="1" sz="3300"/>
          </a:p>
          <a:p>
            <a:pPr indent="0" lvl="0" marL="0" rtl="0" algn="l">
              <a:lnSpc>
                <a:spcPct val="115000"/>
              </a:lnSpc>
              <a:spcBef>
                <a:spcPts val="600"/>
              </a:spcBef>
              <a:spcAft>
                <a:spcPts val="0"/>
              </a:spcAft>
              <a:buNone/>
            </a:pPr>
            <a:r>
              <a:t/>
            </a:r>
            <a:endParaRPr b="1" sz="3300"/>
          </a:p>
          <a:p>
            <a:pPr indent="0" lvl="0" marL="914400" rtl="0" algn="ctr">
              <a:spcBef>
                <a:spcPts val="600"/>
              </a:spcBef>
              <a:spcAft>
                <a:spcPts val="0"/>
              </a:spcAft>
              <a:buClr>
                <a:srgbClr val="262626"/>
              </a:buClr>
              <a:buSzPct val="185732"/>
              <a:buFont typeface="Century Gothic"/>
              <a:buNone/>
            </a:pPr>
            <a:r>
              <a:rPr lang="en" sz="2616"/>
              <a:t>Project Advisor: Prof. Dan Harkey</a:t>
            </a:r>
            <a:endParaRPr b="1" sz="1966"/>
          </a:p>
        </p:txBody>
      </p:sp>
      <p:sp>
        <p:nvSpPr>
          <p:cNvPr id="86" name="Google Shape;86;p13"/>
          <p:cNvSpPr txBox="1"/>
          <p:nvPr>
            <p:ph idx="1" type="subTitle"/>
          </p:nvPr>
        </p:nvSpPr>
        <p:spPr>
          <a:xfrm>
            <a:off x="196950" y="3110950"/>
            <a:ext cx="8750100" cy="1425300"/>
          </a:xfrm>
          <a:prstGeom prst="rect">
            <a:avLst/>
          </a:prstGeom>
        </p:spPr>
        <p:txBody>
          <a:bodyPr anchorCtr="0" anchor="t" bIns="91425" lIns="91425" spcFirstLastPara="1" rIns="91425" wrap="square" tIns="91425">
            <a:normAutofit fontScale="85000" lnSpcReduction="20000"/>
          </a:bodyPr>
          <a:lstStyle/>
          <a:p>
            <a:pPr indent="0" lvl="0" marL="0" rtl="0" algn="r">
              <a:lnSpc>
                <a:spcPct val="150000"/>
              </a:lnSpc>
              <a:spcBef>
                <a:spcPts val="0"/>
              </a:spcBef>
              <a:spcAft>
                <a:spcPts val="0"/>
              </a:spcAft>
              <a:buClr>
                <a:srgbClr val="000000"/>
              </a:buClr>
              <a:buSzPct val="100000"/>
              <a:buFont typeface="Arial"/>
              <a:buNone/>
            </a:pPr>
            <a:r>
              <a:rPr lang="en" sz="1800">
                <a:latin typeface="Century Gothic"/>
                <a:ea typeface="Century Gothic"/>
                <a:cs typeface="Century Gothic"/>
                <a:sym typeface="Century Gothic"/>
              </a:rPr>
              <a:t>Harshada Baswaraj Jivane, harshadabaswaraj.jivane@sjsu.edu</a:t>
            </a:r>
            <a:endParaRPr sz="1800">
              <a:latin typeface="Century Gothic"/>
              <a:ea typeface="Century Gothic"/>
              <a:cs typeface="Century Gothic"/>
              <a:sym typeface="Century Gothic"/>
            </a:endParaRPr>
          </a:p>
          <a:p>
            <a:pPr indent="0" lvl="0" marL="0" rtl="0" algn="r">
              <a:lnSpc>
                <a:spcPct val="150000"/>
              </a:lnSpc>
              <a:spcBef>
                <a:spcPts val="0"/>
              </a:spcBef>
              <a:spcAft>
                <a:spcPts val="0"/>
              </a:spcAft>
              <a:buClr>
                <a:srgbClr val="000000"/>
              </a:buClr>
              <a:buSzPct val="100000"/>
              <a:buFont typeface="Arial"/>
              <a:buNone/>
            </a:pPr>
            <a:r>
              <a:rPr lang="en" sz="1800">
                <a:latin typeface="Century Gothic"/>
                <a:ea typeface="Century Gothic"/>
                <a:cs typeface="Century Gothic"/>
                <a:sym typeface="Century Gothic"/>
              </a:rPr>
              <a:t>Lakshmi Vihita Kesiraju, lakshmivihita.kesiraju@sjsu.edu</a:t>
            </a:r>
            <a:br>
              <a:rPr lang="en" sz="1800">
                <a:latin typeface="Century Gothic"/>
                <a:ea typeface="Century Gothic"/>
                <a:cs typeface="Century Gothic"/>
                <a:sym typeface="Century Gothic"/>
              </a:rPr>
            </a:br>
            <a:r>
              <a:rPr lang="en" sz="1800">
                <a:latin typeface="Century Gothic"/>
                <a:ea typeface="Century Gothic"/>
                <a:cs typeface="Century Gothic"/>
                <a:sym typeface="Century Gothic"/>
              </a:rPr>
              <a:t>Summohan Reddy Mallannagari, summohanreddy.mallannagari@sjsu.edu</a:t>
            </a:r>
            <a:endParaRPr sz="1800">
              <a:latin typeface="Century Gothic"/>
              <a:ea typeface="Century Gothic"/>
              <a:cs typeface="Century Gothic"/>
              <a:sym typeface="Century Gothic"/>
            </a:endParaRPr>
          </a:p>
          <a:p>
            <a:pPr indent="0" lvl="0" marL="0" rtl="0" algn="r">
              <a:lnSpc>
                <a:spcPct val="150000"/>
              </a:lnSpc>
              <a:spcBef>
                <a:spcPts val="0"/>
              </a:spcBef>
              <a:spcAft>
                <a:spcPts val="0"/>
              </a:spcAft>
              <a:buClr>
                <a:srgbClr val="000000"/>
              </a:buClr>
              <a:buSzPct val="100000"/>
              <a:buFont typeface="Arial"/>
              <a:buNone/>
            </a:pPr>
            <a:r>
              <a:rPr lang="en" sz="1800">
                <a:latin typeface="Century Gothic"/>
                <a:ea typeface="Century Gothic"/>
                <a:cs typeface="Century Gothic"/>
                <a:sym typeface="Century Gothic"/>
              </a:rPr>
              <a:t>Vamsi Krishna Chakravartula, vamsikrishna.chakravartula@sjsu.edu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996550" y="2110950"/>
            <a:ext cx="2668200" cy="92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Demo</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1256050"/>
            <a:ext cx="8520600" cy="20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t>Thank You</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881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2" name="Google Shape;92;p14"/>
          <p:cNvSpPr txBox="1"/>
          <p:nvPr/>
        </p:nvSpPr>
        <p:spPr>
          <a:xfrm>
            <a:off x="495750" y="1227950"/>
            <a:ext cx="8324400" cy="3140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lt1"/>
              </a:buClr>
              <a:buSzPts val="1600"/>
              <a:buChar char="●"/>
            </a:pPr>
            <a:r>
              <a:rPr lang="en" sz="1600">
                <a:solidFill>
                  <a:schemeClr val="lt1"/>
                </a:solidFill>
              </a:rPr>
              <a:t>Advancements in the technologies and analytical methods are key aspects in acknowledging the spatial spread of COVID-19 disease pandemic that include Interactive web-based maps and dashboards for quick understanding of reasons for illness. </a:t>
            </a:r>
            <a:endParaRPr sz="1600">
              <a:solidFill>
                <a:schemeClr val="lt1"/>
              </a:solidFill>
            </a:endParaRPr>
          </a:p>
          <a:p>
            <a:pPr indent="-330200" lvl="0" marL="457200" rtl="0" algn="just">
              <a:lnSpc>
                <a:spcPct val="150000"/>
              </a:lnSpc>
              <a:spcBef>
                <a:spcPts val="0"/>
              </a:spcBef>
              <a:spcAft>
                <a:spcPts val="0"/>
              </a:spcAft>
              <a:buClr>
                <a:schemeClr val="lt1"/>
              </a:buClr>
              <a:buSzPts val="1600"/>
              <a:buChar char="●"/>
            </a:pPr>
            <a:r>
              <a:rPr lang="en" sz="1600">
                <a:solidFill>
                  <a:schemeClr val="lt1"/>
                </a:solidFill>
              </a:rPr>
              <a:t>This web-based application would monitor the patient inflow, availability in nearest hospitals to visualize the information of resources in order to provide  improved services to the COVID patients.</a:t>
            </a:r>
            <a:endParaRPr sz="1600">
              <a:solidFill>
                <a:schemeClr val="lt1"/>
              </a:solidFill>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618300" y="3567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98" name="Google Shape;98;p15"/>
          <p:cNvPicPr preferRelativeResize="0"/>
          <p:nvPr/>
        </p:nvPicPr>
        <p:blipFill>
          <a:blip r:embed="rId3">
            <a:alphaModFix/>
          </a:blip>
          <a:stretch>
            <a:fillRect/>
          </a:stretch>
        </p:blipFill>
        <p:spPr>
          <a:xfrm>
            <a:off x="1836963" y="1195547"/>
            <a:ext cx="5470070" cy="3643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339925"/>
            <a:ext cx="47886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t>GeoSpatial Clustering</a:t>
            </a:r>
            <a:endParaRPr sz="3400"/>
          </a:p>
        </p:txBody>
      </p:sp>
      <p:sp>
        <p:nvSpPr>
          <p:cNvPr id="104" name="Google Shape;104;p16"/>
          <p:cNvSpPr txBox="1"/>
          <p:nvPr>
            <p:ph idx="1" type="subTitle"/>
          </p:nvPr>
        </p:nvSpPr>
        <p:spPr>
          <a:xfrm>
            <a:off x="265500" y="1486826"/>
            <a:ext cx="4045200" cy="1269300"/>
          </a:xfrm>
          <a:prstGeom prst="rect">
            <a:avLst/>
          </a:prstGeom>
        </p:spPr>
        <p:txBody>
          <a:bodyPr anchorCtr="0" anchor="t" bIns="91425" lIns="91425" spcFirstLastPara="1" rIns="91425" wrap="square" tIns="91425">
            <a:normAutofit fontScale="85000" lnSpcReduction="10000"/>
          </a:bodyPr>
          <a:lstStyle/>
          <a:p>
            <a:pPr indent="-341947" lvl="0" marL="457200" rtl="0" algn="l">
              <a:lnSpc>
                <a:spcPct val="150000"/>
              </a:lnSpc>
              <a:spcBef>
                <a:spcPts val="0"/>
              </a:spcBef>
              <a:spcAft>
                <a:spcPts val="0"/>
              </a:spcAft>
              <a:buSzPct val="100000"/>
              <a:buChar char="●"/>
            </a:pPr>
            <a:r>
              <a:rPr lang="en"/>
              <a:t>Getting the cases data from JHU</a:t>
            </a:r>
            <a:endParaRPr/>
          </a:p>
          <a:p>
            <a:pPr indent="-341947" lvl="0" marL="457200" rtl="0" algn="l">
              <a:lnSpc>
                <a:spcPct val="150000"/>
              </a:lnSpc>
              <a:spcBef>
                <a:spcPts val="0"/>
              </a:spcBef>
              <a:spcAft>
                <a:spcPts val="0"/>
              </a:spcAft>
              <a:buSzPct val="100000"/>
              <a:buChar char="●"/>
            </a:pPr>
            <a:r>
              <a:rPr lang="en"/>
              <a:t>Using DBSCAN to form clusters </a:t>
            </a:r>
            <a:endParaRPr/>
          </a:p>
          <a:p>
            <a:pPr indent="-341947" lvl="0" marL="457200" rtl="0" algn="l">
              <a:lnSpc>
                <a:spcPct val="150000"/>
              </a:lnSpc>
              <a:spcBef>
                <a:spcPts val="0"/>
              </a:spcBef>
              <a:spcAft>
                <a:spcPts val="0"/>
              </a:spcAft>
              <a:buSzPct val="100000"/>
              <a:buChar char="●"/>
            </a:pPr>
            <a:r>
              <a:rPr lang="en"/>
              <a:t>Displaying the clusters on map</a:t>
            </a:r>
            <a:endParaRPr/>
          </a:p>
        </p:txBody>
      </p:sp>
      <p:pic>
        <p:nvPicPr>
          <p:cNvPr id="105" name="Google Shape;105;p16"/>
          <p:cNvPicPr preferRelativeResize="0"/>
          <p:nvPr/>
        </p:nvPicPr>
        <p:blipFill>
          <a:blip r:embed="rId3">
            <a:alphaModFix/>
          </a:blip>
          <a:stretch>
            <a:fillRect/>
          </a:stretch>
        </p:blipFill>
        <p:spPr>
          <a:xfrm>
            <a:off x="4615500" y="102825"/>
            <a:ext cx="4528501" cy="21626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265500" y="304550"/>
            <a:ext cx="4045200" cy="74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Nearest Hospital</a:t>
            </a:r>
            <a:endParaRPr sz="3800"/>
          </a:p>
        </p:txBody>
      </p:sp>
      <p:sp>
        <p:nvSpPr>
          <p:cNvPr id="111" name="Google Shape;111;p17"/>
          <p:cNvSpPr txBox="1"/>
          <p:nvPr>
            <p:ph idx="1" type="subTitle"/>
          </p:nvPr>
        </p:nvSpPr>
        <p:spPr>
          <a:xfrm>
            <a:off x="265500" y="1375973"/>
            <a:ext cx="4045200" cy="3103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Obtain the user </a:t>
            </a:r>
            <a:r>
              <a:rPr lang="en" sz="1800"/>
              <a:t>location using text based suggestions</a:t>
            </a:r>
            <a:endParaRPr sz="1800"/>
          </a:p>
          <a:p>
            <a:pPr indent="-342900" lvl="0" marL="457200" rtl="0" algn="l">
              <a:lnSpc>
                <a:spcPct val="150000"/>
              </a:lnSpc>
              <a:spcBef>
                <a:spcPts val="0"/>
              </a:spcBef>
              <a:spcAft>
                <a:spcPts val="0"/>
              </a:spcAft>
              <a:buSzPts val="1800"/>
              <a:buChar char="●"/>
            </a:pPr>
            <a:r>
              <a:rPr lang="en" sz="1800"/>
              <a:t>Display hospitals in the user’s vicinity</a:t>
            </a:r>
            <a:endParaRPr sz="1800"/>
          </a:p>
          <a:p>
            <a:pPr indent="-342900" lvl="0" marL="457200" rtl="0" algn="l">
              <a:lnSpc>
                <a:spcPct val="150000"/>
              </a:lnSpc>
              <a:spcBef>
                <a:spcPts val="0"/>
              </a:spcBef>
              <a:spcAft>
                <a:spcPts val="0"/>
              </a:spcAft>
              <a:buSzPts val="1800"/>
              <a:buChar char="●"/>
            </a:pPr>
            <a:r>
              <a:rPr lang="en" sz="1800"/>
              <a:t>Provide details about the selected hospital on the map</a:t>
            </a:r>
            <a:endParaRPr sz="1800"/>
          </a:p>
        </p:txBody>
      </p:sp>
      <p:pic>
        <p:nvPicPr>
          <p:cNvPr id="112" name="Google Shape;112;p17"/>
          <p:cNvPicPr preferRelativeResize="0"/>
          <p:nvPr/>
        </p:nvPicPr>
        <p:blipFill>
          <a:blip r:embed="rId3">
            <a:alphaModFix/>
          </a:blip>
          <a:stretch>
            <a:fillRect/>
          </a:stretch>
        </p:blipFill>
        <p:spPr>
          <a:xfrm>
            <a:off x="4696550" y="152400"/>
            <a:ext cx="4295050" cy="2280050"/>
          </a:xfrm>
          <a:prstGeom prst="rect">
            <a:avLst/>
          </a:prstGeom>
          <a:noFill/>
          <a:ln>
            <a:noFill/>
          </a:ln>
        </p:spPr>
      </p:pic>
      <p:pic>
        <p:nvPicPr>
          <p:cNvPr id="113" name="Google Shape;113;p17"/>
          <p:cNvPicPr preferRelativeResize="0"/>
          <p:nvPr/>
        </p:nvPicPr>
        <p:blipFill>
          <a:blip r:embed="rId4">
            <a:alphaModFix/>
          </a:blip>
          <a:stretch>
            <a:fillRect/>
          </a:stretch>
        </p:blipFill>
        <p:spPr>
          <a:xfrm>
            <a:off x="5319827" y="2571750"/>
            <a:ext cx="3048501" cy="205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65500" y="304550"/>
            <a:ext cx="4045200" cy="74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800"/>
              <a:t>Patient Inflow </a:t>
            </a:r>
            <a:endParaRPr sz="3800"/>
          </a:p>
        </p:txBody>
      </p:sp>
      <p:sp>
        <p:nvSpPr>
          <p:cNvPr id="119" name="Google Shape;119;p18"/>
          <p:cNvSpPr txBox="1"/>
          <p:nvPr>
            <p:ph idx="1" type="subTitle"/>
          </p:nvPr>
        </p:nvSpPr>
        <p:spPr>
          <a:xfrm>
            <a:off x="265500" y="1656876"/>
            <a:ext cx="4045200" cy="1269300"/>
          </a:xfrm>
          <a:prstGeom prst="rect">
            <a:avLst/>
          </a:prstGeom>
        </p:spPr>
        <p:txBody>
          <a:bodyPr anchorCtr="0" anchor="t" bIns="91425" lIns="91425" spcFirstLastPara="1" rIns="91425" wrap="square" tIns="91425">
            <a:noAutofit/>
          </a:bodyPr>
          <a:lstStyle/>
          <a:p>
            <a:pPr indent="-338635" lvl="0" marL="457200" rtl="0" algn="just">
              <a:lnSpc>
                <a:spcPct val="150000"/>
              </a:lnSpc>
              <a:spcBef>
                <a:spcPts val="0"/>
              </a:spcBef>
              <a:spcAft>
                <a:spcPts val="0"/>
              </a:spcAft>
              <a:buClr>
                <a:srgbClr val="000000"/>
              </a:buClr>
              <a:buSzPts val="1733"/>
              <a:buFont typeface="Arial Narrow"/>
              <a:buChar char="●"/>
            </a:pPr>
            <a:r>
              <a:rPr lang="en" sz="1732">
                <a:solidFill>
                  <a:srgbClr val="000000"/>
                </a:solidFill>
                <a:latin typeface="Arial Narrow"/>
                <a:ea typeface="Arial Narrow"/>
                <a:cs typeface="Arial Narrow"/>
                <a:sym typeface="Arial Narrow"/>
              </a:rPr>
              <a:t>Patient Inflow is the prediction of possible cases in the coming days for every county of the United States. </a:t>
            </a:r>
            <a:endParaRPr sz="1732">
              <a:solidFill>
                <a:srgbClr val="000000"/>
              </a:solidFill>
              <a:latin typeface="Arial Narrow"/>
              <a:ea typeface="Arial Narrow"/>
              <a:cs typeface="Arial Narrow"/>
              <a:sym typeface="Arial Narrow"/>
            </a:endParaRPr>
          </a:p>
          <a:p>
            <a:pPr indent="-338635" lvl="0" marL="457200" rtl="0" algn="just">
              <a:lnSpc>
                <a:spcPct val="150000"/>
              </a:lnSpc>
              <a:spcBef>
                <a:spcPts val="0"/>
              </a:spcBef>
              <a:spcAft>
                <a:spcPts val="0"/>
              </a:spcAft>
              <a:buClr>
                <a:srgbClr val="000000"/>
              </a:buClr>
              <a:buSzPts val="1733"/>
              <a:buFont typeface="Arial Narrow"/>
              <a:buChar char="●"/>
            </a:pPr>
            <a:r>
              <a:rPr lang="en" sz="1732">
                <a:solidFill>
                  <a:srgbClr val="000000"/>
                </a:solidFill>
                <a:latin typeface="Arial Narrow"/>
                <a:ea typeface="Arial Narrow"/>
                <a:cs typeface="Arial Narrow"/>
                <a:sym typeface="Arial Narrow"/>
              </a:rPr>
              <a:t>The dataset used for this Prediction is a time series data. </a:t>
            </a:r>
            <a:endParaRPr sz="1732">
              <a:solidFill>
                <a:srgbClr val="000000"/>
              </a:solidFill>
              <a:latin typeface="Arial Narrow"/>
              <a:ea typeface="Arial Narrow"/>
              <a:cs typeface="Arial Narrow"/>
              <a:sym typeface="Arial Narrow"/>
            </a:endParaRPr>
          </a:p>
          <a:p>
            <a:pPr indent="0" lvl="0" marL="457200" rtl="0" algn="just">
              <a:lnSpc>
                <a:spcPct val="150000"/>
              </a:lnSpc>
              <a:spcBef>
                <a:spcPts val="0"/>
              </a:spcBef>
              <a:spcAft>
                <a:spcPts val="0"/>
              </a:spcAft>
              <a:buNone/>
            </a:pPr>
            <a:r>
              <a:t/>
            </a:r>
            <a:endParaRPr sz="1732">
              <a:solidFill>
                <a:srgbClr val="000000"/>
              </a:solidFill>
              <a:latin typeface="Arial Narrow"/>
              <a:ea typeface="Arial Narrow"/>
              <a:cs typeface="Arial Narrow"/>
              <a:sym typeface="Arial Narrow"/>
            </a:endParaRPr>
          </a:p>
        </p:txBody>
      </p:sp>
      <p:pic>
        <p:nvPicPr>
          <p:cNvPr id="120" name="Google Shape;120;p18"/>
          <p:cNvPicPr preferRelativeResize="0"/>
          <p:nvPr/>
        </p:nvPicPr>
        <p:blipFill>
          <a:blip r:embed="rId3">
            <a:alphaModFix/>
          </a:blip>
          <a:stretch>
            <a:fillRect/>
          </a:stretch>
        </p:blipFill>
        <p:spPr>
          <a:xfrm>
            <a:off x="5190600" y="105575"/>
            <a:ext cx="3669551" cy="1490750"/>
          </a:xfrm>
          <a:prstGeom prst="rect">
            <a:avLst/>
          </a:prstGeom>
          <a:noFill/>
          <a:ln>
            <a:noFill/>
          </a:ln>
        </p:spPr>
      </p:pic>
      <p:pic>
        <p:nvPicPr>
          <p:cNvPr id="121" name="Google Shape;121;p18"/>
          <p:cNvPicPr preferRelativeResize="0"/>
          <p:nvPr/>
        </p:nvPicPr>
        <p:blipFill>
          <a:blip r:embed="rId4">
            <a:alphaModFix/>
          </a:blip>
          <a:stretch>
            <a:fillRect/>
          </a:stretch>
        </p:blipFill>
        <p:spPr>
          <a:xfrm>
            <a:off x="5236475" y="3401125"/>
            <a:ext cx="3577800" cy="1547337"/>
          </a:xfrm>
          <a:prstGeom prst="rect">
            <a:avLst/>
          </a:prstGeom>
          <a:noFill/>
          <a:ln>
            <a:noFill/>
          </a:ln>
        </p:spPr>
      </p:pic>
      <p:pic>
        <p:nvPicPr>
          <p:cNvPr id="122" name="Google Shape;122;p18"/>
          <p:cNvPicPr preferRelativeResize="0"/>
          <p:nvPr/>
        </p:nvPicPr>
        <p:blipFill>
          <a:blip r:embed="rId5">
            <a:alphaModFix/>
          </a:blip>
          <a:stretch>
            <a:fillRect/>
          </a:stretch>
        </p:blipFill>
        <p:spPr>
          <a:xfrm>
            <a:off x="5236475" y="1753350"/>
            <a:ext cx="3577800" cy="14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65500" y="359450"/>
            <a:ext cx="4045200" cy="64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400"/>
              <a:t>Twitter Correlations</a:t>
            </a:r>
            <a:endParaRPr sz="3400"/>
          </a:p>
        </p:txBody>
      </p:sp>
      <p:sp>
        <p:nvSpPr>
          <p:cNvPr id="128" name="Google Shape;128;p19"/>
          <p:cNvSpPr txBox="1"/>
          <p:nvPr>
            <p:ph idx="1" type="subTitle"/>
          </p:nvPr>
        </p:nvSpPr>
        <p:spPr>
          <a:xfrm>
            <a:off x="136325" y="1412925"/>
            <a:ext cx="4350300" cy="2912700"/>
          </a:xfrm>
          <a:prstGeom prst="rect">
            <a:avLst/>
          </a:prstGeom>
        </p:spPr>
        <p:txBody>
          <a:bodyPr anchorCtr="0" anchor="t" bIns="91425" lIns="91425" spcFirstLastPara="1" rIns="91425" wrap="square" tIns="91425">
            <a:noAutofit/>
          </a:bodyPr>
          <a:lstStyle/>
          <a:p>
            <a:pPr indent="-332981" lvl="0" marL="457200" rtl="0" algn="just">
              <a:lnSpc>
                <a:spcPct val="95000"/>
              </a:lnSpc>
              <a:spcBef>
                <a:spcPts val="0"/>
              </a:spcBef>
              <a:spcAft>
                <a:spcPts val="0"/>
              </a:spcAft>
              <a:buClr>
                <a:srgbClr val="000000"/>
              </a:buClr>
              <a:buSzPts val="1644"/>
              <a:buFont typeface="Arial"/>
              <a:buChar char="●"/>
            </a:pPr>
            <a:r>
              <a:rPr lang="en" sz="1643">
                <a:solidFill>
                  <a:srgbClr val="000000"/>
                </a:solidFill>
                <a:latin typeface="Arial"/>
                <a:ea typeface="Arial"/>
                <a:cs typeface="Arial"/>
                <a:sym typeface="Arial"/>
              </a:rPr>
              <a:t>Covid-19 tweets are extracted from Twitter.</a:t>
            </a:r>
            <a:endParaRPr sz="1643">
              <a:solidFill>
                <a:srgbClr val="000000"/>
              </a:solidFill>
              <a:latin typeface="Arial"/>
              <a:ea typeface="Arial"/>
              <a:cs typeface="Arial"/>
              <a:sym typeface="Arial"/>
            </a:endParaRPr>
          </a:p>
          <a:p>
            <a:pPr indent="0" lvl="0" marL="457200" rtl="0" algn="just">
              <a:lnSpc>
                <a:spcPct val="95000"/>
              </a:lnSpc>
              <a:spcBef>
                <a:spcPts val="0"/>
              </a:spcBef>
              <a:spcAft>
                <a:spcPts val="0"/>
              </a:spcAft>
              <a:buSzPts val="852"/>
              <a:buNone/>
            </a:pPr>
            <a:r>
              <a:t/>
            </a:r>
            <a:endParaRPr sz="1643">
              <a:solidFill>
                <a:srgbClr val="000000"/>
              </a:solidFill>
              <a:latin typeface="Arial"/>
              <a:ea typeface="Arial"/>
              <a:cs typeface="Arial"/>
              <a:sym typeface="Arial"/>
            </a:endParaRPr>
          </a:p>
          <a:p>
            <a:pPr indent="-332981" lvl="0" marL="457200" rtl="0" algn="just">
              <a:lnSpc>
                <a:spcPct val="95000"/>
              </a:lnSpc>
              <a:spcBef>
                <a:spcPts val="0"/>
              </a:spcBef>
              <a:spcAft>
                <a:spcPts val="0"/>
              </a:spcAft>
              <a:buClr>
                <a:srgbClr val="000000"/>
              </a:buClr>
              <a:buSzPts val="1644"/>
              <a:buFont typeface="Arial"/>
              <a:buChar char="●"/>
            </a:pPr>
            <a:r>
              <a:rPr lang="en" sz="1643">
                <a:solidFill>
                  <a:srgbClr val="000000"/>
                </a:solidFill>
                <a:latin typeface="Arial"/>
                <a:ea typeface="Arial"/>
                <a:cs typeface="Arial"/>
                <a:sym typeface="Arial"/>
              </a:rPr>
              <a:t>Performing sentiment analysis.</a:t>
            </a:r>
            <a:endParaRPr sz="1643">
              <a:solidFill>
                <a:srgbClr val="000000"/>
              </a:solidFill>
              <a:latin typeface="Arial"/>
              <a:ea typeface="Arial"/>
              <a:cs typeface="Arial"/>
              <a:sym typeface="Arial"/>
            </a:endParaRPr>
          </a:p>
          <a:p>
            <a:pPr indent="0" lvl="0" marL="457200" rtl="0" algn="just">
              <a:lnSpc>
                <a:spcPct val="95000"/>
              </a:lnSpc>
              <a:spcBef>
                <a:spcPts val="0"/>
              </a:spcBef>
              <a:spcAft>
                <a:spcPts val="0"/>
              </a:spcAft>
              <a:buSzPts val="852"/>
              <a:buNone/>
            </a:pPr>
            <a:r>
              <a:t/>
            </a:r>
            <a:endParaRPr sz="1643">
              <a:solidFill>
                <a:srgbClr val="000000"/>
              </a:solidFill>
              <a:latin typeface="Arial"/>
              <a:ea typeface="Arial"/>
              <a:cs typeface="Arial"/>
              <a:sym typeface="Arial"/>
            </a:endParaRPr>
          </a:p>
          <a:p>
            <a:pPr indent="-332981" lvl="0" marL="457200" rtl="0" algn="just">
              <a:lnSpc>
                <a:spcPct val="95000"/>
              </a:lnSpc>
              <a:spcBef>
                <a:spcPts val="0"/>
              </a:spcBef>
              <a:spcAft>
                <a:spcPts val="0"/>
              </a:spcAft>
              <a:buClr>
                <a:srgbClr val="000000"/>
              </a:buClr>
              <a:buSzPts val="1644"/>
              <a:buFont typeface="Arial"/>
              <a:buChar char="●"/>
            </a:pPr>
            <a:r>
              <a:rPr lang="en" sz="1643">
                <a:solidFill>
                  <a:srgbClr val="000000"/>
                </a:solidFill>
                <a:latin typeface="Arial"/>
                <a:ea typeface="Arial"/>
                <a:cs typeface="Arial"/>
                <a:sym typeface="Arial"/>
              </a:rPr>
              <a:t>News circulating regarding Covid-19. </a:t>
            </a:r>
            <a:endParaRPr sz="1643">
              <a:solidFill>
                <a:srgbClr val="000000"/>
              </a:solidFill>
              <a:latin typeface="Arial"/>
              <a:ea typeface="Arial"/>
              <a:cs typeface="Arial"/>
              <a:sym typeface="Arial"/>
            </a:endParaRPr>
          </a:p>
          <a:p>
            <a:pPr indent="0" lvl="0" marL="457200" rtl="0" algn="just">
              <a:lnSpc>
                <a:spcPct val="95000"/>
              </a:lnSpc>
              <a:spcBef>
                <a:spcPts val="0"/>
              </a:spcBef>
              <a:spcAft>
                <a:spcPts val="0"/>
              </a:spcAft>
              <a:buSzPts val="852"/>
              <a:buNone/>
            </a:pPr>
            <a:r>
              <a:t/>
            </a:r>
            <a:endParaRPr sz="1643">
              <a:solidFill>
                <a:srgbClr val="000000"/>
              </a:solidFill>
              <a:latin typeface="Arial"/>
              <a:ea typeface="Arial"/>
              <a:cs typeface="Arial"/>
              <a:sym typeface="Arial"/>
            </a:endParaRPr>
          </a:p>
          <a:p>
            <a:pPr indent="-332981" lvl="0" marL="457200" rtl="0" algn="just">
              <a:lnSpc>
                <a:spcPct val="95000"/>
              </a:lnSpc>
              <a:spcBef>
                <a:spcPts val="0"/>
              </a:spcBef>
              <a:spcAft>
                <a:spcPts val="0"/>
              </a:spcAft>
              <a:buClr>
                <a:srgbClr val="000000"/>
              </a:buClr>
              <a:buSzPts val="1644"/>
              <a:buFont typeface="Arial"/>
              <a:buChar char="●"/>
            </a:pPr>
            <a:r>
              <a:rPr lang="en" sz="1643">
                <a:solidFill>
                  <a:srgbClr val="000000"/>
                </a:solidFill>
                <a:latin typeface="Arial"/>
                <a:ea typeface="Arial"/>
                <a:cs typeface="Arial"/>
                <a:sym typeface="Arial"/>
              </a:rPr>
              <a:t>The tweets are compared with the facts by WHO.</a:t>
            </a:r>
            <a:endParaRPr sz="1827"/>
          </a:p>
        </p:txBody>
      </p:sp>
      <p:pic>
        <p:nvPicPr>
          <p:cNvPr id="129" name="Google Shape;129;p19"/>
          <p:cNvPicPr preferRelativeResize="0"/>
          <p:nvPr/>
        </p:nvPicPr>
        <p:blipFill>
          <a:blip r:embed="rId3">
            <a:alphaModFix/>
          </a:blip>
          <a:stretch>
            <a:fillRect/>
          </a:stretch>
        </p:blipFill>
        <p:spPr>
          <a:xfrm>
            <a:off x="4615500" y="74374"/>
            <a:ext cx="4528500" cy="2290850"/>
          </a:xfrm>
          <a:prstGeom prst="rect">
            <a:avLst/>
          </a:prstGeom>
          <a:noFill/>
          <a:ln>
            <a:noFill/>
          </a:ln>
        </p:spPr>
      </p:pic>
      <p:pic>
        <p:nvPicPr>
          <p:cNvPr id="130" name="Google Shape;130;p19"/>
          <p:cNvPicPr preferRelativeResize="0"/>
          <p:nvPr/>
        </p:nvPicPr>
        <p:blipFill>
          <a:blip r:embed="rId4">
            <a:alphaModFix/>
          </a:blip>
          <a:stretch>
            <a:fillRect/>
          </a:stretch>
        </p:blipFill>
        <p:spPr>
          <a:xfrm>
            <a:off x="4615500" y="2466400"/>
            <a:ext cx="4444499" cy="255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53950" y="19677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Evaluation</a:t>
            </a:r>
            <a:r>
              <a:rPr lang="en"/>
              <a:t> Metrics</a:t>
            </a:r>
            <a:endParaRPr/>
          </a:p>
        </p:txBody>
      </p:sp>
      <p:sp>
        <p:nvSpPr>
          <p:cNvPr id="136" name="Google Shape;136;p20"/>
          <p:cNvSpPr txBox="1"/>
          <p:nvPr>
            <p:ph idx="1" type="subTitle"/>
          </p:nvPr>
        </p:nvSpPr>
        <p:spPr>
          <a:xfrm>
            <a:off x="265500" y="2330050"/>
            <a:ext cx="4045200" cy="1695600"/>
          </a:xfrm>
          <a:prstGeom prst="rect">
            <a:avLst/>
          </a:prstGeom>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Silhouette Coefficient</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Accuracy</a:t>
            </a:r>
            <a:endParaRPr sz="2000">
              <a:solidFill>
                <a:srgbClr val="000000"/>
              </a:solidFill>
            </a:endParaRPr>
          </a:p>
          <a:p>
            <a:pPr indent="-355600" lvl="0" marL="457200" rtl="0" algn="l">
              <a:lnSpc>
                <a:spcPct val="115000"/>
              </a:lnSpc>
              <a:spcBef>
                <a:spcPts val="0"/>
              </a:spcBef>
              <a:spcAft>
                <a:spcPts val="0"/>
              </a:spcAft>
              <a:buClr>
                <a:srgbClr val="000000"/>
              </a:buClr>
              <a:buSzPts val="2000"/>
              <a:buAutoNum type="arabicPeriod"/>
            </a:pPr>
            <a:r>
              <a:rPr lang="en" sz="2000">
                <a:solidFill>
                  <a:srgbClr val="000000"/>
                </a:solidFill>
              </a:rPr>
              <a:t>Cosine Similarity</a:t>
            </a:r>
            <a:endParaRPr sz="23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460950" y="1765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2" name="Google Shape;142;p21"/>
          <p:cNvSpPr txBox="1"/>
          <p:nvPr>
            <p:ph idx="1" type="subTitle"/>
          </p:nvPr>
        </p:nvSpPr>
        <p:spPr>
          <a:xfrm>
            <a:off x="644450" y="1015371"/>
            <a:ext cx="8222100" cy="34590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Arial"/>
              <a:buChar char="●"/>
            </a:pPr>
            <a:r>
              <a:rPr lang="en" sz="1600">
                <a:latin typeface="Arial"/>
                <a:ea typeface="Arial"/>
                <a:cs typeface="Arial"/>
                <a:sym typeface="Arial"/>
              </a:rPr>
              <a:t>The</a:t>
            </a:r>
            <a:r>
              <a:rPr lang="en" sz="1600">
                <a:solidFill>
                  <a:srgbClr val="0E101A"/>
                </a:solidFill>
                <a:latin typeface="Arial"/>
                <a:ea typeface="Arial"/>
                <a:cs typeface="Arial"/>
                <a:sym typeface="Arial"/>
              </a:rPr>
              <a:t> </a:t>
            </a:r>
            <a:r>
              <a:rPr lang="en" sz="1600">
                <a:latin typeface="Arial"/>
                <a:ea typeface="Arial"/>
                <a:cs typeface="Arial"/>
                <a:sym typeface="Arial"/>
              </a:rPr>
              <a:t>pandemic has taken a toll on the healthcare system.</a:t>
            </a:r>
            <a:endParaRPr sz="1600">
              <a:latin typeface="Arial"/>
              <a:ea typeface="Arial"/>
              <a:cs typeface="Arial"/>
              <a:sym typeface="Arial"/>
            </a:endParaRPr>
          </a:p>
          <a:p>
            <a:pPr indent="-330200" lvl="0" marL="457200" rtl="0" algn="just">
              <a:lnSpc>
                <a:spcPct val="150000"/>
              </a:lnSpc>
              <a:spcBef>
                <a:spcPts val="0"/>
              </a:spcBef>
              <a:spcAft>
                <a:spcPts val="0"/>
              </a:spcAft>
              <a:buSzPts val="1600"/>
              <a:buFont typeface="Arial"/>
              <a:buChar char="●"/>
            </a:pPr>
            <a:r>
              <a:rPr lang="en" sz="1600">
                <a:latin typeface="Arial"/>
                <a:ea typeface="Arial"/>
                <a:cs typeface="Arial"/>
                <a:sym typeface="Arial"/>
              </a:rPr>
              <a:t>A predictive analysis-based web application that can support the hospitals with the surges in patient inflow, assist the public users in finding treatment and predict the hotspots based on the existing and historical admittance and infections data would be one of the project’s goals. </a:t>
            </a:r>
            <a:endParaRPr sz="1600">
              <a:latin typeface="Arial"/>
              <a:ea typeface="Arial"/>
              <a:cs typeface="Arial"/>
              <a:sym typeface="Arial"/>
            </a:endParaRPr>
          </a:p>
          <a:p>
            <a:pPr indent="-330200" lvl="0" marL="457200" rtl="0" algn="just">
              <a:lnSpc>
                <a:spcPct val="150000"/>
              </a:lnSpc>
              <a:spcBef>
                <a:spcPts val="0"/>
              </a:spcBef>
              <a:spcAft>
                <a:spcPts val="0"/>
              </a:spcAft>
              <a:buSzPts val="1600"/>
              <a:buFont typeface="Arial"/>
              <a:buChar char="●"/>
            </a:pPr>
            <a:r>
              <a:rPr lang="en" sz="1600">
                <a:latin typeface="Arial"/>
                <a:ea typeface="Arial"/>
                <a:cs typeface="Arial"/>
                <a:sym typeface="Arial"/>
              </a:rPr>
              <a:t>Our application would help users to understand the current situation and for  the application of control policies. </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