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7" r:id="rId3"/>
    <p:sldId id="259" r:id="rId4"/>
    <p:sldId id="273" r:id="rId5"/>
    <p:sldId id="260" r:id="rId6"/>
    <p:sldId id="261" r:id="rId7"/>
    <p:sldId id="272" r:id="rId8"/>
    <p:sldId id="262" r:id="rId9"/>
    <p:sldId id="263" r:id="rId10"/>
    <p:sldId id="264" r:id="rId11"/>
    <p:sldId id="266" r:id="rId12"/>
    <p:sldId id="267" r:id="rId13"/>
    <p:sldId id="268"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D6A865-04BE-473D-ABD1-6703693124A8}" v="4" dt="2024-03-27T16:16:51.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82" y="62"/>
      </p:cViewPr>
      <p:guideLst/>
    </p:cSldViewPr>
  </p:slideViewPr>
  <p:notesTextViewPr>
    <p:cViewPr>
      <p:scale>
        <a:sx n="1" d="1"/>
        <a:sy n="1" d="1"/>
      </p:scale>
      <p:origin x="0" y="0"/>
    </p:cViewPr>
  </p:notesTextViewPr>
  <p:sorterViewPr>
    <p:cViewPr>
      <p:scale>
        <a:sx n="100" d="100"/>
        <a:sy n="100" d="100"/>
      </p:scale>
      <p:origin x="0" y="-22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16A6F-EA5B-ADAF-DFDA-2BA7CDA99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50ED9F-339F-B046-6049-EB5C9C7DA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CC9988-4C61-E088-526F-C451A9D2E1C8}"/>
              </a:ext>
            </a:extLst>
          </p:cNvPr>
          <p:cNvSpPr>
            <a:spLocks noGrp="1"/>
          </p:cNvSpPr>
          <p:nvPr>
            <p:ph type="dt" sz="half" idx="10"/>
          </p:nvPr>
        </p:nvSpPr>
        <p:spPr/>
        <p:txBody>
          <a:bodyPr/>
          <a:lstStyle/>
          <a:p>
            <a:fld id="{C65BC083-8A67-4D97-B085-21AD463DA1ED}" type="datetimeFigureOut">
              <a:rPr lang="en-IN" smtClean="0"/>
              <a:t>29-03-2024</a:t>
            </a:fld>
            <a:endParaRPr lang="en-IN"/>
          </a:p>
        </p:txBody>
      </p:sp>
      <p:sp>
        <p:nvSpPr>
          <p:cNvPr id="5" name="Footer Placeholder 4">
            <a:extLst>
              <a:ext uri="{FF2B5EF4-FFF2-40B4-BE49-F238E27FC236}">
                <a16:creationId xmlns:a16="http://schemas.microsoft.com/office/drawing/2014/main" id="{3CCA5C42-D21A-6FAD-B308-C2772BAC1B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2E191-0F42-ED41-EC1E-BF5062C303E6}"/>
              </a:ext>
            </a:extLst>
          </p:cNvPr>
          <p:cNvSpPr>
            <a:spLocks noGrp="1"/>
          </p:cNvSpPr>
          <p:nvPr>
            <p:ph type="sldNum" sz="quarter" idx="12"/>
          </p:nvPr>
        </p:nvSpPr>
        <p:spPr/>
        <p:txBody>
          <a:bodyPr/>
          <a:lstStyle/>
          <a:p>
            <a:fld id="{65B50912-C907-4C8A-8B4E-1E30E7791D95}" type="slidenum">
              <a:rPr lang="en-IN" smtClean="0"/>
              <a:t>‹#›</a:t>
            </a:fld>
            <a:endParaRPr lang="en-IN"/>
          </a:p>
        </p:txBody>
      </p:sp>
    </p:spTree>
    <p:extLst>
      <p:ext uri="{BB962C8B-B14F-4D97-AF65-F5344CB8AC3E}">
        <p14:creationId xmlns:p14="http://schemas.microsoft.com/office/powerpoint/2010/main" val="289590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AEAA-A4AF-19C7-3F84-E40396ADBD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8EE58A-5578-E9D4-A07A-C99E362BD4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402825-59F1-A8BA-3D4A-00DB71AC3472}"/>
              </a:ext>
            </a:extLst>
          </p:cNvPr>
          <p:cNvSpPr>
            <a:spLocks noGrp="1"/>
          </p:cNvSpPr>
          <p:nvPr>
            <p:ph type="dt" sz="half" idx="10"/>
          </p:nvPr>
        </p:nvSpPr>
        <p:spPr/>
        <p:txBody>
          <a:bodyPr/>
          <a:lstStyle/>
          <a:p>
            <a:fld id="{C65BC083-8A67-4D97-B085-21AD463DA1ED}" type="datetimeFigureOut">
              <a:rPr lang="en-IN" smtClean="0"/>
              <a:t>29-03-2024</a:t>
            </a:fld>
            <a:endParaRPr lang="en-IN"/>
          </a:p>
        </p:txBody>
      </p:sp>
      <p:sp>
        <p:nvSpPr>
          <p:cNvPr id="5" name="Footer Placeholder 4">
            <a:extLst>
              <a:ext uri="{FF2B5EF4-FFF2-40B4-BE49-F238E27FC236}">
                <a16:creationId xmlns:a16="http://schemas.microsoft.com/office/drawing/2014/main" id="{DF9CBA5C-851B-9889-06D1-08F52760E8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DD938F-2FC3-03B2-3726-4BD9B449DEB8}"/>
              </a:ext>
            </a:extLst>
          </p:cNvPr>
          <p:cNvSpPr>
            <a:spLocks noGrp="1"/>
          </p:cNvSpPr>
          <p:nvPr>
            <p:ph type="sldNum" sz="quarter" idx="12"/>
          </p:nvPr>
        </p:nvSpPr>
        <p:spPr/>
        <p:txBody>
          <a:bodyPr/>
          <a:lstStyle/>
          <a:p>
            <a:fld id="{65B50912-C907-4C8A-8B4E-1E30E7791D95}" type="slidenum">
              <a:rPr lang="en-IN" smtClean="0"/>
              <a:t>‹#›</a:t>
            </a:fld>
            <a:endParaRPr lang="en-IN"/>
          </a:p>
        </p:txBody>
      </p:sp>
    </p:spTree>
    <p:extLst>
      <p:ext uri="{BB962C8B-B14F-4D97-AF65-F5344CB8AC3E}">
        <p14:creationId xmlns:p14="http://schemas.microsoft.com/office/powerpoint/2010/main" val="125797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F399A4-67AF-A359-80D5-2A9D53321E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D1EF4B-2DDB-CD00-EC1F-84A3EB7082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586A8E-F3E5-FF3F-54EC-F99BF01D1B3E}"/>
              </a:ext>
            </a:extLst>
          </p:cNvPr>
          <p:cNvSpPr>
            <a:spLocks noGrp="1"/>
          </p:cNvSpPr>
          <p:nvPr>
            <p:ph type="dt" sz="half" idx="10"/>
          </p:nvPr>
        </p:nvSpPr>
        <p:spPr/>
        <p:txBody>
          <a:bodyPr/>
          <a:lstStyle/>
          <a:p>
            <a:fld id="{C65BC083-8A67-4D97-B085-21AD463DA1ED}" type="datetimeFigureOut">
              <a:rPr lang="en-IN" smtClean="0"/>
              <a:t>29-03-2024</a:t>
            </a:fld>
            <a:endParaRPr lang="en-IN"/>
          </a:p>
        </p:txBody>
      </p:sp>
      <p:sp>
        <p:nvSpPr>
          <p:cNvPr id="5" name="Footer Placeholder 4">
            <a:extLst>
              <a:ext uri="{FF2B5EF4-FFF2-40B4-BE49-F238E27FC236}">
                <a16:creationId xmlns:a16="http://schemas.microsoft.com/office/drawing/2014/main" id="{EB543E93-F4E0-1CC9-3E3E-1C1F202FCA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50C2AE-11D3-C570-6D2B-C9FCE22CF511}"/>
              </a:ext>
            </a:extLst>
          </p:cNvPr>
          <p:cNvSpPr>
            <a:spLocks noGrp="1"/>
          </p:cNvSpPr>
          <p:nvPr>
            <p:ph type="sldNum" sz="quarter" idx="12"/>
          </p:nvPr>
        </p:nvSpPr>
        <p:spPr/>
        <p:txBody>
          <a:bodyPr/>
          <a:lstStyle/>
          <a:p>
            <a:fld id="{65B50912-C907-4C8A-8B4E-1E30E7791D95}" type="slidenum">
              <a:rPr lang="en-IN" smtClean="0"/>
              <a:t>‹#›</a:t>
            </a:fld>
            <a:endParaRPr lang="en-IN"/>
          </a:p>
        </p:txBody>
      </p:sp>
    </p:spTree>
    <p:extLst>
      <p:ext uri="{BB962C8B-B14F-4D97-AF65-F5344CB8AC3E}">
        <p14:creationId xmlns:p14="http://schemas.microsoft.com/office/powerpoint/2010/main" val="4156308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000B-679F-3C9F-A0FD-8BF3F8ECE9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FDC084-0925-149F-E6B9-CD2DC0714E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129540-D955-BFE9-272F-D6CDEA7FF952}"/>
              </a:ext>
            </a:extLst>
          </p:cNvPr>
          <p:cNvSpPr>
            <a:spLocks noGrp="1"/>
          </p:cNvSpPr>
          <p:nvPr>
            <p:ph type="dt" sz="half" idx="10"/>
          </p:nvPr>
        </p:nvSpPr>
        <p:spPr/>
        <p:txBody>
          <a:bodyPr/>
          <a:lstStyle/>
          <a:p>
            <a:fld id="{C65BC083-8A67-4D97-B085-21AD463DA1ED}" type="datetimeFigureOut">
              <a:rPr lang="en-IN" smtClean="0"/>
              <a:t>29-03-2024</a:t>
            </a:fld>
            <a:endParaRPr lang="en-IN"/>
          </a:p>
        </p:txBody>
      </p:sp>
      <p:sp>
        <p:nvSpPr>
          <p:cNvPr id="5" name="Footer Placeholder 4">
            <a:extLst>
              <a:ext uri="{FF2B5EF4-FFF2-40B4-BE49-F238E27FC236}">
                <a16:creationId xmlns:a16="http://schemas.microsoft.com/office/drawing/2014/main" id="{97C6A30E-F6CD-E9F2-D017-E2D24D8BC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E7C3C4-FF04-AC28-BC6E-CC0E7D41D7A2}"/>
              </a:ext>
            </a:extLst>
          </p:cNvPr>
          <p:cNvSpPr>
            <a:spLocks noGrp="1"/>
          </p:cNvSpPr>
          <p:nvPr>
            <p:ph type="sldNum" sz="quarter" idx="12"/>
          </p:nvPr>
        </p:nvSpPr>
        <p:spPr/>
        <p:txBody>
          <a:bodyPr/>
          <a:lstStyle/>
          <a:p>
            <a:fld id="{65B50912-C907-4C8A-8B4E-1E30E7791D95}" type="slidenum">
              <a:rPr lang="en-IN" smtClean="0"/>
              <a:t>‹#›</a:t>
            </a:fld>
            <a:endParaRPr lang="en-IN"/>
          </a:p>
        </p:txBody>
      </p:sp>
    </p:spTree>
    <p:extLst>
      <p:ext uri="{BB962C8B-B14F-4D97-AF65-F5344CB8AC3E}">
        <p14:creationId xmlns:p14="http://schemas.microsoft.com/office/powerpoint/2010/main" val="6716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2883-DA71-B403-AA68-BB5DEEC9B0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12D538-4234-A549-BE9A-A033E17696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DD43CC-7ED9-F2BF-95E3-8860FACC1D7A}"/>
              </a:ext>
            </a:extLst>
          </p:cNvPr>
          <p:cNvSpPr>
            <a:spLocks noGrp="1"/>
          </p:cNvSpPr>
          <p:nvPr>
            <p:ph type="dt" sz="half" idx="10"/>
          </p:nvPr>
        </p:nvSpPr>
        <p:spPr/>
        <p:txBody>
          <a:bodyPr/>
          <a:lstStyle/>
          <a:p>
            <a:fld id="{C65BC083-8A67-4D97-B085-21AD463DA1ED}" type="datetimeFigureOut">
              <a:rPr lang="en-IN" smtClean="0"/>
              <a:t>29-03-2024</a:t>
            </a:fld>
            <a:endParaRPr lang="en-IN"/>
          </a:p>
        </p:txBody>
      </p:sp>
      <p:sp>
        <p:nvSpPr>
          <p:cNvPr id="5" name="Footer Placeholder 4">
            <a:extLst>
              <a:ext uri="{FF2B5EF4-FFF2-40B4-BE49-F238E27FC236}">
                <a16:creationId xmlns:a16="http://schemas.microsoft.com/office/drawing/2014/main" id="{204A18EA-4F68-7AA2-5DEE-04F3CDC74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539403-6C7F-5CF0-B14A-4B86A01EC0F5}"/>
              </a:ext>
            </a:extLst>
          </p:cNvPr>
          <p:cNvSpPr>
            <a:spLocks noGrp="1"/>
          </p:cNvSpPr>
          <p:nvPr>
            <p:ph type="sldNum" sz="quarter" idx="12"/>
          </p:nvPr>
        </p:nvSpPr>
        <p:spPr/>
        <p:txBody>
          <a:bodyPr/>
          <a:lstStyle/>
          <a:p>
            <a:fld id="{65B50912-C907-4C8A-8B4E-1E30E7791D95}" type="slidenum">
              <a:rPr lang="en-IN" smtClean="0"/>
              <a:t>‹#›</a:t>
            </a:fld>
            <a:endParaRPr lang="en-IN"/>
          </a:p>
        </p:txBody>
      </p:sp>
    </p:spTree>
    <p:extLst>
      <p:ext uri="{BB962C8B-B14F-4D97-AF65-F5344CB8AC3E}">
        <p14:creationId xmlns:p14="http://schemas.microsoft.com/office/powerpoint/2010/main" val="336161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B97B-1D7C-B529-B57D-3523B2FD4F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624730-5702-8A94-99FC-5D139CF8CF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45D742-EEEA-1BBD-F0BD-FD672BD615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C4A65B-D80A-2501-B7DB-482957561D31}"/>
              </a:ext>
            </a:extLst>
          </p:cNvPr>
          <p:cNvSpPr>
            <a:spLocks noGrp="1"/>
          </p:cNvSpPr>
          <p:nvPr>
            <p:ph type="dt" sz="half" idx="10"/>
          </p:nvPr>
        </p:nvSpPr>
        <p:spPr/>
        <p:txBody>
          <a:bodyPr/>
          <a:lstStyle/>
          <a:p>
            <a:fld id="{C65BC083-8A67-4D97-B085-21AD463DA1ED}" type="datetimeFigureOut">
              <a:rPr lang="en-IN" smtClean="0"/>
              <a:t>29-03-2024</a:t>
            </a:fld>
            <a:endParaRPr lang="en-IN"/>
          </a:p>
        </p:txBody>
      </p:sp>
      <p:sp>
        <p:nvSpPr>
          <p:cNvPr id="6" name="Footer Placeholder 5">
            <a:extLst>
              <a:ext uri="{FF2B5EF4-FFF2-40B4-BE49-F238E27FC236}">
                <a16:creationId xmlns:a16="http://schemas.microsoft.com/office/drawing/2014/main" id="{46C0AD37-A042-5518-29A5-9EE6AA13E3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E7CCAF-4E5B-EEA5-BC00-E15BEADCBCD3}"/>
              </a:ext>
            </a:extLst>
          </p:cNvPr>
          <p:cNvSpPr>
            <a:spLocks noGrp="1"/>
          </p:cNvSpPr>
          <p:nvPr>
            <p:ph type="sldNum" sz="quarter" idx="12"/>
          </p:nvPr>
        </p:nvSpPr>
        <p:spPr/>
        <p:txBody>
          <a:bodyPr/>
          <a:lstStyle/>
          <a:p>
            <a:fld id="{65B50912-C907-4C8A-8B4E-1E30E7791D95}" type="slidenum">
              <a:rPr lang="en-IN" smtClean="0"/>
              <a:t>‹#›</a:t>
            </a:fld>
            <a:endParaRPr lang="en-IN"/>
          </a:p>
        </p:txBody>
      </p:sp>
    </p:spTree>
    <p:extLst>
      <p:ext uri="{BB962C8B-B14F-4D97-AF65-F5344CB8AC3E}">
        <p14:creationId xmlns:p14="http://schemas.microsoft.com/office/powerpoint/2010/main" val="1264466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82E4-CA95-3BF2-AFBE-E6417B032F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403DA6-9402-ECD8-6B57-67DB24B247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97B9B8-D734-719A-A07B-1180E66FAF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0C0743-5105-317C-0B5E-A6BEAA23E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4D4B1D-1573-4A01-B0DA-3F0663060B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5FC2F3-3B99-3C64-F186-9C9B27F9E2CB}"/>
              </a:ext>
            </a:extLst>
          </p:cNvPr>
          <p:cNvSpPr>
            <a:spLocks noGrp="1"/>
          </p:cNvSpPr>
          <p:nvPr>
            <p:ph type="dt" sz="half" idx="10"/>
          </p:nvPr>
        </p:nvSpPr>
        <p:spPr/>
        <p:txBody>
          <a:bodyPr/>
          <a:lstStyle/>
          <a:p>
            <a:fld id="{C65BC083-8A67-4D97-B085-21AD463DA1ED}" type="datetimeFigureOut">
              <a:rPr lang="en-IN" smtClean="0"/>
              <a:t>29-03-2024</a:t>
            </a:fld>
            <a:endParaRPr lang="en-IN"/>
          </a:p>
        </p:txBody>
      </p:sp>
      <p:sp>
        <p:nvSpPr>
          <p:cNvPr id="8" name="Footer Placeholder 7">
            <a:extLst>
              <a:ext uri="{FF2B5EF4-FFF2-40B4-BE49-F238E27FC236}">
                <a16:creationId xmlns:a16="http://schemas.microsoft.com/office/drawing/2014/main" id="{0831A3EE-5F19-F928-6872-015F6570A1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17EDA5-135C-C714-A392-F8F9F3E1F5D8}"/>
              </a:ext>
            </a:extLst>
          </p:cNvPr>
          <p:cNvSpPr>
            <a:spLocks noGrp="1"/>
          </p:cNvSpPr>
          <p:nvPr>
            <p:ph type="sldNum" sz="quarter" idx="12"/>
          </p:nvPr>
        </p:nvSpPr>
        <p:spPr/>
        <p:txBody>
          <a:bodyPr/>
          <a:lstStyle/>
          <a:p>
            <a:fld id="{65B50912-C907-4C8A-8B4E-1E30E7791D95}" type="slidenum">
              <a:rPr lang="en-IN" smtClean="0"/>
              <a:t>‹#›</a:t>
            </a:fld>
            <a:endParaRPr lang="en-IN"/>
          </a:p>
        </p:txBody>
      </p:sp>
    </p:spTree>
    <p:extLst>
      <p:ext uri="{BB962C8B-B14F-4D97-AF65-F5344CB8AC3E}">
        <p14:creationId xmlns:p14="http://schemas.microsoft.com/office/powerpoint/2010/main" val="208202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6F01-01AD-AE27-1697-DE204D8A90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CA1F7E-3953-E86D-6542-A417096E447E}"/>
              </a:ext>
            </a:extLst>
          </p:cNvPr>
          <p:cNvSpPr>
            <a:spLocks noGrp="1"/>
          </p:cNvSpPr>
          <p:nvPr>
            <p:ph type="dt" sz="half" idx="10"/>
          </p:nvPr>
        </p:nvSpPr>
        <p:spPr/>
        <p:txBody>
          <a:bodyPr/>
          <a:lstStyle/>
          <a:p>
            <a:fld id="{C65BC083-8A67-4D97-B085-21AD463DA1ED}" type="datetimeFigureOut">
              <a:rPr lang="en-IN" smtClean="0"/>
              <a:t>29-03-2024</a:t>
            </a:fld>
            <a:endParaRPr lang="en-IN"/>
          </a:p>
        </p:txBody>
      </p:sp>
      <p:sp>
        <p:nvSpPr>
          <p:cNvPr id="4" name="Footer Placeholder 3">
            <a:extLst>
              <a:ext uri="{FF2B5EF4-FFF2-40B4-BE49-F238E27FC236}">
                <a16:creationId xmlns:a16="http://schemas.microsoft.com/office/drawing/2014/main" id="{3CD90408-4EAB-49EB-2E4D-699DE0DEB7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E231D2-DA56-4C28-A69E-97CA21FA04FC}"/>
              </a:ext>
            </a:extLst>
          </p:cNvPr>
          <p:cNvSpPr>
            <a:spLocks noGrp="1"/>
          </p:cNvSpPr>
          <p:nvPr>
            <p:ph type="sldNum" sz="quarter" idx="12"/>
          </p:nvPr>
        </p:nvSpPr>
        <p:spPr/>
        <p:txBody>
          <a:bodyPr/>
          <a:lstStyle/>
          <a:p>
            <a:fld id="{65B50912-C907-4C8A-8B4E-1E30E7791D95}" type="slidenum">
              <a:rPr lang="en-IN" smtClean="0"/>
              <a:t>‹#›</a:t>
            </a:fld>
            <a:endParaRPr lang="en-IN"/>
          </a:p>
        </p:txBody>
      </p:sp>
    </p:spTree>
    <p:extLst>
      <p:ext uri="{BB962C8B-B14F-4D97-AF65-F5344CB8AC3E}">
        <p14:creationId xmlns:p14="http://schemas.microsoft.com/office/powerpoint/2010/main" val="3667770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45BA53-04C3-1E1B-06E7-13B2169AB248}"/>
              </a:ext>
            </a:extLst>
          </p:cNvPr>
          <p:cNvSpPr>
            <a:spLocks noGrp="1"/>
          </p:cNvSpPr>
          <p:nvPr>
            <p:ph type="dt" sz="half" idx="10"/>
          </p:nvPr>
        </p:nvSpPr>
        <p:spPr/>
        <p:txBody>
          <a:bodyPr/>
          <a:lstStyle/>
          <a:p>
            <a:fld id="{C65BC083-8A67-4D97-B085-21AD463DA1ED}" type="datetimeFigureOut">
              <a:rPr lang="en-IN" smtClean="0"/>
              <a:t>29-03-2024</a:t>
            </a:fld>
            <a:endParaRPr lang="en-IN"/>
          </a:p>
        </p:txBody>
      </p:sp>
      <p:sp>
        <p:nvSpPr>
          <p:cNvPr id="3" name="Footer Placeholder 2">
            <a:extLst>
              <a:ext uri="{FF2B5EF4-FFF2-40B4-BE49-F238E27FC236}">
                <a16:creationId xmlns:a16="http://schemas.microsoft.com/office/drawing/2014/main" id="{FFA84349-9E1D-A3E8-4BAC-A5D84CA8E1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492A13-EE83-1B8F-6E51-3485782A6159}"/>
              </a:ext>
            </a:extLst>
          </p:cNvPr>
          <p:cNvSpPr>
            <a:spLocks noGrp="1"/>
          </p:cNvSpPr>
          <p:nvPr>
            <p:ph type="sldNum" sz="quarter" idx="12"/>
          </p:nvPr>
        </p:nvSpPr>
        <p:spPr/>
        <p:txBody>
          <a:bodyPr/>
          <a:lstStyle/>
          <a:p>
            <a:fld id="{65B50912-C907-4C8A-8B4E-1E30E7791D95}" type="slidenum">
              <a:rPr lang="en-IN" smtClean="0"/>
              <a:t>‹#›</a:t>
            </a:fld>
            <a:endParaRPr lang="en-IN"/>
          </a:p>
        </p:txBody>
      </p:sp>
    </p:spTree>
    <p:extLst>
      <p:ext uri="{BB962C8B-B14F-4D97-AF65-F5344CB8AC3E}">
        <p14:creationId xmlns:p14="http://schemas.microsoft.com/office/powerpoint/2010/main" val="247442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F1336-188A-2204-A4F6-9DD74C58A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130E46-A0A3-F329-0F73-1479F064D6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F2CCFE-039A-0259-F4F8-496024E49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262D8C-C3A3-E4ED-37A1-86D5247EFC98}"/>
              </a:ext>
            </a:extLst>
          </p:cNvPr>
          <p:cNvSpPr>
            <a:spLocks noGrp="1"/>
          </p:cNvSpPr>
          <p:nvPr>
            <p:ph type="dt" sz="half" idx="10"/>
          </p:nvPr>
        </p:nvSpPr>
        <p:spPr/>
        <p:txBody>
          <a:bodyPr/>
          <a:lstStyle/>
          <a:p>
            <a:fld id="{C65BC083-8A67-4D97-B085-21AD463DA1ED}" type="datetimeFigureOut">
              <a:rPr lang="en-IN" smtClean="0"/>
              <a:t>29-03-2024</a:t>
            </a:fld>
            <a:endParaRPr lang="en-IN"/>
          </a:p>
        </p:txBody>
      </p:sp>
      <p:sp>
        <p:nvSpPr>
          <p:cNvPr id="6" name="Footer Placeholder 5">
            <a:extLst>
              <a:ext uri="{FF2B5EF4-FFF2-40B4-BE49-F238E27FC236}">
                <a16:creationId xmlns:a16="http://schemas.microsoft.com/office/drawing/2014/main" id="{2F84E39B-6273-BC7D-B721-8BB69F5724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0817C7-C236-3E11-CEC9-D20A237CD750}"/>
              </a:ext>
            </a:extLst>
          </p:cNvPr>
          <p:cNvSpPr>
            <a:spLocks noGrp="1"/>
          </p:cNvSpPr>
          <p:nvPr>
            <p:ph type="sldNum" sz="quarter" idx="12"/>
          </p:nvPr>
        </p:nvSpPr>
        <p:spPr/>
        <p:txBody>
          <a:bodyPr/>
          <a:lstStyle/>
          <a:p>
            <a:fld id="{65B50912-C907-4C8A-8B4E-1E30E7791D95}" type="slidenum">
              <a:rPr lang="en-IN" smtClean="0"/>
              <a:t>‹#›</a:t>
            </a:fld>
            <a:endParaRPr lang="en-IN"/>
          </a:p>
        </p:txBody>
      </p:sp>
    </p:spTree>
    <p:extLst>
      <p:ext uri="{BB962C8B-B14F-4D97-AF65-F5344CB8AC3E}">
        <p14:creationId xmlns:p14="http://schemas.microsoft.com/office/powerpoint/2010/main" val="101930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EB73-D3F0-7969-C934-7B5BFB35C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C348DB-CD68-5A93-2921-AD0CCAF032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40AD5319-95EF-0BA4-AA8E-294FE453C4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DBCF6D-EF4F-18C9-22C1-0866BC971482}"/>
              </a:ext>
            </a:extLst>
          </p:cNvPr>
          <p:cNvSpPr>
            <a:spLocks noGrp="1"/>
          </p:cNvSpPr>
          <p:nvPr>
            <p:ph type="dt" sz="half" idx="10"/>
          </p:nvPr>
        </p:nvSpPr>
        <p:spPr/>
        <p:txBody>
          <a:bodyPr/>
          <a:lstStyle/>
          <a:p>
            <a:fld id="{C65BC083-8A67-4D97-B085-21AD463DA1ED}" type="datetimeFigureOut">
              <a:rPr lang="en-IN" smtClean="0"/>
              <a:t>29-03-2024</a:t>
            </a:fld>
            <a:endParaRPr lang="en-IN"/>
          </a:p>
        </p:txBody>
      </p:sp>
      <p:sp>
        <p:nvSpPr>
          <p:cNvPr id="6" name="Footer Placeholder 5">
            <a:extLst>
              <a:ext uri="{FF2B5EF4-FFF2-40B4-BE49-F238E27FC236}">
                <a16:creationId xmlns:a16="http://schemas.microsoft.com/office/drawing/2014/main" id="{CE21AD1E-14B1-DC1F-8E90-6E6C618166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E969DB-B6F0-532D-454D-96944CABB084}"/>
              </a:ext>
            </a:extLst>
          </p:cNvPr>
          <p:cNvSpPr>
            <a:spLocks noGrp="1"/>
          </p:cNvSpPr>
          <p:nvPr>
            <p:ph type="sldNum" sz="quarter" idx="12"/>
          </p:nvPr>
        </p:nvSpPr>
        <p:spPr/>
        <p:txBody>
          <a:bodyPr/>
          <a:lstStyle/>
          <a:p>
            <a:fld id="{65B50912-C907-4C8A-8B4E-1E30E7791D95}" type="slidenum">
              <a:rPr lang="en-IN" smtClean="0"/>
              <a:t>‹#›</a:t>
            </a:fld>
            <a:endParaRPr lang="en-IN"/>
          </a:p>
        </p:txBody>
      </p:sp>
    </p:spTree>
    <p:extLst>
      <p:ext uri="{BB962C8B-B14F-4D97-AF65-F5344CB8AC3E}">
        <p14:creationId xmlns:p14="http://schemas.microsoft.com/office/powerpoint/2010/main" val="235699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7891CE-6C08-576F-08EE-3C3B4451F8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7B2E58-AFC4-BBCB-A29B-07E3B3F5B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86DAAD-52FC-A452-C5EF-79EABE4074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BC083-8A67-4D97-B085-21AD463DA1ED}" type="datetimeFigureOut">
              <a:rPr lang="en-IN" smtClean="0"/>
              <a:t>29-03-2024</a:t>
            </a:fld>
            <a:endParaRPr lang="en-IN"/>
          </a:p>
        </p:txBody>
      </p:sp>
      <p:sp>
        <p:nvSpPr>
          <p:cNvPr id="5" name="Footer Placeholder 4">
            <a:extLst>
              <a:ext uri="{FF2B5EF4-FFF2-40B4-BE49-F238E27FC236}">
                <a16:creationId xmlns:a16="http://schemas.microsoft.com/office/drawing/2014/main" id="{13AEF0BB-6A8E-91FE-A4B3-E2CA839AA5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BDF4DF-11D0-7E89-405F-2A2E9ADE3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50912-C907-4C8A-8B4E-1E30E7791D95}" type="slidenum">
              <a:rPr lang="en-IN" smtClean="0"/>
              <a:t>‹#›</a:t>
            </a:fld>
            <a:endParaRPr lang="en-IN"/>
          </a:p>
        </p:txBody>
      </p:sp>
    </p:spTree>
    <p:extLst>
      <p:ext uri="{BB962C8B-B14F-4D97-AF65-F5344CB8AC3E}">
        <p14:creationId xmlns:p14="http://schemas.microsoft.com/office/powerpoint/2010/main" val="4242931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Bus - Online Bus Ticket Booking App for iPhone and Android | Booking ...">
            <a:extLst>
              <a:ext uri="{FF2B5EF4-FFF2-40B4-BE49-F238E27FC236}">
                <a16:creationId xmlns:a16="http://schemas.microsoft.com/office/drawing/2014/main" id="{C8E1DA1D-B85C-ABCE-56A9-2843EAD25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2A7634E-DEEE-B05E-622B-2E5CB36AE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911" y="90491"/>
            <a:ext cx="10544175" cy="1438275"/>
          </a:xfrm>
          <a:prstGeom prst="rect">
            <a:avLst/>
          </a:prstGeom>
        </p:spPr>
      </p:pic>
      <p:sp>
        <p:nvSpPr>
          <p:cNvPr id="11" name="TextBox 10">
            <a:extLst>
              <a:ext uri="{FF2B5EF4-FFF2-40B4-BE49-F238E27FC236}">
                <a16:creationId xmlns:a16="http://schemas.microsoft.com/office/drawing/2014/main" id="{F5C7E3A4-ADEB-6219-3F13-CA759CB43B27}"/>
              </a:ext>
            </a:extLst>
          </p:cNvPr>
          <p:cNvSpPr txBox="1"/>
          <p:nvPr/>
        </p:nvSpPr>
        <p:spPr>
          <a:xfrm>
            <a:off x="206477" y="2969793"/>
            <a:ext cx="4178709" cy="3416320"/>
          </a:xfrm>
          <a:prstGeom prst="rect">
            <a:avLst/>
          </a:prstGeom>
          <a:noFill/>
        </p:spPr>
        <p:txBody>
          <a:bodyPr wrap="square">
            <a:spAutoFit/>
          </a:bodyPr>
          <a:lstStyle/>
          <a:p>
            <a:endParaRPr lang="en-IN" dirty="0">
              <a:highlight>
                <a:srgbClr val="FFFF00"/>
              </a:highlight>
            </a:endParaRPr>
          </a:p>
          <a:p>
            <a:endParaRPr lang="en-IN" dirty="0">
              <a:highlight>
                <a:srgbClr val="FFFF00"/>
              </a:highlight>
            </a:endParaRPr>
          </a:p>
          <a:p>
            <a:endParaRPr lang="en-IN" dirty="0">
              <a:highlight>
                <a:srgbClr val="FFFF00"/>
              </a:highlight>
            </a:endParaRPr>
          </a:p>
          <a:p>
            <a:endParaRPr lang="en-IN" dirty="0">
              <a:highlight>
                <a:srgbClr val="FFFF00"/>
              </a:highlight>
            </a:endParaRPr>
          </a:p>
          <a:p>
            <a:endParaRPr lang="en-IN" dirty="0">
              <a:highlight>
                <a:srgbClr val="FFFF00"/>
              </a:highlight>
            </a:endParaRPr>
          </a:p>
          <a:p>
            <a:endParaRPr lang="en-IN" dirty="0">
              <a:highlight>
                <a:srgbClr val="FFFF00"/>
              </a:highlight>
            </a:endParaRPr>
          </a:p>
          <a:p>
            <a:endParaRPr lang="en-IN" dirty="0">
              <a:highlight>
                <a:srgbClr val="FFFF00"/>
              </a:highlight>
            </a:endParaRPr>
          </a:p>
          <a:p>
            <a:r>
              <a:rPr lang="en-IN" sz="3000" dirty="0">
                <a:highlight>
                  <a:srgbClr val="C0C0C0"/>
                </a:highlight>
                <a:latin typeface="Times New Roman" panose="02020603050405020304" pitchFamily="18" charset="0"/>
                <a:cs typeface="Times New Roman" panose="02020603050405020304" pitchFamily="18" charset="0"/>
              </a:rPr>
              <a:t>Presenter Name:</a:t>
            </a:r>
          </a:p>
          <a:p>
            <a:r>
              <a:rPr lang="en-IN" sz="3000" dirty="0">
                <a:highlight>
                  <a:srgbClr val="C0C0C0"/>
                </a:highlight>
                <a:latin typeface="Times New Roman" panose="02020603050405020304" pitchFamily="18" charset="0"/>
                <a:cs typeface="Times New Roman" panose="02020603050405020304" pitchFamily="18" charset="0"/>
              </a:rPr>
              <a:t>M. Vihith </a:t>
            </a:r>
            <a:r>
              <a:rPr lang="en-IN" sz="3000" dirty="0" err="1">
                <a:highlight>
                  <a:srgbClr val="C0C0C0"/>
                </a:highlight>
                <a:latin typeface="Times New Roman" panose="02020603050405020304" pitchFamily="18" charset="0"/>
                <a:cs typeface="Times New Roman" panose="02020603050405020304" pitchFamily="18" charset="0"/>
              </a:rPr>
              <a:t>kumar</a:t>
            </a:r>
            <a:r>
              <a:rPr lang="en-IN" sz="3000" dirty="0">
                <a:highlight>
                  <a:srgbClr val="C0C0C0"/>
                </a:highlight>
                <a:latin typeface="Times New Roman" panose="02020603050405020304" pitchFamily="18" charset="0"/>
                <a:cs typeface="Times New Roman" panose="02020603050405020304" pitchFamily="18" charset="0"/>
              </a:rPr>
              <a:t> </a:t>
            </a:r>
            <a:r>
              <a:rPr lang="en-IN" sz="3000" dirty="0" err="1">
                <a:highlight>
                  <a:srgbClr val="C0C0C0"/>
                </a:highlight>
                <a:latin typeface="Times New Roman" panose="02020603050405020304" pitchFamily="18" charset="0"/>
                <a:cs typeface="Times New Roman" panose="02020603050405020304" pitchFamily="18" charset="0"/>
              </a:rPr>
              <a:t>reddy</a:t>
            </a:r>
            <a:endParaRPr lang="en-IN" sz="3000" dirty="0">
              <a:highlight>
                <a:srgbClr val="C0C0C0"/>
              </a:highlight>
              <a:latin typeface="Times New Roman" panose="02020603050405020304" pitchFamily="18" charset="0"/>
              <a:cs typeface="Times New Roman" panose="02020603050405020304" pitchFamily="18" charset="0"/>
            </a:endParaRPr>
          </a:p>
          <a:p>
            <a:r>
              <a:rPr lang="en-IN" sz="3000" dirty="0">
                <a:highlight>
                  <a:srgbClr val="C0C0C0"/>
                </a:highlight>
                <a:latin typeface="Times New Roman" panose="02020603050405020304" pitchFamily="18" charset="0"/>
                <a:cs typeface="Times New Roman" panose="02020603050405020304" pitchFamily="18" charset="0"/>
              </a:rPr>
              <a:t>Ch. </a:t>
            </a:r>
            <a:r>
              <a:rPr lang="en-IN" sz="3000" dirty="0" err="1">
                <a:highlight>
                  <a:srgbClr val="C0C0C0"/>
                </a:highlight>
                <a:latin typeface="Times New Roman" panose="02020603050405020304" pitchFamily="18" charset="0"/>
                <a:cs typeface="Times New Roman" panose="02020603050405020304" pitchFamily="18" charset="0"/>
              </a:rPr>
              <a:t>Viswas</a:t>
            </a:r>
            <a:endParaRPr lang="en-IN" sz="3000" dirty="0">
              <a:highlight>
                <a:srgbClr val="C0C0C0"/>
              </a:highligh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72BE4E7-4675-29A1-193F-2D41CDF70E58}"/>
              </a:ext>
            </a:extLst>
          </p:cNvPr>
          <p:cNvSpPr txBox="1"/>
          <p:nvPr/>
        </p:nvSpPr>
        <p:spPr>
          <a:xfrm>
            <a:off x="9194800" y="3607518"/>
            <a:ext cx="4904658" cy="553998"/>
          </a:xfrm>
          <a:prstGeom prst="rect">
            <a:avLst/>
          </a:prstGeom>
          <a:noFill/>
        </p:spPr>
        <p:txBody>
          <a:bodyPr wrap="square">
            <a:spAutoFit/>
          </a:bodyPr>
          <a:lstStyle/>
          <a:p>
            <a:r>
              <a:rPr lang="en-IN" sz="3000" dirty="0">
                <a:highlight>
                  <a:srgbClr val="C0C0C0"/>
                </a:highlight>
                <a:latin typeface="Times New Roman" panose="02020603050405020304" pitchFamily="18" charset="0"/>
                <a:cs typeface="Times New Roman" panose="02020603050405020304" pitchFamily="18" charset="0"/>
              </a:rPr>
              <a:t>DR. </a:t>
            </a:r>
            <a:r>
              <a:rPr lang="en-IN" sz="3000" dirty="0" err="1">
                <a:highlight>
                  <a:srgbClr val="C0C0C0"/>
                </a:highlight>
                <a:latin typeface="Times New Roman" panose="02020603050405020304" pitchFamily="18" charset="0"/>
                <a:cs typeface="Times New Roman" panose="02020603050405020304" pitchFamily="18" charset="0"/>
              </a:rPr>
              <a:t>Madhusundar</a:t>
            </a:r>
            <a:endParaRPr lang="en-IN" sz="3000" dirty="0">
              <a:highlight>
                <a:srgbClr val="C0C0C0"/>
              </a:highligh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9935B3B-DBDE-3697-9B64-2D326CB43FEB}"/>
              </a:ext>
            </a:extLst>
          </p:cNvPr>
          <p:cNvSpPr txBox="1"/>
          <p:nvPr/>
        </p:nvSpPr>
        <p:spPr>
          <a:xfrm>
            <a:off x="9194800" y="2875002"/>
            <a:ext cx="2790723" cy="553998"/>
          </a:xfrm>
          <a:prstGeom prst="rect">
            <a:avLst/>
          </a:prstGeom>
          <a:noFill/>
        </p:spPr>
        <p:txBody>
          <a:bodyPr wrap="square">
            <a:spAutoFit/>
          </a:bodyPr>
          <a:lstStyle/>
          <a:p>
            <a:r>
              <a:rPr lang="en-IN" sz="3000" dirty="0">
                <a:highlight>
                  <a:srgbClr val="C0C0C0"/>
                </a:highlight>
                <a:latin typeface="Times New Roman" panose="02020603050405020304" pitchFamily="18" charset="0"/>
                <a:cs typeface="Times New Roman" panose="02020603050405020304" pitchFamily="18" charset="0"/>
              </a:rPr>
              <a:t>Faculty</a:t>
            </a:r>
          </a:p>
        </p:txBody>
      </p:sp>
    </p:spTree>
    <p:extLst>
      <p:ext uri="{BB962C8B-B14F-4D97-AF65-F5344CB8AC3E}">
        <p14:creationId xmlns:p14="http://schemas.microsoft.com/office/powerpoint/2010/main" val="2372425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CA76AFF-0AB3-D358-AFAF-523A9785A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350" y="0"/>
            <a:ext cx="7605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270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A52F-EE7B-814C-1AEE-1DA66FF4EEA5}"/>
              </a:ext>
            </a:extLst>
          </p:cNvPr>
          <p:cNvSpPr>
            <a:spLocks noGrp="1"/>
          </p:cNvSpPr>
          <p:nvPr>
            <p:ph type="title"/>
          </p:nvPr>
        </p:nvSpPr>
        <p:spPr>
          <a:xfrm>
            <a:off x="838200" y="1"/>
            <a:ext cx="10515600" cy="835741"/>
          </a:xfrm>
        </p:spPr>
        <p:txBody>
          <a:bodyPr>
            <a:normAutofit/>
          </a:bodyPr>
          <a:lstStyle/>
          <a:p>
            <a:r>
              <a:rPr lang="en-IN" sz="4000" dirty="0">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3BECA8AE-9FC0-E8BF-E339-7FCF8548B8EE}"/>
              </a:ext>
            </a:extLst>
          </p:cNvPr>
          <p:cNvSpPr>
            <a:spLocks noGrp="1"/>
          </p:cNvSpPr>
          <p:nvPr>
            <p:ph idx="1"/>
          </p:nvPr>
        </p:nvSpPr>
        <p:spPr>
          <a:xfrm>
            <a:off x="838200" y="727587"/>
            <a:ext cx="10515600" cy="5449376"/>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               outcomes across various dimensions. User adoption and satisfaction were high, as evidenced by increased usage statistics and positive feedback regarding the ease of use. Efficiency gains were notable, with faster transaction speeds and reduced queues observed at ticket counters and bus stops. Financially, the system demonstrated promising revenue increases and cost savings, contributing to a favorable return on investment. Operationally, the system streamlined processes for bus companies and provided valuable data insights for route planning. While security and reliability measures ensured user trust, discussions around future improvements highlighted opportunities for enhancing features, integrating with other services, and considering social and environmental impacts. Overall, the system's successful implementation underscores its potential to transform the bus ticketing and payment landscape while paving the way for further innovation and enhancement.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13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04098-8210-4A29-F901-C0CDC52C6F30}"/>
              </a:ext>
            </a:extLst>
          </p:cNvPr>
          <p:cNvSpPr>
            <a:spLocks noGrp="1"/>
          </p:cNvSpPr>
          <p:nvPr>
            <p:ph type="title"/>
          </p:nvPr>
        </p:nvSpPr>
        <p:spPr>
          <a:xfrm>
            <a:off x="838200" y="0"/>
            <a:ext cx="10515600" cy="875071"/>
          </a:xfrm>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ED803BD-49C2-81EC-BBD7-AA3E82618D68}"/>
              </a:ext>
            </a:extLst>
          </p:cNvPr>
          <p:cNvSpPr>
            <a:spLocks noGrp="1"/>
          </p:cNvSpPr>
          <p:nvPr>
            <p:ph idx="1"/>
          </p:nvPr>
        </p:nvSpPr>
        <p:spPr>
          <a:xfrm>
            <a:off x="838200" y="875071"/>
            <a:ext cx="10515600" cy="5301892"/>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                       In conclusion, the implementation of a modern bus ticketing and payment system offers numerous advantages for both passengers and transportation providers alike. By leveraging technology such as mobile applications and contactless payment options, the system streamlines ticketing processes, enhances passenger convenience, and improves operational efficiency. Passengers benefit from the ease of purchasing tickets online or through mobile apps, reducing wait times and providing real-time access to bus schedules. Transportation providers gain from increased accuracy in fare collection, reduced cash handling, and better insights into passenger demand patterns, leading to improved resource allocation and cost savings. Moreover, the integration of contactless payment options contributes to safety and hygiene, particularly in the context of public health concerns. Overall, investing in a comprehensive bus ticketing and payment system not only modernizes the transportation industry but also enhances the travel experience while promoting operational excellence.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6465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D5D5-44CD-3262-3AB7-745E7AD50F9B}"/>
              </a:ext>
            </a:extLst>
          </p:cNvPr>
          <p:cNvSpPr>
            <a:spLocks noGrp="1"/>
          </p:cNvSpPr>
          <p:nvPr>
            <p:ph type="title"/>
          </p:nvPr>
        </p:nvSpPr>
        <p:spPr>
          <a:xfrm>
            <a:off x="838200" y="426729"/>
            <a:ext cx="10515600" cy="765585"/>
          </a:xfrm>
        </p:spPr>
        <p:txBody>
          <a:bodyPr>
            <a:normAutofit/>
          </a:bodyPr>
          <a:lstStyle/>
          <a:p>
            <a:r>
              <a:rPr lang="en-IN" sz="40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E49FC23-05A3-1FAD-7784-D938114CE27A}"/>
              </a:ext>
            </a:extLst>
          </p:cNvPr>
          <p:cNvSpPr>
            <a:spLocks noGrp="1"/>
          </p:cNvSpPr>
          <p:nvPr>
            <p:ph idx="1"/>
          </p:nvPr>
        </p:nvSpPr>
        <p:spPr>
          <a:xfrm>
            <a:off x="838200" y="1258529"/>
            <a:ext cx="10515600" cy="4918434"/>
          </a:xfrm>
        </p:spPr>
        <p:txBody>
          <a:bodyPr>
            <a:normAutofit/>
          </a:bodyPr>
          <a:lstStyle/>
          <a:p>
            <a:r>
              <a:rPr lang="en-US" sz="2600" dirty="0">
                <a:latin typeface="Times New Roman" panose="02020603050405020304" pitchFamily="18" charset="0"/>
                <a:cs typeface="Times New Roman" panose="02020603050405020304" pitchFamily="18" charset="0"/>
              </a:rPr>
              <a:t>Lee, Y., &amp; Shin, B. (2012). Development of an integrated bus e-ticketing system for intercity transportation. International Journal of Smart Home, 6(4), 99-110.</a:t>
            </a:r>
          </a:p>
          <a:p>
            <a:r>
              <a:rPr lang="en-US" sz="2600" dirty="0">
                <a:latin typeface="Times New Roman" panose="02020603050405020304" pitchFamily="18" charset="0"/>
                <a:cs typeface="Times New Roman" panose="02020603050405020304" pitchFamily="18" charset="0"/>
              </a:rPr>
              <a:t>Verma, A., &amp; Singla, A. (2016). Design and development of smart card based bus ticketing system. International Journal of Advanced Research in Computer Science and Software Engineering, 6(6), 42-47.</a:t>
            </a:r>
          </a:p>
          <a:p>
            <a:r>
              <a:rPr lang="en-US" sz="2600" dirty="0">
                <a:latin typeface="Times New Roman" panose="02020603050405020304" pitchFamily="18" charset="0"/>
                <a:cs typeface="Times New Roman" panose="02020603050405020304" pitchFamily="18" charset="0"/>
              </a:rPr>
              <a:t>Shukla, P. (2017). Design and implementation of cloud-based bus ticketing system. International Journal of Engineering Research and Applications, 7(4), 01-05.</a:t>
            </a:r>
          </a:p>
          <a:p>
            <a:r>
              <a:rPr lang="en-US" sz="2600" dirty="0">
                <a:latin typeface="Times New Roman" panose="02020603050405020304" pitchFamily="18" charset="0"/>
                <a:cs typeface="Times New Roman" panose="02020603050405020304" pitchFamily="18" charset="0"/>
              </a:rPr>
              <a:t>Alves, T., &amp; </a:t>
            </a:r>
            <a:r>
              <a:rPr lang="en-US" sz="2600" dirty="0" err="1">
                <a:latin typeface="Times New Roman" panose="02020603050405020304" pitchFamily="18" charset="0"/>
                <a:cs typeface="Times New Roman" panose="02020603050405020304" pitchFamily="18" charset="0"/>
              </a:rPr>
              <a:t>D'Andrea</a:t>
            </a:r>
            <a:r>
              <a:rPr lang="en-US" sz="2600" dirty="0">
                <a:latin typeface="Times New Roman" panose="02020603050405020304" pitchFamily="18" charset="0"/>
                <a:cs typeface="Times New Roman" panose="02020603050405020304" pitchFamily="18" charset="0"/>
              </a:rPr>
              <a:t>, A. (2019). A Study on the Acceptance of Contactless Payment Systems in Public Transportation: Evidence from Lisbon's Bus Network. Journal of Public Transportation, 22(1), 1-20</a:t>
            </a:r>
            <a:r>
              <a:rPr lang="en-US" dirty="0"/>
              <a:t>.</a:t>
            </a:r>
            <a:endParaRPr lang="en-IN" dirty="0"/>
          </a:p>
        </p:txBody>
      </p:sp>
    </p:spTree>
    <p:extLst>
      <p:ext uri="{BB962C8B-B14F-4D97-AF65-F5344CB8AC3E}">
        <p14:creationId xmlns:p14="http://schemas.microsoft.com/office/powerpoint/2010/main" val="2620108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112EDA-F857-2C46-441D-801C9FAF6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2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440D-FA64-6C64-146E-CC6099575E29}"/>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7CB0EC7-3859-826F-4BA1-E2D32D8EA218}"/>
              </a:ext>
            </a:extLst>
          </p:cNvPr>
          <p:cNvSpPr>
            <a:spLocks noGrp="1"/>
          </p:cNvSpPr>
          <p:nvPr>
            <p:ph idx="1"/>
          </p:nvPr>
        </p:nvSpPr>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The abstract introduces an innovative Bus Ticketing and Payment System designed to revolutionize bus travel by leveraging digital technologies.</a:t>
            </a:r>
          </a:p>
          <a:p>
            <a:pPr algn="just"/>
            <a:r>
              <a:rPr lang="en-US" dirty="0">
                <a:latin typeface="Times New Roman" panose="02020603050405020304" pitchFamily="18" charset="0"/>
                <a:cs typeface="Times New Roman" panose="02020603050405020304" pitchFamily="18" charset="0"/>
              </a:rPr>
              <a:t> Through features such as mobile applications, contactless payments, and real-time data analytics, the system aims to enhance the passenger experience and streamline operational efficiency.</a:t>
            </a:r>
          </a:p>
          <a:p>
            <a:pPr algn="just"/>
            <a:r>
              <a:rPr lang="en-US" dirty="0">
                <a:latin typeface="Times New Roman" panose="02020603050405020304" pitchFamily="18" charset="0"/>
                <a:cs typeface="Times New Roman" panose="02020603050405020304" pitchFamily="18" charset="0"/>
              </a:rPr>
              <a:t> Passengers can effortlessly book tickets, select seats, and make secure payments via smartphones, while GPS tracking provides real-time bus location updates. </a:t>
            </a:r>
          </a:p>
          <a:p>
            <a:pPr algn="just"/>
            <a:r>
              <a:rPr lang="en-US" dirty="0">
                <a:latin typeface="Times New Roman" panose="02020603050405020304" pitchFamily="18" charset="0"/>
                <a:cs typeface="Times New Roman" panose="02020603050405020304" pitchFamily="18" charset="0"/>
              </a:rPr>
              <a:t>By embracing cashless payment options and offering valuable insights through data analytics, the system improves security, reduces queuing times, and enables better decision-making for service providers. </a:t>
            </a:r>
          </a:p>
          <a:p>
            <a:pPr algn="just"/>
            <a:r>
              <a:rPr lang="en-US" dirty="0">
                <a:latin typeface="Times New Roman" panose="02020603050405020304" pitchFamily="18" charset="0"/>
                <a:cs typeface="Times New Roman" panose="02020603050405020304" pitchFamily="18" charset="0"/>
              </a:rPr>
              <a:t>Overall, the Bus Ticketing and Payment System represents a significant advancement in transportation, offering convenience, security, and efficiency for passengers and operators alike.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2331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D36F-0AC3-A79E-35F7-DAD7E975E9DC}"/>
              </a:ext>
            </a:extLst>
          </p:cNvPr>
          <p:cNvSpPr>
            <a:spLocks noGrp="1"/>
          </p:cNvSpPr>
          <p:nvPr>
            <p:ph type="title"/>
          </p:nvPr>
        </p:nvSpPr>
        <p:spPr>
          <a:xfrm>
            <a:off x="838200" y="1"/>
            <a:ext cx="10515600" cy="681036"/>
          </a:xfrm>
        </p:spPr>
        <p:txBody>
          <a:bodyPr>
            <a:normAutofit/>
          </a:bodyPr>
          <a:lstStyle/>
          <a:p>
            <a:r>
              <a:rPr lang="en-IN"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7A82224-4FF4-F92A-D580-07AC645C8CB5}"/>
              </a:ext>
            </a:extLst>
          </p:cNvPr>
          <p:cNvSpPr>
            <a:spLocks noGrp="1"/>
          </p:cNvSpPr>
          <p:nvPr>
            <p:ph idx="1"/>
          </p:nvPr>
        </p:nvSpPr>
        <p:spPr>
          <a:xfrm>
            <a:off x="838200" y="599768"/>
            <a:ext cx="10515600" cy="6258232"/>
          </a:xfrm>
        </p:spPr>
        <p:txBody>
          <a:bodyPr>
            <a:normAutofit fontScale="92500" lnSpcReduction="10000"/>
          </a:bodyPr>
          <a:lstStyle/>
          <a:p>
            <a:pPr algn="just"/>
            <a:r>
              <a:rPr lang="en-US" sz="2600" b="0" i="0" dirty="0">
                <a:effectLst/>
                <a:latin typeface="Times New Roman" panose="02020603050405020304" pitchFamily="18" charset="0"/>
                <a:cs typeface="Times New Roman" panose="02020603050405020304" pitchFamily="18" charset="0"/>
              </a:rPr>
              <a:t>The transportation sector has undergone significant advancements in recent years, spurred by the proliferation of digital technologies.</a:t>
            </a:r>
          </a:p>
          <a:p>
            <a:pPr algn="just"/>
            <a:r>
              <a:rPr lang="en-US" sz="2600" b="0" i="0" dirty="0">
                <a:effectLst/>
                <a:latin typeface="Times New Roman" panose="02020603050405020304" pitchFamily="18" charset="0"/>
                <a:cs typeface="Times New Roman" panose="02020603050405020304" pitchFamily="18" charset="0"/>
              </a:rPr>
              <a:t> Among these innovations, the development of efficient Bus Ticketing and Payment Systems has emerged as a crucial element in enhancing the travel experience for passengers while optimizing operational processes for service providers. </a:t>
            </a:r>
          </a:p>
          <a:p>
            <a:pPr algn="just"/>
            <a:r>
              <a:rPr lang="en-US" sz="2600" b="0" i="0" dirty="0">
                <a:effectLst/>
                <a:latin typeface="Times New Roman" panose="02020603050405020304" pitchFamily="18" charset="0"/>
                <a:cs typeface="Times New Roman" panose="02020603050405020304" pitchFamily="18" charset="0"/>
              </a:rPr>
              <a:t>Traditionally, bus ticketing relied on cumbersome paper-based methods, leading to long queues, ticketing errors, and inefficiencies in resource allocation. However, with the advent of digitalization, there has been a paradigm shift towards seamless, cashless, and convenient ticketing solutions. </a:t>
            </a:r>
          </a:p>
          <a:p>
            <a:pPr algn="just"/>
            <a:r>
              <a:rPr lang="en-US" sz="2600" b="0" i="0" dirty="0">
                <a:effectLst/>
                <a:latin typeface="Times New Roman" panose="02020603050405020304" pitchFamily="18" charset="0"/>
                <a:cs typeface="Times New Roman" panose="02020603050405020304" pitchFamily="18" charset="0"/>
              </a:rPr>
              <a:t>This introduction explores the evolution of bus ticketing systems, highlights the challenges faced by traditional methods, and delineates the benefits and features of modern Bus Ticketing and Payment Systems in revolutionizing the transportation industry.</a:t>
            </a:r>
          </a:p>
          <a:p>
            <a:pPr algn="just"/>
            <a:r>
              <a:rPr lang="en-US" sz="2600" b="0" i="0" dirty="0">
                <a:effectLst/>
                <a:latin typeface="Times New Roman" panose="02020603050405020304" pitchFamily="18" charset="0"/>
                <a:cs typeface="Times New Roman" panose="02020603050405020304" pitchFamily="18" charset="0"/>
              </a:rPr>
              <a:t> Through the integration of mobile applications, contactless payments, and real-time data analytics, these systems aim to redefine the way passengers interact with bus services while optimizing operational workflows for enhanced efficiency and customer satisfaction.</a:t>
            </a:r>
            <a:endParaRPr lang="en-US" sz="2600" dirty="0">
              <a:latin typeface="Söhne"/>
              <a:cs typeface="Times New Roman" panose="02020603050405020304" pitchFamily="18" charset="0"/>
            </a:endParaRPr>
          </a:p>
          <a:p>
            <a:pPr marL="0" indent="0">
              <a:buNone/>
            </a:pPr>
            <a:endParaRPr lang="en-IN" sz="2600" dirty="0"/>
          </a:p>
        </p:txBody>
      </p:sp>
    </p:spTree>
    <p:extLst>
      <p:ext uri="{BB962C8B-B14F-4D97-AF65-F5344CB8AC3E}">
        <p14:creationId xmlns:p14="http://schemas.microsoft.com/office/powerpoint/2010/main" val="220543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FD4F4EC-CAFE-04C7-3616-5B0672B1D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88507"/>
            <a:ext cx="3746039" cy="476949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EF86330D-832A-D222-1E2C-2DAF2D8EC5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82" y="0"/>
            <a:ext cx="11153775" cy="655811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9A5DA8FB-2B38-FEFB-A0B3-D2813925CA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2129" y="1785170"/>
            <a:ext cx="3425928"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407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C193-185A-021F-8F8A-0724CFC24760}"/>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Primary objectives</a:t>
            </a:r>
          </a:p>
        </p:txBody>
      </p:sp>
      <p:sp>
        <p:nvSpPr>
          <p:cNvPr id="3" name="Content Placeholder 2">
            <a:extLst>
              <a:ext uri="{FF2B5EF4-FFF2-40B4-BE49-F238E27FC236}">
                <a16:creationId xmlns:a16="http://schemas.microsoft.com/office/drawing/2014/main" id="{8654F3CB-28A6-8F4B-AE33-7927D624ECFB}"/>
              </a:ext>
            </a:extLst>
          </p:cNvPr>
          <p:cNvSpPr>
            <a:spLocks noGrp="1"/>
          </p:cNvSpPr>
          <p:nvPr>
            <p:ph idx="1"/>
          </p:nvPr>
        </p:nvSpPr>
        <p:spPr/>
        <p:txBody>
          <a:bodyPr/>
          <a:lstStyle/>
          <a:p>
            <a:r>
              <a:rPr lang="en-US" sz="2600" b="0" i="0" dirty="0">
                <a:effectLst/>
                <a:latin typeface="Times New Roman" panose="02020603050405020304" pitchFamily="18" charset="0"/>
                <a:cs typeface="Times New Roman" panose="02020603050405020304" pitchFamily="18" charset="0"/>
              </a:rPr>
              <a:t>The primary objective of the Bus Ticketing and Payment System is to enhance the overall passenger experience by providing a seamless, convenient, and secure ticketing and payment process. This includes enabling passengers to easily book tickets, select preferred seats, and make cashless payments using various digital platforms such as mobile applications or contactless payment methods. By prioritizing passenger convenience, the system aims to increase customer satisfaction, encourage repeat usage, and ultimately contribute to the growth and sustainability of the bus transportation industry</a:t>
            </a:r>
            <a:r>
              <a:rPr lang="en-US" b="0" i="0" dirty="0">
                <a:effectLst/>
                <a:latin typeface="Söhne"/>
              </a:rPr>
              <a:t>.</a:t>
            </a:r>
            <a:endParaRPr lang="en-IN" dirty="0"/>
          </a:p>
        </p:txBody>
      </p:sp>
    </p:spTree>
    <p:extLst>
      <p:ext uri="{BB962C8B-B14F-4D97-AF65-F5344CB8AC3E}">
        <p14:creationId xmlns:p14="http://schemas.microsoft.com/office/powerpoint/2010/main" val="228177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5403-C555-F454-CB37-24B0ECA10564}"/>
              </a:ext>
            </a:extLst>
          </p:cNvPr>
          <p:cNvSpPr>
            <a:spLocks noGrp="1"/>
          </p:cNvSpPr>
          <p:nvPr>
            <p:ph type="title"/>
          </p:nvPr>
        </p:nvSpPr>
        <p:spPr>
          <a:xfrm>
            <a:off x="838200" y="-78657"/>
            <a:ext cx="10515600" cy="875070"/>
          </a:xfrm>
        </p:spPr>
        <p:txBody>
          <a:bodyPr>
            <a:normAutofit/>
          </a:bodyPr>
          <a:lstStyle/>
          <a:p>
            <a:r>
              <a:rPr lang="en-IN" sz="4000" dirty="0">
                <a:latin typeface="Times New Roman" panose="02020603050405020304" pitchFamily="18" charset="0"/>
                <a:cs typeface="Times New Roman" panose="02020603050405020304" pitchFamily="18" charset="0"/>
              </a:rPr>
              <a:t>Secondary objectives</a:t>
            </a:r>
          </a:p>
        </p:txBody>
      </p:sp>
      <p:sp>
        <p:nvSpPr>
          <p:cNvPr id="3" name="Content Placeholder 2">
            <a:extLst>
              <a:ext uri="{FF2B5EF4-FFF2-40B4-BE49-F238E27FC236}">
                <a16:creationId xmlns:a16="http://schemas.microsoft.com/office/drawing/2014/main" id="{86AFA82D-8664-233C-93B4-1E8CCE88BFF6}"/>
              </a:ext>
            </a:extLst>
          </p:cNvPr>
          <p:cNvSpPr>
            <a:spLocks noGrp="1"/>
          </p:cNvSpPr>
          <p:nvPr>
            <p:ph idx="1"/>
          </p:nvPr>
        </p:nvSpPr>
        <p:spPr>
          <a:xfrm>
            <a:off x="838200" y="796413"/>
            <a:ext cx="10515600" cy="5879690"/>
          </a:xfrm>
        </p:spPr>
        <p:txBody>
          <a:bodyPr>
            <a:normAutofit lnSpcReduction="10000"/>
          </a:bodyPr>
          <a:lstStyle/>
          <a:p>
            <a:r>
              <a:rPr lang="en-IN" sz="2600" b="0" i="0" dirty="0">
                <a:effectLst/>
                <a:latin typeface="Times New Roman" panose="02020603050405020304" pitchFamily="18" charset="0"/>
                <a:cs typeface="Times New Roman" panose="02020603050405020304" pitchFamily="18" charset="0"/>
              </a:rPr>
              <a:t>Operational Efficiency: </a:t>
            </a:r>
            <a:r>
              <a:rPr lang="en-US" sz="2600" b="0" i="0" dirty="0">
                <a:effectLst/>
                <a:latin typeface="Times New Roman" panose="02020603050405020304" pitchFamily="18" charset="0"/>
                <a:cs typeface="Times New Roman" panose="02020603050405020304" pitchFamily="18" charset="0"/>
              </a:rPr>
              <a:t>The Bus Ticketing and Payment System aims to streamline operational processes for bus service providers by automating ticketing, payment, and scheduling tasks.</a:t>
            </a:r>
          </a:p>
          <a:p>
            <a:r>
              <a:rPr lang="en-IN" sz="2600" b="0" i="0" dirty="0">
                <a:effectLst/>
                <a:latin typeface="Times New Roman" panose="02020603050405020304" pitchFamily="18" charset="0"/>
                <a:cs typeface="Times New Roman" panose="02020603050405020304" pitchFamily="18" charset="0"/>
              </a:rPr>
              <a:t>Data-driven Insights: </a:t>
            </a:r>
            <a:r>
              <a:rPr lang="en-US" sz="2600" b="0" i="0" dirty="0">
                <a:effectLst/>
                <a:latin typeface="Times New Roman" panose="02020603050405020304" pitchFamily="18" charset="0"/>
                <a:cs typeface="Times New Roman" panose="02020603050405020304" pitchFamily="18" charset="0"/>
              </a:rPr>
              <a:t>Another secondary objective is to leverage the data generated through the ticketing and payment system to gain valuable insights into passenger behavior, travel patterns, and demand fluctuations.</a:t>
            </a:r>
          </a:p>
          <a:p>
            <a:r>
              <a:rPr lang="en-IN" sz="2600" b="0" i="0" dirty="0">
                <a:effectLst/>
                <a:latin typeface="Times New Roman" panose="02020603050405020304" pitchFamily="18" charset="0"/>
                <a:cs typeface="Times New Roman" panose="02020603050405020304" pitchFamily="18" charset="0"/>
              </a:rPr>
              <a:t>Fraud Prevention and Security: </a:t>
            </a:r>
            <a:r>
              <a:rPr lang="en-US" sz="2600" b="0" i="0" dirty="0">
                <a:effectLst/>
                <a:latin typeface="Times New Roman" panose="02020603050405020304" pitchFamily="18" charset="0"/>
                <a:cs typeface="Times New Roman" panose="02020603050405020304" pitchFamily="18" charset="0"/>
              </a:rPr>
              <a:t>Ensuring the security of transactions and preventing fraudulent activities is another important objective of the Bus Ticketing and Payment System.</a:t>
            </a:r>
          </a:p>
          <a:p>
            <a:r>
              <a:rPr lang="en-IN" sz="2600" b="0" i="0" dirty="0">
                <a:effectLst/>
                <a:latin typeface="Times New Roman" panose="02020603050405020304" pitchFamily="18" charset="0"/>
                <a:cs typeface="Times New Roman" panose="02020603050405020304" pitchFamily="18" charset="0"/>
              </a:rPr>
              <a:t>Integration and Interoperability: </a:t>
            </a:r>
            <a:r>
              <a:rPr lang="en-US" sz="2600" b="0" i="0" dirty="0">
                <a:effectLst/>
                <a:latin typeface="Times New Roman" panose="02020603050405020304" pitchFamily="18" charset="0"/>
                <a:cs typeface="Times New Roman" panose="02020603050405020304" pitchFamily="18" charset="0"/>
              </a:rPr>
              <a:t>The system also aims to facilitate seamless integration with existing transportation infrastructure and interoperability with other modes of transport, such as trains or ferries. </a:t>
            </a:r>
          </a:p>
          <a:p>
            <a:r>
              <a:rPr lang="en-IN" sz="2600" b="0" i="0" dirty="0">
                <a:effectLst/>
                <a:latin typeface="Times New Roman" panose="02020603050405020304" pitchFamily="18" charset="0"/>
                <a:cs typeface="Times New Roman" panose="02020603050405020304" pitchFamily="18" charset="0"/>
              </a:rPr>
              <a:t>Environmental Sustainability: </a:t>
            </a:r>
            <a:r>
              <a:rPr lang="en-US" sz="2600" b="0" i="0" dirty="0">
                <a:effectLst/>
                <a:latin typeface="Times New Roman" panose="02020603050405020304" pitchFamily="18" charset="0"/>
                <a:cs typeface="Times New Roman" panose="02020603050405020304" pitchFamily="18" charset="0"/>
              </a:rPr>
              <a:t>Lastly, the Bus Ticketing and Payment System may have a secondary objective of promoting environmental sustainability by encouraging modal shifts from private vehicles to public transportation.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62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548D-97B4-FB0C-F98F-918CBA1E26D3}"/>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 Architecture diagram</a:t>
            </a:r>
          </a:p>
        </p:txBody>
      </p:sp>
      <p:pic>
        <p:nvPicPr>
          <p:cNvPr id="7170" name="Picture 2">
            <a:extLst>
              <a:ext uri="{FF2B5EF4-FFF2-40B4-BE49-F238E27FC236}">
                <a16:creationId xmlns:a16="http://schemas.microsoft.com/office/drawing/2014/main" id="{AC3A0890-CD2B-CB4D-B47A-CE6E2A444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89" y="1989650"/>
            <a:ext cx="8784306" cy="441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511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E99A-5B8E-72BA-2108-7E5CDAB8FF88}"/>
              </a:ext>
            </a:extLst>
          </p:cNvPr>
          <p:cNvSpPr>
            <a:spLocks noGrp="1"/>
          </p:cNvSpPr>
          <p:nvPr>
            <p:ph type="title"/>
          </p:nvPr>
        </p:nvSpPr>
        <p:spPr>
          <a:xfrm>
            <a:off x="838200" y="0"/>
            <a:ext cx="10515600" cy="627933"/>
          </a:xfrm>
        </p:spPr>
        <p:txBody>
          <a:bodyPr>
            <a:noAutofit/>
          </a:bodyPr>
          <a:lstStyle/>
          <a:p>
            <a:r>
              <a:rPr lang="en-IN" sz="4000" dirty="0">
                <a:latin typeface="Times New Roman" panose="02020603050405020304" pitchFamily="18" charset="0"/>
                <a:cs typeface="Times New Roman" panose="02020603050405020304" pitchFamily="18" charset="0"/>
              </a:rPr>
              <a:t>code</a:t>
            </a:r>
          </a:p>
        </p:txBody>
      </p:sp>
      <p:sp>
        <p:nvSpPr>
          <p:cNvPr id="3" name="Content Placeholder 2">
            <a:extLst>
              <a:ext uri="{FF2B5EF4-FFF2-40B4-BE49-F238E27FC236}">
                <a16:creationId xmlns:a16="http://schemas.microsoft.com/office/drawing/2014/main" id="{F564D7D6-85E7-4CBB-783B-B65829754F50}"/>
              </a:ext>
            </a:extLst>
          </p:cNvPr>
          <p:cNvSpPr>
            <a:spLocks noGrp="1"/>
          </p:cNvSpPr>
          <p:nvPr>
            <p:ph idx="1"/>
          </p:nvPr>
        </p:nvSpPr>
        <p:spPr>
          <a:xfrm>
            <a:off x="838200" y="627933"/>
            <a:ext cx="10515600" cy="6126828"/>
          </a:xfrm>
        </p:spPr>
        <p:txBody>
          <a:bodyPr>
            <a:noAutofit/>
          </a:bodyPr>
          <a:lstStyle/>
          <a:p>
            <a:pPr marL="0" indent="0">
              <a:buNone/>
            </a:pPr>
            <a:r>
              <a:rPr lang="en-US" sz="1300" dirty="0">
                <a:latin typeface="Times New Roman" panose="02020603050405020304" pitchFamily="18" charset="0"/>
                <a:cs typeface="Times New Roman" panose="02020603050405020304" pitchFamily="18" charset="0"/>
              </a:rPr>
              <a:t>class </a:t>
            </a:r>
            <a:r>
              <a:rPr lang="en-US" sz="1300" dirty="0" err="1">
                <a:latin typeface="Times New Roman" panose="02020603050405020304" pitchFamily="18" charset="0"/>
                <a:cs typeface="Times New Roman" panose="02020603050405020304" pitchFamily="18" charset="0"/>
              </a:rPr>
              <a:t>BusTicketingSystem</a:t>
            </a: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    def __</a:t>
            </a:r>
            <a:r>
              <a:rPr lang="en-US" sz="1300" dirty="0" err="1">
                <a:latin typeface="Times New Roman" panose="02020603050405020304" pitchFamily="18" charset="0"/>
                <a:cs typeface="Times New Roman" panose="02020603050405020304" pitchFamily="18" charset="0"/>
              </a:rPr>
              <a:t>init</a:t>
            </a:r>
            <a:r>
              <a:rPr lang="en-US" sz="1300" dirty="0">
                <a:latin typeface="Times New Roman" panose="02020603050405020304" pitchFamily="18" charset="0"/>
                <a:cs typeface="Times New Roman" panose="02020603050405020304" pitchFamily="18" charset="0"/>
              </a:rPr>
              <a:t>__(self, destination, </a:t>
            </a:r>
            <a:r>
              <a:rPr lang="en-US" sz="1300" dirty="0" err="1">
                <a:latin typeface="Times New Roman" panose="02020603050405020304" pitchFamily="18" charset="0"/>
                <a:cs typeface="Times New Roman" panose="02020603050405020304" pitchFamily="18" charset="0"/>
              </a:rPr>
              <a:t>ticket_price</a:t>
            </a: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self.destination</a:t>
            </a:r>
            <a:r>
              <a:rPr lang="en-US" sz="1300" dirty="0">
                <a:latin typeface="Times New Roman" panose="02020603050405020304" pitchFamily="18" charset="0"/>
                <a:cs typeface="Times New Roman" panose="02020603050405020304" pitchFamily="18" charset="0"/>
              </a:rPr>
              <a:t> = destination</a:t>
            </a:r>
          </a:p>
          <a:p>
            <a:pPr marL="0" indent="0">
              <a:buNone/>
            </a:pP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self.ticket_price</a:t>
            </a:r>
            <a:r>
              <a:rPr lang="en-US" sz="1300" dirty="0">
                <a:latin typeface="Times New Roman" panose="02020603050405020304" pitchFamily="18" charset="0"/>
                <a:cs typeface="Times New Roman" panose="02020603050405020304" pitchFamily="18" charset="0"/>
              </a:rPr>
              <a:t> = </a:t>
            </a:r>
            <a:r>
              <a:rPr lang="en-US" sz="1300" dirty="0" err="1">
                <a:latin typeface="Times New Roman" panose="02020603050405020304" pitchFamily="18" charset="0"/>
                <a:cs typeface="Times New Roman" panose="02020603050405020304" pitchFamily="18" charset="0"/>
              </a:rPr>
              <a:t>ticket_price</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    def </a:t>
            </a:r>
            <a:r>
              <a:rPr lang="en-US" sz="1300" dirty="0" err="1">
                <a:latin typeface="Times New Roman" panose="02020603050405020304" pitchFamily="18" charset="0"/>
                <a:cs typeface="Times New Roman" panose="02020603050405020304" pitchFamily="18" charset="0"/>
              </a:rPr>
              <a:t>calculate_total_cost</a:t>
            </a:r>
            <a:r>
              <a:rPr lang="en-US" sz="1300" dirty="0">
                <a:latin typeface="Times New Roman" panose="02020603050405020304" pitchFamily="18" charset="0"/>
                <a:cs typeface="Times New Roman" panose="02020603050405020304" pitchFamily="18" charset="0"/>
              </a:rPr>
              <a:t>(self, </a:t>
            </a:r>
            <a:r>
              <a:rPr lang="en-US" sz="1300" dirty="0" err="1">
                <a:latin typeface="Times New Roman" panose="02020603050405020304" pitchFamily="18" charset="0"/>
                <a:cs typeface="Times New Roman" panose="02020603050405020304" pitchFamily="18" charset="0"/>
              </a:rPr>
              <a:t>num_tickets</a:t>
            </a: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        return </a:t>
            </a:r>
            <a:r>
              <a:rPr lang="en-US" sz="1300" dirty="0" err="1">
                <a:latin typeface="Times New Roman" panose="02020603050405020304" pitchFamily="18" charset="0"/>
                <a:cs typeface="Times New Roman" panose="02020603050405020304" pitchFamily="18" charset="0"/>
              </a:rPr>
              <a:t>self.ticket_price</a:t>
            </a:r>
            <a:r>
              <a:rPr lang="en-US" sz="1300" dirty="0">
                <a:latin typeface="Times New Roman" panose="02020603050405020304" pitchFamily="18" charset="0"/>
                <a:cs typeface="Times New Roman" panose="02020603050405020304" pitchFamily="18" charset="0"/>
              </a:rPr>
              <a:t> * </a:t>
            </a:r>
            <a:r>
              <a:rPr lang="en-US" sz="1300" dirty="0" err="1">
                <a:latin typeface="Times New Roman" panose="02020603050405020304" pitchFamily="18" charset="0"/>
                <a:cs typeface="Times New Roman" panose="02020603050405020304" pitchFamily="18" charset="0"/>
              </a:rPr>
              <a:t>num_tickets</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 Main function</a:t>
            </a:r>
          </a:p>
          <a:p>
            <a:pPr marL="0" indent="0">
              <a:buNone/>
            </a:pPr>
            <a:r>
              <a:rPr lang="en-US" sz="1300" dirty="0">
                <a:latin typeface="Times New Roman" panose="02020603050405020304" pitchFamily="18" charset="0"/>
                <a:cs typeface="Times New Roman" panose="02020603050405020304" pitchFamily="18" charset="0"/>
              </a:rPr>
              <a:t>def main():</a:t>
            </a:r>
          </a:p>
          <a:p>
            <a:pPr marL="0" indent="0">
              <a:buNone/>
            </a:pPr>
            <a:r>
              <a:rPr lang="en-US" sz="1300" dirty="0">
                <a:latin typeface="Times New Roman" panose="02020603050405020304" pitchFamily="18" charset="0"/>
                <a:cs typeface="Times New Roman" panose="02020603050405020304" pitchFamily="18" charset="0"/>
              </a:rPr>
              <a:t>    destination = "City A"  # Destination of the bus route</a:t>
            </a:r>
          </a:p>
          <a:p>
            <a:pPr marL="0" indent="0">
              <a:buNone/>
            </a:pP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ticket_price</a:t>
            </a:r>
            <a:r>
              <a:rPr lang="en-US" sz="1300" dirty="0">
                <a:latin typeface="Times New Roman" panose="02020603050405020304" pitchFamily="18" charset="0"/>
                <a:cs typeface="Times New Roman" panose="02020603050405020304" pitchFamily="18" charset="0"/>
              </a:rPr>
              <a:t> = 10       # Price per ticket</a:t>
            </a:r>
          </a:p>
          <a:p>
            <a:pPr marL="0" indent="0">
              <a:buNone/>
            </a:pP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bus_system</a:t>
            </a:r>
            <a:r>
              <a:rPr lang="en-US" sz="1300" dirty="0">
                <a:latin typeface="Times New Roman" panose="02020603050405020304" pitchFamily="18" charset="0"/>
                <a:cs typeface="Times New Roman" panose="02020603050405020304" pitchFamily="18" charset="0"/>
              </a:rPr>
              <a:t> = </a:t>
            </a:r>
            <a:r>
              <a:rPr lang="en-US" sz="1300" dirty="0" err="1">
                <a:latin typeface="Times New Roman" panose="02020603050405020304" pitchFamily="18" charset="0"/>
                <a:cs typeface="Times New Roman" panose="02020603050405020304" pitchFamily="18" charset="0"/>
              </a:rPr>
              <a:t>BusTicketingSystem</a:t>
            </a:r>
            <a:r>
              <a:rPr lang="en-US" sz="1300" dirty="0">
                <a:latin typeface="Times New Roman" panose="02020603050405020304" pitchFamily="18" charset="0"/>
                <a:cs typeface="Times New Roman" panose="02020603050405020304" pitchFamily="18" charset="0"/>
              </a:rPr>
              <a:t>(destination, </a:t>
            </a:r>
            <a:r>
              <a:rPr lang="en-US" sz="1300" dirty="0" err="1">
                <a:latin typeface="Times New Roman" panose="02020603050405020304" pitchFamily="18" charset="0"/>
                <a:cs typeface="Times New Roman" panose="02020603050405020304" pitchFamily="18" charset="0"/>
              </a:rPr>
              <a:t>ticket_price</a:t>
            </a: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    print("Welcome to the Bus Ticketing and Payment System")</a:t>
            </a:r>
          </a:p>
          <a:p>
            <a:pPr marL="0" indent="0">
              <a:buNone/>
            </a:pPr>
            <a:r>
              <a:rPr lang="en-US" sz="1300" dirty="0">
                <a:latin typeface="Times New Roman" panose="02020603050405020304" pitchFamily="18" charset="0"/>
                <a:cs typeface="Times New Roman" panose="02020603050405020304" pitchFamily="18" charset="0"/>
              </a:rPr>
              <a:t>    print("Destination:", destination)</a:t>
            </a:r>
          </a:p>
          <a:p>
            <a:pPr marL="0" indent="0">
              <a:buNone/>
            </a:pPr>
            <a:r>
              <a:rPr lang="en-US" sz="1300" dirty="0">
                <a:latin typeface="Times New Roman" panose="02020603050405020304" pitchFamily="18" charset="0"/>
                <a:cs typeface="Times New Roman" panose="02020603050405020304" pitchFamily="18" charset="0"/>
              </a:rPr>
              <a:t>    print("Ticket Price:", </a:t>
            </a:r>
            <a:r>
              <a:rPr lang="en-US" sz="1300" dirty="0" err="1">
                <a:latin typeface="Times New Roman" panose="02020603050405020304" pitchFamily="18" charset="0"/>
                <a:cs typeface="Times New Roman" panose="02020603050405020304" pitchFamily="18" charset="0"/>
              </a:rPr>
              <a:t>ticket_price</a:t>
            </a: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num_tickets</a:t>
            </a:r>
            <a:r>
              <a:rPr lang="en-US" sz="1300" dirty="0">
                <a:latin typeface="Times New Roman" panose="02020603050405020304" pitchFamily="18" charset="0"/>
                <a:cs typeface="Times New Roman" panose="02020603050405020304" pitchFamily="18" charset="0"/>
              </a:rPr>
              <a:t> = int(input("Enter the number of tickets you wish to purchase: "))</a:t>
            </a:r>
          </a:p>
          <a:p>
            <a:pPr marL="0" indent="0">
              <a:buNone/>
            </a:pP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total_cost</a:t>
            </a:r>
            <a:r>
              <a:rPr lang="en-US" sz="1300" dirty="0">
                <a:latin typeface="Times New Roman" panose="02020603050405020304" pitchFamily="18" charset="0"/>
                <a:cs typeface="Times New Roman" panose="02020603050405020304" pitchFamily="18" charset="0"/>
              </a:rPr>
              <a:t> = </a:t>
            </a:r>
            <a:r>
              <a:rPr lang="en-US" sz="1300" dirty="0" err="1">
                <a:latin typeface="Times New Roman" panose="02020603050405020304" pitchFamily="18" charset="0"/>
                <a:cs typeface="Times New Roman" panose="02020603050405020304" pitchFamily="18" charset="0"/>
              </a:rPr>
              <a:t>bus_system.calculate_total_cost</a:t>
            </a:r>
            <a:r>
              <a:rPr lang="en-US" sz="1300" dirty="0">
                <a:latin typeface="Times New Roman" panose="02020603050405020304" pitchFamily="18" charset="0"/>
                <a:cs typeface="Times New Roman" panose="02020603050405020304" pitchFamily="18" charset="0"/>
              </a:rPr>
              <a:t>(</a:t>
            </a:r>
            <a:r>
              <a:rPr lang="en-US" sz="1300" dirty="0" err="1">
                <a:latin typeface="Times New Roman" panose="02020603050405020304" pitchFamily="18" charset="0"/>
                <a:cs typeface="Times New Roman" panose="02020603050405020304" pitchFamily="18" charset="0"/>
              </a:rPr>
              <a:t>num_tickets</a:t>
            </a: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    print("Total Cost for {} tickets: ${}".format(</a:t>
            </a:r>
            <a:r>
              <a:rPr lang="en-US" sz="1300" dirty="0" err="1">
                <a:latin typeface="Times New Roman" panose="02020603050405020304" pitchFamily="18" charset="0"/>
                <a:cs typeface="Times New Roman" panose="02020603050405020304" pitchFamily="18" charset="0"/>
              </a:rPr>
              <a:t>num_tickets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total_cost</a:t>
            </a: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    print("Please proceed with the payment.")</a:t>
            </a:r>
          </a:p>
          <a:p>
            <a:pPr marL="0" indent="0">
              <a:buNone/>
            </a:pPr>
            <a:r>
              <a:rPr lang="en-US" sz="1300" dirty="0">
                <a:latin typeface="Times New Roman" panose="02020603050405020304" pitchFamily="18" charset="0"/>
                <a:cs typeface="Times New Roman" panose="02020603050405020304" pitchFamily="18" charset="0"/>
              </a:rPr>
              <a:t>if __name__ == "__main__":</a:t>
            </a:r>
          </a:p>
          <a:p>
            <a:pPr marL="0" indent="0">
              <a:buNone/>
            </a:pPr>
            <a:r>
              <a:rPr lang="en-US" sz="1300" dirty="0">
                <a:latin typeface="Times New Roman" panose="02020603050405020304" pitchFamily="18" charset="0"/>
                <a:cs typeface="Times New Roman" panose="02020603050405020304" pitchFamily="18" charset="0"/>
              </a:rPr>
              <a:t>    main()</a:t>
            </a:r>
          </a:p>
          <a:p>
            <a:pPr marL="0" indent="0">
              <a:buNone/>
            </a:pPr>
            <a:endParaRPr lang="en-IN" sz="1200" dirty="0"/>
          </a:p>
        </p:txBody>
      </p:sp>
    </p:spTree>
    <p:extLst>
      <p:ext uri="{BB962C8B-B14F-4D97-AF65-F5344CB8AC3E}">
        <p14:creationId xmlns:p14="http://schemas.microsoft.com/office/powerpoint/2010/main" val="313471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EDC3-AD46-BC5D-961C-303E529BC91B}"/>
              </a:ext>
            </a:extLst>
          </p:cNvPr>
          <p:cNvSpPr>
            <a:spLocks noGrp="1"/>
          </p:cNvSpPr>
          <p:nvPr>
            <p:ph type="title"/>
          </p:nvPr>
        </p:nvSpPr>
        <p:spPr>
          <a:xfrm>
            <a:off x="838200" y="117987"/>
            <a:ext cx="10515600" cy="639097"/>
          </a:xfrm>
        </p:spPr>
        <p:txBody>
          <a:bodyPr>
            <a:noAutofit/>
          </a:bodyPr>
          <a:lstStyle/>
          <a:p>
            <a:r>
              <a:rPr lang="en-IN" sz="4000" dirty="0">
                <a:latin typeface="Times New Roman" panose="02020603050405020304" pitchFamily="18" charset="0"/>
                <a:cs typeface="Times New Roman" panose="02020603050405020304" pitchFamily="18" charset="0"/>
              </a:rPr>
              <a:t>output</a:t>
            </a:r>
          </a:p>
        </p:txBody>
      </p:sp>
      <p:sp>
        <p:nvSpPr>
          <p:cNvPr id="3" name="Content Placeholder 2">
            <a:extLst>
              <a:ext uri="{FF2B5EF4-FFF2-40B4-BE49-F238E27FC236}">
                <a16:creationId xmlns:a16="http://schemas.microsoft.com/office/drawing/2014/main" id="{795601BC-186E-3417-8CF4-965E3D964605}"/>
              </a:ext>
            </a:extLst>
          </p:cNvPr>
          <p:cNvSpPr>
            <a:spLocks noGrp="1"/>
          </p:cNvSpPr>
          <p:nvPr>
            <p:ph idx="1"/>
          </p:nvPr>
        </p:nvSpPr>
        <p:spPr>
          <a:xfrm>
            <a:off x="838200" y="855406"/>
            <a:ext cx="10515600" cy="5321557"/>
          </a:xfrm>
        </p:spPr>
        <p:txBody>
          <a:bodyPr/>
          <a:lstStyle/>
          <a:p>
            <a:r>
              <a:rPr lang="en-US" sz="2600" dirty="0">
                <a:latin typeface="Times New Roman" panose="02020603050405020304" pitchFamily="18" charset="0"/>
                <a:cs typeface="Times New Roman" panose="02020603050405020304" pitchFamily="18" charset="0"/>
              </a:rPr>
              <a:t>Welcome to the Bus Ticketing and Payment System</a:t>
            </a:r>
          </a:p>
          <a:p>
            <a:r>
              <a:rPr lang="en-US" sz="2600" dirty="0">
                <a:latin typeface="Times New Roman" panose="02020603050405020304" pitchFamily="18" charset="0"/>
                <a:cs typeface="Times New Roman" panose="02020603050405020304" pitchFamily="18" charset="0"/>
              </a:rPr>
              <a:t>Destination: City A</a:t>
            </a:r>
          </a:p>
          <a:p>
            <a:r>
              <a:rPr lang="en-US" sz="2600" dirty="0">
                <a:latin typeface="Times New Roman" panose="02020603050405020304" pitchFamily="18" charset="0"/>
                <a:cs typeface="Times New Roman" panose="02020603050405020304" pitchFamily="18" charset="0"/>
              </a:rPr>
              <a:t>Ticket Price: 10</a:t>
            </a:r>
          </a:p>
          <a:p>
            <a:r>
              <a:rPr lang="en-US" sz="2600" dirty="0">
                <a:latin typeface="Times New Roman" panose="02020603050405020304" pitchFamily="18" charset="0"/>
                <a:cs typeface="Times New Roman" panose="02020603050405020304" pitchFamily="18" charset="0"/>
              </a:rPr>
              <a:t>Enter the number of tickets you wish to purchase: 3</a:t>
            </a:r>
          </a:p>
          <a:p>
            <a:r>
              <a:rPr lang="en-US" sz="2600" dirty="0">
                <a:latin typeface="Times New Roman" panose="02020603050405020304" pitchFamily="18" charset="0"/>
                <a:cs typeface="Times New Roman" panose="02020603050405020304" pitchFamily="18" charset="0"/>
              </a:rPr>
              <a:t>Total Cost for 3 tickets: $30</a:t>
            </a:r>
          </a:p>
          <a:p>
            <a:r>
              <a:rPr lang="en-US" sz="2600" dirty="0">
                <a:latin typeface="Times New Roman" panose="02020603050405020304" pitchFamily="18" charset="0"/>
                <a:cs typeface="Times New Roman" panose="02020603050405020304" pitchFamily="18" charset="0"/>
              </a:rPr>
              <a:t>Please proceed with the payment.</a:t>
            </a:r>
          </a:p>
          <a:p>
            <a:endParaRPr lang="en-IN" dirty="0"/>
          </a:p>
        </p:txBody>
      </p:sp>
    </p:spTree>
    <p:extLst>
      <p:ext uri="{BB962C8B-B14F-4D97-AF65-F5344CB8AC3E}">
        <p14:creationId xmlns:p14="http://schemas.microsoft.com/office/powerpoint/2010/main" val="4282941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0</TotalTime>
  <Words>1273</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Times New Roman</vt:lpstr>
      <vt:lpstr>Office Theme</vt:lpstr>
      <vt:lpstr>PowerPoint Presentation</vt:lpstr>
      <vt:lpstr>ABSTRACT</vt:lpstr>
      <vt:lpstr>INTRODUCTION</vt:lpstr>
      <vt:lpstr>PowerPoint Presentation</vt:lpstr>
      <vt:lpstr>Primary objectives</vt:lpstr>
      <vt:lpstr>Secondary objectives</vt:lpstr>
      <vt:lpstr> Architecture diagram</vt:lpstr>
      <vt:lpstr>code</vt:lpstr>
      <vt:lpstr>output</vt:lpstr>
      <vt:lpstr>PowerPoint Presentation</vt:lpstr>
      <vt:lpstr>Result and discussion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Vihith Mallu</dc:creator>
  <cp:lastModifiedBy>Vihith Mallu</cp:lastModifiedBy>
  <cp:revision>1</cp:revision>
  <dcterms:created xsi:type="dcterms:W3CDTF">2024-03-29T05:56:27Z</dcterms:created>
  <dcterms:modified xsi:type="dcterms:W3CDTF">2024-03-29T05:57:01Z</dcterms:modified>
</cp:coreProperties>
</file>