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type="screen4x3" cy="6858000" cx="9144000"/>
  <p:notesSz cx="6858000" cy="9144000"/>
  <p:defaultTextStyle>
    <a:defPPr>
      <a:defRPr lang="ru-RU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0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tableStyles" Target="tableStyle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81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8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8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Титульный слайд">
    <p:bg>
      <p:bgRef idx="1003">
        <a:schemeClr val="bg1"/>
      </p:bgRef>
    </p:bg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Прямоугольник 11"/>
          <p:cNvSpPr/>
          <p:nvPr/>
        </p:nvSpPr>
        <p:spPr>
          <a:xfrm>
            <a:off x="0" y="0"/>
            <a:ext cx="9144000" cy="6858000"/>
          </a:xfrm>
          <a:prstGeom prst="rect"/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 useBgFill="1">
        <p:nvSpPr>
          <p:cNvPr id="1048584" name="Скругленный прямоугольник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85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algn="ctr" indent="0" marL="0">
              <a:buNone/>
              <a:defRPr sz="2600">
                <a:solidFill>
                  <a:schemeClr val="tx2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1048586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982F86E-B53E-4EEE-8A29-229BA1CD80AB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104858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588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bIns="0" lIns="0" rIns="0" t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AE65135-7A81-4317-B805-6EE27A4C7798}" type="slidenum">
              <a:rPr lang="ru-RU" smtClean="0"/>
              <a:t>‹#›</a:t>
            </a:fld>
            <a:endParaRPr lang="ru-RU"/>
          </a:p>
        </p:txBody>
      </p:sp>
      <p:sp>
        <p:nvSpPr>
          <p:cNvPr id="1048589" name="Прямоугольник 6"/>
          <p:cNvSpPr/>
          <p:nvPr/>
        </p:nvSpPr>
        <p:spPr>
          <a:xfrm>
            <a:off x="62931" y="1449303"/>
            <a:ext cx="9021537" cy="1527349"/>
          </a:xfrm>
          <a:prstGeom prst="rect"/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90" name="Прямоугольник 9"/>
          <p:cNvSpPr/>
          <p:nvPr/>
        </p:nvSpPr>
        <p:spPr>
          <a:xfrm>
            <a:off x="62931" y="1396720"/>
            <a:ext cx="9021537" cy="120580"/>
          </a:xfrm>
          <a:prstGeom prst="rect"/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91" name="Прямоугольник 10"/>
          <p:cNvSpPr/>
          <p:nvPr/>
        </p:nvSpPr>
        <p:spPr>
          <a:xfrm>
            <a:off x="62931" y="2976649"/>
            <a:ext cx="9021537" cy="110532"/>
          </a:xfrm>
          <a:prstGeom prst="rect"/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92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dirty="0" lang="en-US">
                <a:solidFill>
                  <a:srgbClr val="FFFFFF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Заголовок и вертикальный текст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048640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ru-RU"/>
              <a:t>Образец текста</a:t>
            </a:r>
          </a:p>
          <a:p>
            <a:pPr eaLnBrk="1" hangingPunct="1" latinLnBrk="0" lvl="1"/>
            <a:r>
              <a:rPr lang="ru-RU"/>
              <a:t>Второй уровень</a:t>
            </a:r>
          </a:p>
          <a:p>
            <a:pPr eaLnBrk="1" hangingPunct="1" latinLnBrk="0" lvl="2"/>
            <a:r>
              <a:rPr lang="ru-RU"/>
              <a:t>Третий уровень</a:t>
            </a:r>
          </a:p>
          <a:p>
            <a:pPr eaLnBrk="1" hangingPunct="1" latinLnBrk="0" lvl="3"/>
            <a:r>
              <a:rPr lang="ru-RU"/>
              <a:t>Четвертый уровень</a:t>
            </a:r>
          </a:p>
          <a:p>
            <a:pPr eaLnBrk="1" hangingPunct="1" latinLnBrk="0" lvl="4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048641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982F86E-B53E-4EEE-8A29-229BA1CD80AB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1048642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643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E65135-7A81-4317-B805-6EE27A4C779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Вертикальный заголовок и текст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048626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p>
            <a:pPr eaLnBrk="1" hangingPunct="1" latinLnBrk="0" lvl="0"/>
            <a:r>
              <a:rPr lang="ru-RU"/>
              <a:t>Образец текста</a:t>
            </a:r>
          </a:p>
          <a:p>
            <a:pPr eaLnBrk="1" hangingPunct="1" latinLnBrk="0" lvl="1"/>
            <a:r>
              <a:rPr lang="ru-RU"/>
              <a:t>Второй уровень</a:t>
            </a:r>
          </a:p>
          <a:p>
            <a:pPr eaLnBrk="1" hangingPunct="1" latinLnBrk="0" lvl="2"/>
            <a:r>
              <a:rPr lang="ru-RU"/>
              <a:t>Третий уровень</a:t>
            </a:r>
          </a:p>
          <a:p>
            <a:pPr eaLnBrk="1" hangingPunct="1" latinLnBrk="0" lvl="3"/>
            <a:r>
              <a:rPr lang="ru-RU"/>
              <a:t>Четвертый уровень</a:t>
            </a:r>
          </a:p>
          <a:p>
            <a:pPr eaLnBrk="1" hangingPunct="1" latinLnBrk="0" lvl="4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04862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982F86E-B53E-4EEE-8A29-229BA1CD80AB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104862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62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E65135-7A81-4317-B805-6EE27A4C779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Заголовок и объект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04859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982F86E-B53E-4EEE-8A29-229BA1CD80AB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104859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59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E65135-7A81-4317-B805-6EE27A4C7798}" type="slidenum">
              <a:rPr lang="ru-RU" smtClean="0"/>
              <a:t>‹#›</a:t>
            </a:fld>
            <a:endParaRPr lang="ru-RU"/>
          </a:p>
        </p:txBody>
      </p:sp>
      <p:sp>
        <p:nvSpPr>
          <p:cNvPr id="1048600" name="Содержимое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p>
            <a:pPr eaLnBrk="1" hangingPunct="1" latinLnBrk="0" lvl="0"/>
            <a:r>
              <a:rPr lang="ru-RU"/>
              <a:t>Образец текста</a:t>
            </a:r>
          </a:p>
          <a:p>
            <a:pPr eaLnBrk="1" hangingPunct="1" latinLnBrk="0" lvl="1"/>
            <a:r>
              <a:rPr lang="ru-RU"/>
              <a:t>Второй уровень</a:t>
            </a:r>
          </a:p>
          <a:p>
            <a:pPr eaLnBrk="1" hangingPunct="1" latinLnBrk="0" lvl="2"/>
            <a:r>
              <a:rPr lang="ru-RU"/>
              <a:t>Третий уровень</a:t>
            </a:r>
          </a:p>
          <a:p>
            <a:pPr eaLnBrk="1" hangingPunct="1" latinLnBrk="0" lvl="3"/>
            <a:r>
              <a:rPr lang="ru-RU"/>
              <a:t>Четвертый уровень</a:t>
            </a:r>
          </a:p>
          <a:p>
            <a:pPr eaLnBrk="1" hangingPunct="1" latinLnBrk="0" lvl="4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Заголовок раздела">
    <p:bg>
      <p:bgRef idx="1003">
        <a:schemeClr val="bg1"/>
      </p:bgRef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Прямоугольник 10"/>
          <p:cNvSpPr/>
          <p:nvPr/>
        </p:nvSpPr>
        <p:spPr>
          <a:xfrm>
            <a:off x="0" y="0"/>
            <a:ext cx="9144000" cy="6858000"/>
          </a:xfrm>
          <a:prstGeom prst="rect"/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 useBgFill="1">
        <p:nvSpPr>
          <p:cNvPr id="1048645" name="Скругленный прямоугольник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46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b="0" cap="none" sz="400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048647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ru-RU"/>
              <a:t>Образец текста</a:t>
            </a:r>
          </a:p>
        </p:txBody>
      </p:sp>
      <p:sp>
        <p:nvSpPr>
          <p:cNvPr id="1048648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982F86E-B53E-4EEE-8A29-229BA1CD80AB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1048649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p>
            <a:endParaRPr lang="ru-RU"/>
          </a:p>
        </p:txBody>
      </p:sp>
      <p:sp>
        <p:nvSpPr>
          <p:cNvPr id="1048650" name="Прямоугольник 6"/>
          <p:cNvSpPr/>
          <p:nvPr/>
        </p:nvSpPr>
        <p:spPr>
          <a:xfrm flipV="1">
            <a:off x="69412" y="2376830"/>
            <a:ext cx="9013515" cy="91440"/>
          </a:xfrm>
          <a:prstGeom prst="rect"/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51" name="Прямоугольник 7"/>
          <p:cNvSpPr/>
          <p:nvPr/>
        </p:nvSpPr>
        <p:spPr>
          <a:xfrm>
            <a:off x="69146" y="2341475"/>
            <a:ext cx="9013781" cy="45719"/>
          </a:xfrm>
          <a:prstGeom prst="rect"/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52" name="Прямоугольник 8"/>
          <p:cNvSpPr/>
          <p:nvPr/>
        </p:nvSpPr>
        <p:spPr>
          <a:xfrm>
            <a:off x="68306" y="2468880"/>
            <a:ext cx="9014621" cy="45720"/>
          </a:xfrm>
          <a:prstGeom prst="rect"/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53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p>
            <a:fld id="{3AE65135-7A81-4317-B805-6EE27A4C7798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Два объекта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04865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982F86E-B53E-4EEE-8A29-229BA1CD80AB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104865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65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E65135-7A81-4317-B805-6EE27A4C7798}" type="slidenum">
              <a:rPr lang="ru-RU" smtClean="0"/>
              <a:t>‹#›</a:t>
            </a:fld>
            <a:endParaRPr lang="ru-RU"/>
          </a:p>
        </p:txBody>
      </p:sp>
      <p:sp>
        <p:nvSpPr>
          <p:cNvPr id="1048658" name="Содержимое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p>
            <a:pPr eaLnBrk="1" hangingPunct="1" latinLnBrk="0" lvl="0"/>
            <a:r>
              <a:rPr lang="ru-RU"/>
              <a:t>Образец текста</a:t>
            </a:r>
          </a:p>
          <a:p>
            <a:pPr eaLnBrk="1" hangingPunct="1" latinLnBrk="0" lvl="1"/>
            <a:r>
              <a:rPr lang="ru-RU"/>
              <a:t>Второй уровень</a:t>
            </a:r>
          </a:p>
          <a:p>
            <a:pPr eaLnBrk="1" hangingPunct="1" latinLnBrk="0" lvl="2"/>
            <a:r>
              <a:rPr lang="ru-RU"/>
              <a:t>Третий уровень</a:t>
            </a:r>
          </a:p>
          <a:p>
            <a:pPr eaLnBrk="1" hangingPunct="1" latinLnBrk="0" lvl="3"/>
            <a:r>
              <a:rPr lang="ru-RU"/>
              <a:t>Четвертый уровень</a:t>
            </a:r>
          </a:p>
          <a:p>
            <a:pPr eaLnBrk="1" hangingPunct="1" latinLnBrk="0" lvl="4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048659" name="Содержимое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p>
            <a:pPr eaLnBrk="1" hangingPunct="1" latinLnBrk="0" lvl="0"/>
            <a:r>
              <a:rPr lang="ru-RU"/>
              <a:t>Образец текста</a:t>
            </a:r>
          </a:p>
          <a:p>
            <a:pPr eaLnBrk="1" hangingPunct="1" latinLnBrk="0" lvl="1"/>
            <a:r>
              <a:rPr lang="ru-RU"/>
              <a:t>Второй уровень</a:t>
            </a:r>
          </a:p>
          <a:p>
            <a:pPr eaLnBrk="1" hangingPunct="1" latinLnBrk="0" lvl="2"/>
            <a:r>
              <a:rPr lang="ru-RU"/>
              <a:t>Третий уровень</a:t>
            </a:r>
          </a:p>
          <a:p>
            <a:pPr eaLnBrk="1" hangingPunct="1" latinLnBrk="0" lvl="3"/>
            <a:r>
              <a:rPr lang="ru-RU"/>
              <a:t>Четвертый уровень</a:t>
            </a:r>
          </a:p>
          <a:p>
            <a:pPr eaLnBrk="1" hangingPunct="1" latinLnBrk="0" lvl="4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Сравнение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048661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 anchorCtr="0" lIns="91440">
            <a:noAutofit/>
          </a:bodyPr>
          <a:lstStyle>
            <a:lvl1pPr indent="0" marL="0">
              <a:buNone/>
              <a:defRPr b="1" sz="24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ru-RU"/>
              <a:t>Образец текста</a:t>
            </a:r>
          </a:p>
        </p:txBody>
      </p:sp>
      <p:sp>
        <p:nvSpPr>
          <p:cNvPr id="1048662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 anchorCtr="0" lIns="91440">
            <a:noAutofit/>
          </a:bodyPr>
          <a:lstStyle>
            <a:lvl1pPr indent="0" marL="0">
              <a:buNone/>
              <a:defRPr b="1" sz="24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ru-RU"/>
              <a:t>Образец текста</a:t>
            </a:r>
          </a:p>
        </p:txBody>
      </p:sp>
      <p:sp>
        <p:nvSpPr>
          <p:cNvPr id="1048663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982F86E-B53E-4EEE-8A29-229BA1CD80AB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1048664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665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E65135-7A81-4317-B805-6EE27A4C7798}" type="slidenum">
              <a:rPr lang="ru-RU" smtClean="0"/>
              <a:t>‹#›</a:t>
            </a:fld>
            <a:endParaRPr lang="ru-RU"/>
          </a:p>
        </p:txBody>
      </p:sp>
      <p:sp>
        <p:nvSpPr>
          <p:cNvPr id="1048666" name="Содержимое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p>
            <a:pPr eaLnBrk="1" hangingPunct="1" latinLnBrk="0" lvl="0"/>
            <a:r>
              <a:rPr lang="ru-RU"/>
              <a:t>Образец текста</a:t>
            </a:r>
          </a:p>
          <a:p>
            <a:pPr eaLnBrk="1" hangingPunct="1" latinLnBrk="0" lvl="1"/>
            <a:r>
              <a:rPr lang="ru-RU"/>
              <a:t>Второй уровень</a:t>
            </a:r>
          </a:p>
          <a:p>
            <a:pPr eaLnBrk="1" hangingPunct="1" latinLnBrk="0" lvl="2"/>
            <a:r>
              <a:rPr lang="ru-RU"/>
              <a:t>Третий уровень</a:t>
            </a:r>
          </a:p>
          <a:p>
            <a:pPr eaLnBrk="1" hangingPunct="1" latinLnBrk="0" lvl="3"/>
            <a:r>
              <a:rPr lang="ru-RU"/>
              <a:t>Четвертый уровень</a:t>
            </a:r>
          </a:p>
          <a:p>
            <a:pPr eaLnBrk="1" hangingPunct="1" latinLnBrk="0" lvl="4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048667" name="Содержимое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p>
            <a:pPr eaLnBrk="1" hangingPunct="1" latinLnBrk="0" lvl="0"/>
            <a:r>
              <a:rPr lang="ru-RU"/>
              <a:t>Образец текста</a:t>
            </a:r>
          </a:p>
          <a:p>
            <a:pPr eaLnBrk="1" hangingPunct="1" latinLnBrk="0" lvl="1"/>
            <a:r>
              <a:rPr lang="ru-RU"/>
              <a:t>Второй уровень</a:t>
            </a:r>
          </a:p>
          <a:p>
            <a:pPr eaLnBrk="1" hangingPunct="1" latinLnBrk="0" lvl="2"/>
            <a:r>
              <a:rPr lang="ru-RU"/>
              <a:t>Третий уровень</a:t>
            </a:r>
          </a:p>
          <a:p>
            <a:pPr eaLnBrk="1" hangingPunct="1" latinLnBrk="0" lvl="3"/>
            <a:r>
              <a:rPr lang="ru-RU"/>
              <a:t>Четвертый уровень</a:t>
            </a:r>
          </a:p>
          <a:p>
            <a:pPr eaLnBrk="1" hangingPunct="1" latinLnBrk="0" lvl="4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Только заголовок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048622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982F86E-B53E-4EEE-8A29-229BA1CD80AB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1048623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624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E65135-7A81-4317-B805-6EE27A4C779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Пустой слайд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982F86E-B53E-4EEE-8A29-229BA1CD80AB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1048669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670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E65135-7A81-4317-B805-6EE27A4C779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Объект с подписью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Прямоугольник 7"/>
          <p:cNvSpPr/>
          <p:nvPr/>
        </p:nvSpPr>
        <p:spPr>
          <a:xfrm>
            <a:off x="0" y="0"/>
            <a:ext cx="9144000" cy="6858000"/>
          </a:xfrm>
          <a:prstGeom prst="rect"/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 useBgFill="1">
        <p:nvSpPr>
          <p:cNvPr id="1048672" name="Скругленный прямоугольник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73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b="0" sz="400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048674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indent="0" marL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eaLnBrk="1" hangingPunct="1" latinLnBrk="0" lvl="0"/>
            <a:r>
              <a:rPr kumimoji="0" lang="ru-RU"/>
              <a:t>Образец текста</a:t>
            </a:r>
          </a:p>
        </p:txBody>
      </p:sp>
      <p:sp>
        <p:nvSpPr>
          <p:cNvPr id="104867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982F86E-B53E-4EEE-8A29-229BA1CD80AB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104867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67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E65135-7A81-4317-B805-6EE27A4C7798}" type="slidenum">
              <a:rPr lang="ru-RU" smtClean="0"/>
              <a:t>‹#›</a:t>
            </a:fld>
            <a:endParaRPr lang="ru-RU"/>
          </a:p>
        </p:txBody>
      </p:sp>
      <p:sp>
        <p:nvSpPr>
          <p:cNvPr id="1048678" name="Содержимое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p>
            <a:pPr eaLnBrk="1" hangingPunct="1" latinLnBrk="0" lvl="0"/>
            <a:r>
              <a:rPr lang="ru-RU"/>
              <a:t>Образец текста</a:t>
            </a:r>
          </a:p>
          <a:p>
            <a:pPr eaLnBrk="1" hangingPunct="1" latinLnBrk="0" lvl="1"/>
            <a:r>
              <a:rPr lang="ru-RU"/>
              <a:t>Второй уровень</a:t>
            </a:r>
          </a:p>
          <a:p>
            <a:pPr eaLnBrk="1" hangingPunct="1" latinLnBrk="0" lvl="2"/>
            <a:r>
              <a:rPr lang="ru-RU"/>
              <a:t>Третий уровень</a:t>
            </a:r>
          </a:p>
          <a:p>
            <a:pPr eaLnBrk="1" hangingPunct="1" latinLnBrk="0" lvl="3"/>
            <a:r>
              <a:rPr lang="ru-RU"/>
              <a:t>Четвертый уровень</a:t>
            </a:r>
          </a:p>
          <a:p>
            <a:pPr eaLnBrk="1" hangingPunct="1" latinLnBrk="0" lvl="4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Рисунок с подписью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b="0" sz="280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048631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indent="0" marL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ru-RU"/>
              <a:t>Образец текста</a:t>
            </a:r>
          </a:p>
        </p:txBody>
      </p:sp>
      <p:sp>
        <p:nvSpPr>
          <p:cNvPr id="1048632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982F86E-B53E-4EEE-8A29-229BA1CD80AB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1048633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p>
            <a:endParaRPr lang="ru-RU"/>
          </a:p>
        </p:txBody>
      </p:sp>
      <p:sp>
        <p:nvSpPr>
          <p:cNvPr id="1048634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p>
            <a:fld id="{3AE65135-7A81-4317-B805-6EE27A4C7798}" type="slidenum">
              <a:rPr lang="ru-RU" smtClean="0"/>
              <a:t>‹#›</a:t>
            </a:fld>
            <a:endParaRPr lang="ru-RU"/>
          </a:p>
        </p:txBody>
      </p:sp>
      <p:sp>
        <p:nvSpPr>
          <p:cNvPr id="1048635" name="Прямоугольник 10"/>
          <p:cNvSpPr/>
          <p:nvPr/>
        </p:nvSpPr>
        <p:spPr>
          <a:xfrm flipV="1">
            <a:off x="68307" y="4683555"/>
            <a:ext cx="9006840" cy="91440"/>
          </a:xfrm>
          <a:prstGeom prst="rect"/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36" name="Прямоугольник 11"/>
          <p:cNvSpPr/>
          <p:nvPr/>
        </p:nvSpPr>
        <p:spPr>
          <a:xfrm>
            <a:off x="68508" y="4650474"/>
            <a:ext cx="9006639" cy="45719"/>
          </a:xfrm>
          <a:prstGeom prst="rect"/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37" name="Прямоугольник 12"/>
          <p:cNvSpPr/>
          <p:nvPr/>
        </p:nvSpPr>
        <p:spPr>
          <a:xfrm>
            <a:off x="68510" y="4773224"/>
            <a:ext cx="9006637" cy="48807"/>
          </a:xfrm>
          <a:prstGeom prst="rect"/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38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indent="0" marL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dirty="0"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Прямоугольник 8"/>
          <p:cNvSpPr/>
          <p:nvPr/>
        </p:nvSpPr>
        <p:spPr>
          <a:xfrm>
            <a:off x="0" y="0"/>
            <a:ext cx="9144000" cy="6858000"/>
          </a:xfrm>
          <a:prstGeom prst="rect"/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 useBgFill="1">
        <p:nvSpPr>
          <p:cNvPr id="1048577" name="Скругленный прямоугольник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78" name="Заголовок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/>
        </p:spPr>
        <p:txBody>
          <a:bodyPr anchor="b" anchorCtr="0" bIns="91440">
            <a:normAutofit/>
          </a:bodyPr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048579" name="Текст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/>
        </p:spPr>
        <p:txBody>
          <a:bodyPr>
            <a:normAutofit/>
          </a:bodyPr>
          <a:p>
            <a:pPr eaLnBrk="1" hangingPunct="1" latinLnBrk="0" lvl="0"/>
            <a:r>
              <a:rPr kumimoji="0" lang="ru-RU"/>
              <a:t>Образец текста</a:t>
            </a:r>
          </a:p>
          <a:p>
            <a:pPr eaLnBrk="1" hangingPunct="1" latinLnBrk="0" lvl="1"/>
            <a:r>
              <a:rPr kumimoji="0" lang="ru-RU"/>
              <a:t>Второй уровень</a:t>
            </a:r>
          </a:p>
          <a:p>
            <a:pPr eaLnBrk="1" hangingPunct="1" latinLnBrk="0" lvl="2"/>
            <a:r>
              <a:rPr kumimoji="0" lang="ru-RU"/>
              <a:t>Третий уровень</a:t>
            </a:r>
          </a:p>
          <a:p>
            <a:pPr eaLnBrk="1" hangingPunct="1" latinLnBrk="0" lvl="3"/>
            <a:r>
              <a:rPr kumimoji="0" lang="ru-RU"/>
              <a:t>Четвертый уровень</a:t>
            </a:r>
          </a:p>
          <a:p>
            <a:pPr eaLnBrk="1" hangingPunct="1" latinLnBrk="0" lvl="4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48580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/>
        </p:spPr>
        <p:txBody>
          <a:bodyPr anchor="ctr" anchorCtr="0"/>
          <a:lstStyle>
            <a:lvl1pPr algn="r" eaLnBrk="1" hangingPunct="1" latinLnBrk="0">
              <a:defRPr sz="1400" kumimoji="0">
                <a:solidFill>
                  <a:schemeClr val="tx2"/>
                </a:solidFill>
              </a:defRPr>
            </a:lvl1pPr>
          </a:lstStyle>
          <a:p>
            <a:fld id="{9982F86E-B53E-4EEE-8A29-229BA1CD80AB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1048581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/>
        </p:spPr>
        <p:txBody>
          <a:bodyPr anchor="ctr" anchorCtr="0"/>
          <a:lstStyle>
            <a:lvl1pPr eaLnBrk="1" hangingPunct="1" latinLnBrk="0">
              <a:defRPr sz="1400" kumimoji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1048582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/>
          <a:solidFill>
            <a:schemeClr val="accent1"/>
          </a:solidFill>
        </p:spPr>
        <p:txBody>
          <a:bodyPr anchor="ctr" anchorCtr="1" bIns="0" lIns="0" rIns="0" tIns="0" wrap="none">
            <a:noAutofit/>
          </a:bodyPr>
          <a:lstStyle>
            <a:lvl1pPr algn="ctr" eaLnBrk="1" hangingPunct="1" latinLnBrk="0">
              <a:defRPr sz="1400" kumimoji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3AE65135-7A81-4317-B805-6EE27A4C7798}" type="slidenum">
              <a:rPr lang="ru-RU" smtClean="0"/>
              <a:t>‹#›</a:t>
            </a:fld>
            <a:endParaRPr lang="ru-RU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eaLnBrk="1" hangingPunct="1" latinLnBrk="0" rtl="0">
        <a:spcBef>
          <a:spcPct val="0"/>
        </a:spcBef>
        <a:buNone/>
        <a:defRPr sz="4000" kern="1200" kumimoji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algn="l" eaLnBrk="1" hangingPunct="1" indent="-274320" latinLnBrk="0" marL="274320" rtl="0">
        <a:spcBef>
          <a:spcPts val="580"/>
        </a:spcBef>
        <a:buClr>
          <a:schemeClr val="accent1"/>
        </a:buClr>
        <a:buSzPct val="85000"/>
        <a:buFont typeface="Wingdings 2"/>
        <a:buChar char=""/>
        <a:defRPr sz="26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28600" latinLnBrk="0" marL="548640" rtl="0">
        <a:spcBef>
          <a:spcPts val="370"/>
        </a:spcBef>
        <a:buClr>
          <a:schemeClr val="accent2"/>
        </a:buClr>
        <a:buSzPct val="85000"/>
        <a:buFont typeface="Wingdings 2"/>
        <a:buChar char=""/>
        <a:defRPr sz="24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indent="-228600" latinLnBrk="0" marL="822960" rtl="0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228600" latinLnBrk="0" marL="1097280" rtl="0">
        <a:spcBef>
          <a:spcPts val="370"/>
        </a:spcBef>
        <a:buClr>
          <a:schemeClr val="accent3"/>
        </a:buClr>
        <a:buSzPct val="80000"/>
        <a:buFont typeface="Wingdings 2"/>
        <a:buChar char="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indent="-228600" latinLnBrk="0" marL="1371600" rtl="0">
        <a:spcBef>
          <a:spcPts val="370"/>
        </a:spcBef>
        <a:buClr>
          <a:schemeClr val="accent3"/>
        </a:buClr>
        <a:buFontTx/>
        <a:buChar char="o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228600" latinLnBrk="0" marL="1645920" rtl="0">
        <a:spcBef>
          <a:spcPts val="370"/>
        </a:spcBef>
        <a:buClr>
          <a:schemeClr val="accent3"/>
        </a:buClr>
        <a:buChar char="•"/>
        <a:defRPr baseline="0" sz="1800"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indent="-228600" latinLnBrk="0" marL="1920240" rtl="0">
        <a:spcBef>
          <a:spcPts val="370"/>
        </a:spcBef>
        <a:buClr>
          <a:schemeClr val="accent2"/>
        </a:buClr>
        <a:buChar char="•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indent="-228600" latinLnBrk="0" marL="2194560" rtl="0">
        <a:spcBef>
          <a:spcPts val="370"/>
        </a:spcBef>
        <a:buClr>
          <a:schemeClr val="accent1">
            <a:tint val="60000"/>
          </a:schemeClr>
        </a:buClr>
        <a:buChar char="•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indent="-228600" latinLnBrk="0" marL="2468880" rtl="0">
        <a:spcBef>
          <a:spcPts val="370"/>
        </a:spcBef>
        <a:buClr>
          <a:schemeClr val="accent2">
            <a:tint val="60000"/>
          </a:schemeClr>
        </a:buClr>
        <a:buChar char="•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dirty="0" lang="ru-RU"/>
              <a:t>Работу выполнила: В.А.Анищенко</a:t>
            </a:r>
          </a:p>
          <a:p>
            <a:r>
              <a:rPr dirty="0" lang="ru-RU"/>
              <a:t>Научный руководитель: </a:t>
            </a:r>
            <a:r>
              <a:rPr dirty="0" lang="ru-RU" err="1"/>
              <a:t>А.С.Байгашов</a:t>
            </a:r>
            <a:endParaRPr dirty="0" lang="ru-RU"/>
          </a:p>
        </p:txBody>
      </p:sp>
      <p:sp>
        <p:nvSpPr>
          <p:cNvPr id="1048594" name="Заголовок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dirty="0" lang="ru-RU" err="1"/>
              <a:t>Импактное</a:t>
            </a:r>
            <a:r>
              <a:rPr dirty="0" lang="ru-RU"/>
              <a:t> событие</a:t>
            </a:r>
          </a:p>
        </p:txBody>
      </p:sp>
      <p:sp>
        <p:nvSpPr>
          <p:cNvPr id="1048595" name="TextBox 3"/>
          <p:cNvSpPr txBox="1"/>
          <p:nvPr/>
        </p:nvSpPr>
        <p:spPr>
          <a:xfrm>
            <a:off x="251520" y="5589240"/>
            <a:ext cx="8100392" cy="624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ru-RU"/>
              <a:t>Ссылки на работу: </a:t>
            </a:r>
            <a:r>
              <a:rPr dirty="0" lang="en-US"/>
              <a:t>https://github.com/vihka/projekt/commit/3a06d3bb7bb03e3037366c19630af7c2e0b53923</a:t>
            </a:r>
            <a:endParaRPr dirty="0"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ru-RU"/>
              <a:t>Приложения</a:t>
            </a:r>
          </a:p>
        </p:txBody>
      </p:sp>
      <p:pic>
        <p:nvPicPr>
          <p:cNvPr id="2097156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683568" y="1844824"/>
            <a:ext cx="8026642" cy="3816424"/>
          </a:xfrm>
          <a:prstGeom prst="rect"/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ru-RU"/>
              <a:t>Аннотация</a:t>
            </a:r>
          </a:p>
        </p:txBody>
      </p:sp>
      <p:sp>
        <p:nvSpPr>
          <p:cNvPr id="1048602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6154" lnSpcReduction="10000"/>
          </a:bodyPr>
          <a:p>
            <a:r>
              <a:rPr dirty="0" lang="ru-RU"/>
              <a:t>В работе проведено теоретическое исследование </a:t>
            </a:r>
            <a:r>
              <a:rPr dirty="0" lang="ru-RU" err="1"/>
              <a:t>импактного</a:t>
            </a:r>
            <a:r>
              <a:rPr dirty="0" lang="ru-RU"/>
              <a:t> события </a:t>
            </a:r>
            <a:r>
              <a:rPr dirty="0" lang="ru-RU" smtClean="0"/>
              <a:t>представляющего собой столкновения </a:t>
            </a:r>
            <a:r>
              <a:rPr dirty="0" lang="ru-RU"/>
              <a:t>небесного </a:t>
            </a:r>
            <a:r>
              <a:rPr dirty="0" lang="ru-RU" smtClean="0"/>
              <a:t>объекта с </a:t>
            </a:r>
            <a:r>
              <a:rPr dirty="0" lang="ru-RU"/>
              <a:t>Землёй.</a:t>
            </a:r>
          </a:p>
          <a:p>
            <a:r>
              <a:rPr dirty="0" lang="ru-RU"/>
              <a:t>В ходе работы была установлена зависимость параметров небесного </a:t>
            </a:r>
            <a:r>
              <a:rPr dirty="0" lang="ru-RU" smtClean="0"/>
              <a:t>тела</a:t>
            </a:r>
            <a:r>
              <a:rPr dirty="0" lang="en-US" smtClean="0"/>
              <a:t>,</a:t>
            </a:r>
            <a:r>
              <a:rPr dirty="0" lang="en-US" smtClean="0"/>
              <a:t> </a:t>
            </a:r>
            <a:r>
              <a:rPr dirty="0" lang="ru-RU"/>
              <a:t>которая будет представлена графике.</a:t>
            </a:r>
            <a:endParaRPr altLang="en-US" lang="zh-CN"/>
          </a:p>
          <a:p>
            <a:r>
              <a:rPr dirty="0" lang="ru-RU"/>
              <a:t>На первом графике будет отражена зависимость </a:t>
            </a:r>
            <a:r>
              <a:rPr dirty="0" lang="ru-RU" smtClean="0"/>
              <a:t>изменения температуры от скорости </a:t>
            </a:r>
            <a:r>
              <a:rPr dirty="0" lang="ru-RU"/>
              <a:t>небесного </a:t>
            </a:r>
            <a:r>
              <a:rPr dirty="0" lang="ru-RU" smtClean="0"/>
              <a:t>тела, на втором же графике -  зависимость температуры от массы.</a:t>
            </a:r>
            <a:endParaRPr dirty="0"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Заголовок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7772400" cy="1143000"/>
          </a:xfrm>
        </p:spPr>
        <p:txBody>
          <a:bodyPr/>
          <a:p>
            <a:r>
              <a:rPr dirty="0" lang="ru-RU"/>
              <a:t>Введение</a:t>
            </a:r>
          </a:p>
        </p:txBody>
      </p:sp>
      <p:sp>
        <p:nvSpPr>
          <p:cNvPr id="1048604" name="Содержимое 2"/>
          <p:cNvSpPr>
            <a:spLocks noGrp="1"/>
          </p:cNvSpPr>
          <p:nvPr>
            <p:ph sz="quarter" idx="1"/>
          </p:nvPr>
        </p:nvSpPr>
        <p:spPr>
          <a:xfrm>
            <a:off x="467544" y="1447800"/>
            <a:ext cx="8219256" cy="4933528"/>
          </a:xfrm>
        </p:spPr>
        <p:txBody>
          <a:bodyPr>
            <a:normAutofit fontScale="76923" lnSpcReduction="20000"/>
          </a:bodyPr>
          <a:p>
            <a:r>
              <a:rPr dirty="0" lang="ru-RU"/>
              <a:t>Тема «</a:t>
            </a:r>
            <a:r>
              <a:rPr dirty="0" lang="ru-RU" err="1"/>
              <a:t>импактное</a:t>
            </a:r>
            <a:r>
              <a:rPr dirty="0" lang="ru-RU"/>
              <a:t> событие» актуальна тем, что столкновение крупного метеорита, астероида, кометы или иного небесного тела с Землёй </a:t>
            </a:r>
            <a:r>
              <a:rPr dirty="0" lang="ru-RU" smtClean="0"/>
              <a:t>очень разрушительны и представляют серьезную  угрозу.</a:t>
            </a:r>
          </a:p>
          <a:p>
            <a:endParaRPr dirty="0" lang="ru-RU"/>
          </a:p>
          <a:p>
            <a:r>
              <a:rPr dirty="0" lang="ru-RU"/>
              <a:t>Шестьдесят шесть миллионов лет назад Земля столкнулась с объектом диаметром около десяти километров, в результате чего образовался кратер </a:t>
            </a:r>
            <a:r>
              <a:rPr dirty="0" lang="ru-RU" err="1" smtClean="0"/>
              <a:t>Чиксулуб</a:t>
            </a:r>
            <a:r>
              <a:rPr dirty="0" lang="ru-RU" smtClean="0"/>
              <a:t> </a:t>
            </a:r>
            <a:r>
              <a:rPr dirty="0" lang="ru-RU"/>
              <a:t>и произошло мел-палеогеновое вымирание, предположительно ставшее причиной исчезновения </a:t>
            </a:r>
            <a:r>
              <a:rPr dirty="0" lang="ru-RU" smtClean="0"/>
              <a:t>многих</a:t>
            </a:r>
            <a:r>
              <a:rPr dirty="0" lang="ru-RU"/>
              <a:t> динозавров. Вероятность такого события в </a:t>
            </a:r>
            <a:r>
              <a:rPr dirty="0" lang="ru-RU" smtClean="0"/>
              <a:t>настоящее время хоть и не велика, но не является нулевой, также стоит понимать, что</a:t>
            </a:r>
            <a:r>
              <a:rPr dirty="0" lang="ru-RU"/>
              <a:t> </a:t>
            </a:r>
            <a:r>
              <a:rPr dirty="0" lang="ru-RU" smtClean="0"/>
              <a:t>для  того </a:t>
            </a:r>
            <a:r>
              <a:rPr dirty="0" lang="ru-RU"/>
              <a:t>ч</a:t>
            </a:r>
            <a:r>
              <a:rPr dirty="0" lang="ru-RU" smtClean="0"/>
              <a:t>тобы </a:t>
            </a:r>
            <a:r>
              <a:rPr dirty="0" lang="ru-RU"/>
              <a:t>подготовить и осуществить план по предотвращению столкновения, астероид, </a:t>
            </a:r>
            <a:r>
              <a:rPr dirty="0" lang="ru-RU" smtClean="0"/>
              <a:t>как правило, </a:t>
            </a:r>
            <a:r>
              <a:rPr dirty="0" lang="ru-RU"/>
              <a:t>должен быть обнаружен за несколько лет до падения</a:t>
            </a:r>
            <a:r>
              <a:rPr dirty="0" lang="ru-RU" smtClean="0"/>
              <a:t>.</a:t>
            </a:r>
          </a:p>
          <a:p>
            <a:endParaRPr dirty="0" lang="ru-RU"/>
          </a:p>
          <a:p>
            <a:r>
              <a:rPr dirty="0" lang="ru-RU"/>
              <a:t>Основной темой моего проекта является изучение параметров небесного </a:t>
            </a:r>
            <a:r>
              <a:rPr dirty="0" lang="ru-RU" smtClean="0"/>
              <a:t>тела, которое </a:t>
            </a:r>
            <a:r>
              <a:rPr dirty="0" lang="ru-RU"/>
              <a:t>предположительно </a:t>
            </a:r>
            <a:r>
              <a:rPr dirty="0" lang="ru-RU" smtClean="0"/>
              <a:t>сумело бы </a:t>
            </a:r>
            <a:r>
              <a:rPr dirty="0" lang="ru-RU"/>
              <a:t>осушить мировой </a:t>
            </a:r>
            <a:r>
              <a:rPr dirty="0" lang="ru-RU" smtClean="0"/>
              <a:t>океан, вызвав серьезные катаклизмы.</a:t>
            </a:r>
            <a:endParaRPr dirty="0"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ru-RU"/>
              <a:t>Постановка задачи</a:t>
            </a:r>
          </a:p>
        </p:txBody>
      </p:sp>
      <p:sp>
        <p:nvSpPr>
          <p:cNvPr id="1048606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ru-RU"/>
              <a:t>Метеорит массой </a:t>
            </a:r>
            <a:r>
              <a:rPr dirty="0" i="1" lang="en-US"/>
              <a:t>m</a:t>
            </a:r>
            <a:r>
              <a:rPr dirty="0" lang="ru-RU"/>
              <a:t> и скоростью </a:t>
            </a:r>
            <a:r>
              <a:rPr dirty="0" i="1" lang="en-US"/>
              <a:t>V</a:t>
            </a:r>
            <a:r>
              <a:rPr dirty="0" i="1" lang="ru-RU" smtClean="0"/>
              <a:t>  </a:t>
            </a:r>
            <a:r>
              <a:rPr dirty="0" lang="ru-RU"/>
              <a:t>падает на </a:t>
            </a:r>
            <a:r>
              <a:rPr dirty="0" lang="ru-RU" smtClean="0"/>
              <a:t>Землю </a:t>
            </a:r>
            <a:r>
              <a:rPr dirty="0" lang="ru-RU"/>
              <a:t>в океан. На </a:t>
            </a:r>
            <a:r>
              <a:rPr dirty="0" lang="ru-RU" smtClean="0"/>
              <a:t>графиках, с применением нижеуказанных формул, изобразим, </a:t>
            </a:r>
            <a:r>
              <a:rPr dirty="0" lang="ru-RU"/>
              <a:t>как температура будет меняться в зависимости от скорости и массы небесного </a:t>
            </a:r>
            <a:r>
              <a:rPr dirty="0" lang="ru-RU" smtClean="0"/>
              <a:t>тела.</a:t>
            </a:r>
            <a:endParaRPr dirty="0" lang="ru-RU"/>
          </a:p>
          <a:p>
            <a:r>
              <a:rPr b="1" dirty="0" lang="ru-RU"/>
              <a:t> </a:t>
            </a:r>
          </a:p>
          <a:p>
            <a:r>
              <a:rPr b="1" dirty="0" lang="ru-RU"/>
              <a:t> </a:t>
            </a:r>
          </a:p>
          <a:p>
            <a:endParaRPr b="1" dirty="0" lang="ru-RU"/>
          </a:p>
        </p:txBody>
      </p:sp>
      <p:sp>
        <p:nvSpPr>
          <p:cNvPr id="104860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endParaRPr lang="ru-RU"/>
          </a:p>
        </p:txBody>
      </p:sp>
      <p:sp>
        <p:nvSpPr>
          <p:cNvPr id="10486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endParaRPr lang="ru-RU"/>
          </a:p>
        </p:txBody>
      </p:sp>
      <p:sp>
        <p:nvSpPr>
          <p:cNvPr id="1048609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endParaRPr lang="ru-RU"/>
          </a:p>
        </p:txBody>
      </p:sp>
      <p:sp>
        <p:nvSpPr>
          <p:cNvPr id="104861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endParaRPr lang="ru-RU"/>
          </a:p>
        </p:txBody>
      </p:sp>
      <p:sp>
        <p:nvSpPr>
          <p:cNvPr id="1048611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endParaRPr lang="ru-RU"/>
          </a:p>
        </p:txBody>
      </p:sp>
      <p:pic>
        <p:nvPicPr>
          <p:cNvPr id="2097152" name="Рисунок 3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331640" y="3933056"/>
            <a:ext cx="2808312" cy="592601"/>
          </a:xfrm>
          <a:prstGeom prst="rect"/>
        </p:spPr>
      </p:pic>
      <p:pic>
        <p:nvPicPr>
          <p:cNvPr id="2097153" name="Рисунок 4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331640" y="3499376"/>
            <a:ext cx="3995936" cy="468848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dirty="0" lang="ru-RU"/>
              <a:t>Начальные условия и параметры</a:t>
            </a:r>
          </a:p>
        </p:txBody>
      </p:sp>
      <p:sp>
        <p:nvSpPr>
          <p:cNvPr id="104861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i="1" lang="ru-RU"/>
              <a:t>Объем океана </a:t>
            </a:r>
            <a:r>
              <a:rPr dirty="0" i="1" lang="en-US"/>
              <a:t>V</a:t>
            </a:r>
            <a:r>
              <a:rPr dirty="0" i="1" lang="ru-RU"/>
              <a:t>=</a:t>
            </a:r>
            <a:r>
              <a:rPr dirty="0" lang="ru-RU"/>
              <a:t>1340740 тыс. км³</a:t>
            </a:r>
          </a:p>
          <a:p>
            <a:r>
              <a:rPr dirty="0" i="1" lang="ru-RU"/>
              <a:t>Средняя температура океана </a:t>
            </a:r>
            <a:r>
              <a:rPr dirty="0" i="1" lang="en-US"/>
              <a:t>t=</a:t>
            </a:r>
            <a:r>
              <a:rPr dirty="0" lang="ru-RU"/>
              <a:t>17,5 °С.</a:t>
            </a:r>
          </a:p>
          <a:p>
            <a:r>
              <a:rPr dirty="0" i="1" lang="ru-RU" smtClean="0"/>
              <a:t>Скорость </a:t>
            </a:r>
            <a:r>
              <a:rPr dirty="0" i="1" lang="ru-RU"/>
              <a:t>метеорита </a:t>
            </a:r>
            <a:r>
              <a:rPr dirty="0" lang="ru-RU"/>
              <a:t>52814,1395209 м/c</a:t>
            </a:r>
          </a:p>
          <a:p>
            <a:r>
              <a:rPr dirty="0" i="1" lang="ru-RU"/>
              <a:t>Масса воды в океане </a:t>
            </a:r>
            <a:r>
              <a:rPr dirty="0" lang="ru-RU"/>
              <a:t>1.35 * 10^ 18 тонн</a:t>
            </a:r>
            <a:endParaRPr dirty="0" i="1" lang="ru-RU"/>
          </a:p>
          <a:p>
            <a:endParaRPr dirty="0" lang="en-US"/>
          </a:p>
          <a:p>
            <a:endParaRPr dirty="0" lang="ru-RU"/>
          </a:p>
        </p:txBody>
      </p:sp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Заголовок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772400" cy="1143000"/>
          </a:xfrm>
        </p:spPr>
        <p:txBody>
          <a:bodyPr/>
          <a:p>
            <a:r>
              <a:rPr dirty="0" lang="ru-RU"/>
              <a:t>Начальные значения</a:t>
            </a:r>
          </a:p>
        </p:txBody>
      </p:sp>
      <p:sp>
        <p:nvSpPr>
          <p:cNvPr id="1048615" name="Содержимое 2"/>
          <p:cNvSpPr>
            <a:spLocks noGrp="1"/>
          </p:cNvSpPr>
          <p:nvPr>
            <p:ph sz="quarter" idx="1"/>
          </p:nvPr>
        </p:nvSpPr>
        <p:spPr>
          <a:xfrm>
            <a:off x="683568" y="1124744"/>
            <a:ext cx="7772400" cy="5149552"/>
          </a:xfrm>
        </p:spPr>
        <p:txBody>
          <a:bodyPr>
            <a:normAutofit fontScale="69231" lnSpcReduction="20000"/>
          </a:bodyPr>
          <a:p>
            <a:r>
              <a:rPr dirty="0" lang="ru-RU" smtClean="0"/>
              <a:t>Для примера возьмем Сихотэ-Алинский </a:t>
            </a:r>
            <a:r>
              <a:rPr dirty="0" lang="ru-RU"/>
              <a:t>метеорит (общая масса осколков 30 тонн, скорость около 53 километров в секунду при ударе</a:t>
            </a:r>
            <a:r>
              <a:rPr dirty="0" lang="ru-RU" smtClean="0"/>
              <a:t>). Он Упал </a:t>
            </a:r>
            <a:r>
              <a:rPr dirty="0" lang="ru-RU"/>
              <a:t>в Уссурийской тайге 12 февраля 1947 г</a:t>
            </a:r>
            <a:r>
              <a:rPr dirty="0" lang="ru-RU" smtClean="0"/>
              <a:t>.</a:t>
            </a:r>
            <a:endParaRPr dirty="0" lang="ru-RU"/>
          </a:p>
          <a:p>
            <a:r>
              <a:rPr dirty="0" lang="ru-RU" smtClean="0"/>
              <a:t>скорость </a:t>
            </a:r>
            <a:r>
              <a:rPr dirty="0" lang="ru-RU"/>
              <a:t>данного метеорита примерно 52814,1395209 м/c или почти 53 километра в секунду, что при столкновении </a:t>
            </a:r>
            <a:r>
              <a:rPr dirty="0" lang="ru-RU" smtClean="0"/>
              <a:t>с землей будет равно </a:t>
            </a:r>
            <a:r>
              <a:rPr dirty="0" lang="ru-RU"/>
              <a:t>8,368 × 10^13 джоулям </a:t>
            </a:r>
            <a:r>
              <a:rPr dirty="0" lang="ru-RU" smtClean="0"/>
              <a:t>(</a:t>
            </a:r>
            <a:r>
              <a:rPr dirty="0" lang="ru-RU"/>
              <a:t>По </a:t>
            </a:r>
            <a:r>
              <a:rPr dirty="0" lang="ru-RU" smtClean="0"/>
              <a:t>формуле</a:t>
            </a:r>
            <a:r>
              <a:rPr dirty="0" lang="en-US" smtClean="0"/>
              <a:t> E = </a:t>
            </a:r>
            <a:r>
              <a:rPr dirty="0" lang="ru-RU" smtClean="0"/>
              <a:t> </a:t>
            </a:r>
            <a:r>
              <a:rPr dirty="0" lang="ru-RU"/>
              <a:t>(m* V^2</a:t>
            </a:r>
            <a:r>
              <a:rPr dirty="0" lang="en-US"/>
              <a:t>)</a:t>
            </a:r>
            <a:r>
              <a:rPr dirty="0" lang="en-US"/>
              <a:t> </a:t>
            </a:r>
            <a:r>
              <a:rPr dirty="0" lang="en-US"/>
              <a:t>/</a:t>
            </a:r>
            <a:r>
              <a:rPr dirty="0" lang="en-US"/>
              <a:t> </a:t>
            </a:r>
            <a:r>
              <a:rPr dirty="0" lang="en-US"/>
              <a:t>2</a:t>
            </a:r>
            <a:r>
              <a:rPr dirty="0" lang="en-US"/>
              <a:t>)</a:t>
            </a:r>
            <a:endParaRPr altLang="en-US" lang="zh-CN"/>
          </a:p>
          <a:p>
            <a:r>
              <a:rPr dirty="0" lang="ru-RU"/>
              <a:t>Масса всей воды в океанах равна 1.35 * 10^ 18 тонн или 1.35 * 10^21 килограмм, по формуле Q</a:t>
            </a:r>
            <a:r>
              <a:rPr dirty="0" lang="en-US"/>
              <a:t> = c*m*</a:t>
            </a:r>
            <a:r>
              <a:rPr dirty="0" lang="ru-RU"/>
              <a:t> ∆T</a:t>
            </a:r>
            <a:r>
              <a:rPr dirty="0" lang="en-US"/>
              <a:t>,</a:t>
            </a:r>
            <a:r>
              <a:rPr dirty="0" lang="ru-RU"/>
              <a:t> </a:t>
            </a:r>
            <a:r>
              <a:rPr dirty="0" lang="en-US" smtClean="0"/>
              <a:t>(</a:t>
            </a:r>
            <a:r>
              <a:rPr dirty="0" lang="ru-RU" smtClean="0"/>
              <a:t>где </a:t>
            </a:r>
            <a:r>
              <a:rPr dirty="0" lang="ru-RU"/>
              <a:t>Q = 8,368 × 10^13, c = 4200, m = 1.35 * </a:t>
            </a:r>
            <a:r>
              <a:rPr dirty="0" lang="ru-RU" smtClean="0"/>
              <a:t>10^21</a:t>
            </a:r>
            <a:r>
              <a:rPr dirty="0" lang="en-US" smtClean="0"/>
              <a:t>)</a:t>
            </a:r>
            <a:r>
              <a:rPr dirty="0" lang="ru-RU" smtClean="0"/>
              <a:t> </a:t>
            </a:r>
            <a:r>
              <a:rPr dirty="0" lang="ru-RU"/>
              <a:t>Получим, что при условии того, что небесное тело передает всю свою кинетическую энергию </a:t>
            </a:r>
            <a:r>
              <a:rPr dirty="0" lang="ru-RU" smtClean="0"/>
              <a:t>воде</a:t>
            </a:r>
            <a:r>
              <a:rPr dirty="0" lang="en-US" smtClean="0"/>
              <a:t> </a:t>
            </a:r>
            <a:r>
              <a:rPr dirty="0" lang="ru-RU" smtClean="0"/>
              <a:t>за ничтожно малое время, </a:t>
            </a:r>
            <a:r>
              <a:rPr dirty="0" lang="ru-RU"/>
              <a:t>а тепло в жидкости распространяется мгновенно, то изменение температуры ∆T составит 8.368 / 4,2 / 1.35 * 10 ^ -11 что примерно равно 1.4758 * 10^ -11 градусов </a:t>
            </a:r>
            <a:r>
              <a:rPr dirty="0" lang="ru-RU" smtClean="0"/>
              <a:t>Цельсия. Такие </a:t>
            </a:r>
            <a:r>
              <a:rPr dirty="0" lang="ru-RU"/>
              <a:t>значения нас </a:t>
            </a:r>
            <a:r>
              <a:rPr dirty="0" lang="ru-RU" smtClean="0"/>
              <a:t>не интересуют, увеличим стартовые значения.</a:t>
            </a:r>
            <a:endParaRPr dirty="0" lang="ru-RU"/>
          </a:p>
          <a:p>
            <a:r>
              <a:rPr dirty="0" lang="ru-RU"/>
              <a:t>При массе m равной, например 1/100000000 луны, что есть 7.35 × 10^14 и скорости </a:t>
            </a:r>
            <a:r>
              <a:rPr dirty="0" lang="ru-RU" smtClean="0"/>
              <a:t>равной тем же </a:t>
            </a:r>
            <a:r>
              <a:rPr dirty="0" lang="ru-RU"/>
              <a:t>53 </a:t>
            </a:r>
            <a:r>
              <a:rPr dirty="0" lang="ru-RU" smtClean="0"/>
              <a:t>километрам </a:t>
            </a:r>
            <a:r>
              <a:rPr dirty="0" lang="ru-RU"/>
              <a:t>в секунду получим уже гораздо более значительные 2.064615 × 10^24 джоулей. После аналогичных расчетов получим уже изменение в 0.364 градуса Ц</a:t>
            </a:r>
            <a:r>
              <a:rPr dirty="0" lang="ru-RU" smtClean="0"/>
              <a:t>ельсия </a:t>
            </a:r>
            <a:r>
              <a:rPr dirty="0" lang="ru-RU"/>
              <a:t>то и есть финальную температуру 17.864 градуса Цельсия. Возьмем данные значения как стартовые и </a:t>
            </a:r>
            <a:r>
              <a:rPr dirty="0" lang="ru-RU" smtClean="0"/>
              <a:t>построим графики</a:t>
            </a:r>
            <a:r>
              <a:rPr dirty="0" lang="ru-RU"/>
              <a:t>.</a:t>
            </a:r>
          </a:p>
          <a:p>
            <a:endParaRPr dirty="0" lang="ru-RU"/>
          </a:p>
        </p:txBody>
      </p:sp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dirty="0" lang="ru-RU"/>
              <a:t>Результаты выполнения задачи</a:t>
            </a:r>
          </a:p>
        </p:txBody>
      </p:sp>
      <p:pic>
        <p:nvPicPr>
          <p:cNvPr id="2097154" name="Picture 2"/>
          <p:cNvPicPr>
            <a:picLocks noChangeAspect="1" noGrp="1" noChangeArrowheads="1"/>
          </p:cNvPicPr>
          <p:nvPr>
            <p:ph sz="quarter" idx="1"/>
          </p:nvPr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467544" y="1412776"/>
            <a:ext cx="8307505" cy="4471694"/>
          </a:xfrm>
          <a:prstGeom prst="rect"/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dirty="0" lang="ru-RU"/>
              <a:t>Результаты выполнения задачи</a:t>
            </a:r>
          </a:p>
        </p:txBody>
      </p:sp>
      <p:pic>
        <p:nvPicPr>
          <p:cNvPr id="2097155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233774" y="1988840"/>
            <a:ext cx="8514690" cy="3240360"/>
          </a:xfrm>
          <a:prstGeom prst="rect"/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ru-RU"/>
              <a:t>Заключение и перспективы</a:t>
            </a:r>
          </a:p>
        </p:txBody>
      </p:sp>
      <p:sp>
        <p:nvSpPr>
          <p:cNvPr id="1048619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ru-RU"/>
              <a:t>Изучение </a:t>
            </a:r>
            <a:r>
              <a:rPr dirty="0" lang="ru-RU" err="1"/>
              <a:t>импактных</a:t>
            </a:r>
            <a:r>
              <a:rPr dirty="0" lang="ru-RU"/>
              <a:t> событий </a:t>
            </a:r>
            <a:r>
              <a:rPr dirty="0" lang="ru-RU" smtClean="0"/>
              <a:t>является важной темой исследований </a:t>
            </a:r>
            <a:r>
              <a:rPr dirty="0" lang="ru-RU"/>
              <a:t>в первую очередь потому, что </a:t>
            </a:r>
            <a:r>
              <a:rPr dirty="0" lang="ru-RU" smtClean="0"/>
              <a:t>столкновения Земли с другими телами спонтанно и, потенциально, очень разрушительно</a:t>
            </a:r>
            <a:endParaRPr dirty="0" lang="en-US"/>
          </a:p>
          <a:p>
            <a:r>
              <a:rPr dirty="0" lang="ru-RU"/>
              <a:t>Проведённое </a:t>
            </a:r>
            <a:r>
              <a:rPr dirty="0" lang="ru-RU" smtClean="0"/>
              <a:t>исследование также </a:t>
            </a:r>
            <a:r>
              <a:rPr dirty="0" lang="ru-RU"/>
              <a:t>наглядно продемонстрировало возможности языка </a:t>
            </a:r>
            <a:r>
              <a:rPr dirty="0" lang="ru-RU" err="1"/>
              <a:t>Python</a:t>
            </a:r>
            <a:r>
              <a:rPr dirty="0" lang="ru-RU"/>
              <a:t> и </a:t>
            </a:r>
            <a:r>
              <a:rPr dirty="0" lang="ru-RU" smtClean="0"/>
              <a:t>в частности </a:t>
            </a:r>
            <a:r>
              <a:rPr dirty="0" lang="ru-RU" smtClean="0"/>
              <a:t>библиотеки </a:t>
            </a:r>
            <a:r>
              <a:rPr dirty="0" lang="en-US" err="1" smtClean="0">
                <a:latin typeface="Cambria" pitchFamily="18" charset="0"/>
                <a:ea typeface="Cambria" pitchFamily="18" charset="0"/>
              </a:rPr>
              <a:t>matplotlib</a:t>
            </a:r>
            <a:r>
              <a:rPr dirty="0" lang="ru-RU" smtClean="0"/>
              <a:t> для </a:t>
            </a:r>
            <a:r>
              <a:rPr dirty="0" lang="ru-RU" smtClean="0"/>
              <a:t>создания </a:t>
            </a:r>
            <a:r>
              <a:rPr dirty="0" lang="ru-RU"/>
              <a:t>графиков.</a:t>
            </a:r>
          </a:p>
          <a:p>
            <a:endParaRPr dirty="0" lang="ru-RU"/>
          </a:p>
        </p:txBody>
      </p:sp>
    </p:spTree>
  </p:cSld>
  <p:clrMapOvr>
    <a:masterClrMapping/>
  </p:clrMapOvr>
  <p:timing/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lastClr="000000" val="windowText"/>
      </a:dk1>
      <a:lt1>
        <a:sysClr lastClr="FFFFFF" val="window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algn="ctr" flip="none" sx="70000" sy="70000" tx="0" ty="0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algn="ctr" flip="none" sx="65000" sy="65000" tx="0" ty="0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algn="t" blurRad="50800" dir="5400000" dist="50800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dir="b" rig="soft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algn="tl" flip="none" sx="55000" sy="55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Company>Reanimator Extreme Edition</Company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Импактное событие</dc:title>
  <dc:creator>Лиза Тюрина</dc:creator>
  <cp:lastModifiedBy>Виктория Анищенко</cp:lastModifiedBy>
  <dcterms:created xsi:type="dcterms:W3CDTF">2022-01-15T12:32:35Z</dcterms:created>
  <dcterms:modified xsi:type="dcterms:W3CDTF">2022-01-21T10:43:06Z</dcterms:modified>
</cp:coreProperties>
</file>