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ormorant Garamond Light" charset="1" panose="00000400000000000000"/>
      <p:regular r:id="rId10"/>
    </p:embeddedFont>
    <p:embeddedFont>
      <p:font typeface="Cormorant Garamond Light Bold" charset="1" panose="00000500000000000000"/>
      <p:regular r:id="rId11"/>
    </p:embeddedFont>
    <p:embeddedFont>
      <p:font typeface="Cormorant Garamond Light Italics" charset="1" panose="00000400000000000000"/>
      <p:regular r:id="rId12"/>
    </p:embeddedFont>
    <p:embeddedFont>
      <p:font typeface="Cormorant Garamond Light Bold Italics" charset="1" panose="000005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DD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392848">
            <a:off x="8870531" y="8108776"/>
            <a:ext cx="2289508" cy="0"/>
          </a:xfrm>
          <a:prstGeom prst="line">
            <a:avLst/>
          </a:prstGeom>
          <a:ln cap="flat" w="9525">
            <a:solidFill>
              <a:srgbClr val="726753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-1401702" y="2409426"/>
            <a:ext cx="9691073" cy="5468147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9672634" y="2493287"/>
            <a:ext cx="7282691" cy="2816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162"/>
              </a:lnSpc>
            </a:pPr>
            <a:r>
              <a:rPr lang="en-US" sz="9225">
                <a:solidFill>
                  <a:srgbClr val="3D2E12"/>
                </a:solidFill>
                <a:latin typeface="Cormorant Garamond Light"/>
              </a:rPr>
              <a:t>Слежение за спутником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657491" y="6902122"/>
            <a:ext cx="7282691" cy="2356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88"/>
              </a:lnSpc>
            </a:pPr>
            <a:r>
              <a:rPr lang="en-US" sz="3348">
                <a:solidFill>
                  <a:srgbClr val="3D2E12"/>
                </a:solidFill>
                <a:latin typeface="Cormorant Garamond Light"/>
              </a:rPr>
              <a:t>Выполнила: </a:t>
            </a:r>
          </a:p>
          <a:p>
            <a:pPr>
              <a:lnSpc>
                <a:spcPts val="4688"/>
              </a:lnSpc>
            </a:pPr>
            <a:r>
              <a:rPr lang="en-US" sz="3348">
                <a:solidFill>
                  <a:srgbClr val="3D2E12"/>
                </a:solidFill>
                <a:latin typeface="Cormorant Garamond Light"/>
              </a:rPr>
              <a:t>Анищенко Виктория</a:t>
            </a:r>
          </a:p>
          <a:p>
            <a:pPr>
              <a:lnSpc>
                <a:spcPts val="4688"/>
              </a:lnSpc>
            </a:pPr>
            <a:r>
              <a:rPr lang="en-US" sz="3348">
                <a:solidFill>
                  <a:srgbClr val="3D2E12"/>
                </a:solidFill>
                <a:latin typeface="Cormorant Garamond Light"/>
              </a:rPr>
              <a:t>Научный руководитель: </a:t>
            </a:r>
          </a:p>
          <a:p>
            <a:pPr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3D2E12"/>
                </a:solidFill>
                <a:latin typeface="Cormorant Garamond Light"/>
              </a:rPr>
              <a:t>Царьков Максим Владимирович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E1DD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97516" y="4388623"/>
            <a:ext cx="7687270" cy="1076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00"/>
              </a:lnSpc>
              <a:spcBef>
                <a:spcPct val="0"/>
              </a:spcBef>
            </a:pPr>
            <a:r>
              <a:rPr lang="en-US" sz="7025">
                <a:solidFill>
                  <a:srgbClr val="000000"/>
                </a:solidFill>
                <a:latin typeface="Cormorant Garamond Light Bold"/>
              </a:rPr>
              <a:t>Спасибо за внимание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DD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09514" y="1866786"/>
            <a:ext cx="6669352" cy="3779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2647" t="0" r="2647" b="0"/>
          <a:stretch>
            <a:fillRect/>
          </a:stretch>
        </p:blipFill>
        <p:spPr>
          <a:xfrm flipH="false" flipV="false" rot="0">
            <a:off x="10168727" y="5561128"/>
            <a:ext cx="6669352" cy="369717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6385096" y="320183"/>
            <a:ext cx="4324350" cy="1407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62"/>
              </a:lnSpc>
              <a:spcBef>
                <a:spcPct val="0"/>
              </a:spcBef>
            </a:pPr>
            <a:r>
              <a:rPr lang="en-US" sz="9225">
                <a:solidFill>
                  <a:srgbClr val="000000"/>
                </a:solidFill>
                <a:latin typeface="Cormorant Garamond Light"/>
              </a:rPr>
              <a:t>Введение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621292" y="2175564"/>
            <a:ext cx="6849988" cy="3152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2"/>
              </a:lnSpc>
              <a:spcBef>
                <a:spcPct val="0"/>
              </a:spcBef>
            </a:pPr>
            <a:r>
              <a:rPr lang="en-US" sz="4100">
                <a:solidFill>
                  <a:srgbClr val="000000"/>
                </a:solidFill>
                <a:latin typeface="Cormorant Garamond Light"/>
              </a:rPr>
              <a:t>Искусственный спутник Земли  — космический летательный аппарат, вращающийся вокруг Земли по геоцентрической орбите.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93771" y="6357348"/>
            <a:ext cx="6385096" cy="2556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4164">
                <a:solidFill>
                  <a:srgbClr val="000000"/>
                </a:solidFill>
                <a:latin typeface="Cormorant Garamond Light"/>
              </a:rPr>
              <a:t>Ч</a:t>
            </a:r>
            <a:r>
              <a:rPr lang="en-US" sz="4164">
                <a:solidFill>
                  <a:srgbClr val="000000"/>
                </a:solidFill>
                <a:latin typeface="Cormorant Garamond Light"/>
              </a:rPr>
              <a:t>ерез спутник можно передавать как информацию цифрового типа, так и аналоговые сигналы.</a:t>
            </a:r>
          </a:p>
        </p:txBody>
      </p:sp>
      <p:sp>
        <p:nvSpPr>
          <p:cNvPr name="AutoShape 7" id="7"/>
          <p:cNvSpPr/>
          <p:nvPr/>
        </p:nvSpPr>
        <p:spPr>
          <a:xfrm rot="5397784">
            <a:off x="5441099" y="5557781"/>
            <a:ext cx="7391515" cy="0"/>
          </a:xfrm>
          <a:prstGeom prst="line">
            <a:avLst/>
          </a:prstGeom>
          <a:ln cap="flat" w="9525">
            <a:solidFill>
              <a:srgbClr val="726753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DD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31726" y="2076857"/>
            <a:ext cx="7846999" cy="613328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9957037" y="1186501"/>
            <a:ext cx="6385096" cy="642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u="sng" sz="4164">
                <a:solidFill>
                  <a:srgbClr val="000000"/>
                </a:solidFill>
                <a:latin typeface="Cormorant Garamond Light"/>
              </a:rPr>
              <a:t>Цель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00" y="2067332"/>
            <a:ext cx="8637383" cy="1690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47"/>
              </a:lnSpc>
              <a:spcBef>
                <a:spcPct val="0"/>
              </a:spcBef>
            </a:pPr>
            <a:r>
              <a:rPr lang="en-US" sz="3676">
                <a:solidFill>
                  <a:srgbClr val="000000"/>
                </a:solidFill>
                <a:latin typeface="Cormorant Garamond Light"/>
              </a:rPr>
              <a:t>Визуализировать слежение за спутником, используя язык программирования Python и соответствующие библиотеки.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354171" y="5706085"/>
            <a:ext cx="7590828" cy="3310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2"/>
              </a:lnSpc>
              <a:spcBef>
                <a:spcPct val="0"/>
              </a:spcBef>
            </a:pPr>
            <a:r>
              <a:rPr lang="en-US" sz="3629">
                <a:solidFill>
                  <a:srgbClr val="000000"/>
                </a:solidFill>
                <a:latin typeface="Cormorant Garamond Light"/>
              </a:rPr>
              <a:t>1) Изучить основы работ с языком программирования.</a:t>
            </a:r>
          </a:p>
          <a:p>
            <a:pPr algn="ctr">
              <a:lnSpc>
                <a:spcPts val="4392"/>
              </a:lnSpc>
              <a:spcBef>
                <a:spcPct val="0"/>
              </a:spcBef>
            </a:pPr>
            <a:r>
              <a:rPr lang="en-US" sz="3629">
                <a:solidFill>
                  <a:srgbClr val="000000"/>
                </a:solidFill>
                <a:latin typeface="Cormorant Garamond Light"/>
              </a:rPr>
              <a:t>2) Узнать и изучить библиотеки в Python, которые помогут нам.</a:t>
            </a:r>
          </a:p>
          <a:p>
            <a:pPr algn="ctr">
              <a:lnSpc>
                <a:spcPts val="4392"/>
              </a:lnSpc>
              <a:spcBef>
                <a:spcPct val="0"/>
              </a:spcBef>
            </a:pPr>
            <a:r>
              <a:rPr lang="en-US" sz="3629">
                <a:solidFill>
                  <a:srgbClr val="000000"/>
                </a:solidFill>
                <a:latin typeface="Cormorant Garamond Light"/>
              </a:rPr>
              <a:t>3) Реализовать алгоритм на языке программирования Python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957037" y="4817532"/>
            <a:ext cx="6385096" cy="642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u="sng" sz="4164">
                <a:solidFill>
                  <a:srgbClr val="000000"/>
                </a:solidFill>
                <a:latin typeface="Cormorant Garamond Light"/>
              </a:rPr>
              <a:t>Задачи:</a:t>
            </a:r>
          </a:p>
        </p:txBody>
      </p:sp>
      <p:sp>
        <p:nvSpPr>
          <p:cNvPr name="AutoShape 7" id="7"/>
          <p:cNvSpPr/>
          <p:nvPr/>
        </p:nvSpPr>
        <p:spPr>
          <a:xfrm rot="5400000">
            <a:off x="5229163" y="5101338"/>
            <a:ext cx="7820148" cy="0"/>
          </a:xfrm>
          <a:prstGeom prst="line">
            <a:avLst/>
          </a:prstGeom>
          <a:ln cap="flat" w="9525">
            <a:solidFill>
              <a:srgbClr val="726753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1DD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88458" y="320183"/>
            <a:ext cx="8911084" cy="1407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62"/>
              </a:lnSpc>
              <a:spcBef>
                <a:spcPct val="0"/>
              </a:spcBef>
            </a:pPr>
            <a:r>
              <a:rPr lang="en-US" sz="9225">
                <a:solidFill>
                  <a:srgbClr val="000000"/>
                </a:solidFill>
                <a:latin typeface="Cormorant Garamond Light"/>
              </a:rPr>
              <a:t>Постановка задачи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785570"/>
            <a:ext cx="2554486" cy="1076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00"/>
              </a:lnSpc>
              <a:spcBef>
                <a:spcPct val="0"/>
              </a:spcBef>
            </a:pPr>
            <a:r>
              <a:rPr lang="en-US" sz="7025">
                <a:solidFill>
                  <a:srgbClr val="000000"/>
                </a:solidFill>
                <a:latin typeface="Cormorant Garamond Light"/>
              </a:rPr>
              <a:t>π ≈ 3,14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515746" y="2785570"/>
            <a:ext cx="5749528" cy="1076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00"/>
              </a:lnSpc>
              <a:spcBef>
                <a:spcPct val="0"/>
              </a:spcBef>
            </a:pPr>
            <a:r>
              <a:rPr lang="en-US" sz="7025">
                <a:solidFill>
                  <a:srgbClr val="000000"/>
                </a:solidFill>
                <a:latin typeface="Cormorant Garamond Light"/>
              </a:rPr>
              <a:t>G ≈6,7*(10)^(-11)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965883"/>
            <a:ext cx="2630239" cy="1076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00"/>
              </a:lnSpc>
              <a:spcBef>
                <a:spcPct val="0"/>
              </a:spcBef>
            </a:pPr>
            <a:r>
              <a:rPr lang="en-US" sz="7025">
                <a:solidFill>
                  <a:srgbClr val="000000"/>
                </a:solidFill>
                <a:latin typeface="Cormorant Garamond Light"/>
              </a:rPr>
              <a:t>C= 2πR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718167"/>
            <a:ext cx="7762280" cy="1076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00"/>
              </a:lnSpc>
              <a:spcBef>
                <a:spcPct val="0"/>
              </a:spcBef>
            </a:pPr>
            <a:r>
              <a:rPr lang="en-US" sz="7025">
                <a:solidFill>
                  <a:srgbClr val="000000"/>
                </a:solidFill>
                <a:latin typeface="Cormorant Garamond Light Italics"/>
              </a:rPr>
              <a:t>Постоянные величины: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364779"/>
            <a:ext cx="3303091" cy="1076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00"/>
              </a:lnSpc>
              <a:spcBef>
                <a:spcPct val="0"/>
              </a:spcBef>
            </a:pPr>
            <a:r>
              <a:rPr lang="en-US" sz="7025">
                <a:solidFill>
                  <a:srgbClr val="000000"/>
                </a:solidFill>
                <a:latin typeface="Cormorant Garamond Light Italics"/>
              </a:rPr>
              <a:t>Формулы: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636416"/>
            <a:ext cx="3687812" cy="1076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00"/>
              </a:lnSpc>
              <a:spcBef>
                <a:spcPct val="0"/>
              </a:spcBef>
            </a:pPr>
            <a:r>
              <a:rPr lang="en-US" sz="7025">
                <a:solidFill>
                  <a:srgbClr val="000000"/>
                </a:solidFill>
                <a:latin typeface="Cormorant Garamond Light"/>
              </a:rPr>
              <a:t>V=  2πR/T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30794" y="5965883"/>
            <a:ext cx="3719432" cy="1076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00"/>
              </a:lnSpc>
              <a:spcBef>
                <a:spcPct val="0"/>
              </a:spcBef>
            </a:pPr>
            <a:r>
              <a:rPr lang="en-US" sz="7025">
                <a:solidFill>
                  <a:srgbClr val="000000"/>
                </a:solidFill>
                <a:latin typeface="Cormorant Garamond Light"/>
              </a:rPr>
              <a:t>α</a:t>
            </a:r>
            <a:r>
              <a:rPr lang="en-US" sz="7025">
                <a:solidFill>
                  <a:srgbClr val="000000"/>
                </a:solidFill>
                <a:latin typeface="Cormorant Garamond Light"/>
              </a:rPr>
              <a:t>=  V^2/R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184753" y="7636416"/>
            <a:ext cx="6411516" cy="1076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00"/>
              </a:lnSpc>
              <a:spcBef>
                <a:spcPct val="0"/>
              </a:spcBef>
            </a:pPr>
            <a:r>
              <a:rPr lang="en-US" sz="7025">
                <a:solidFill>
                  <a:srgbClr val="000000"/>
                </a:solidFill>
                <a:latin typeface="Cormorant Garamond Light"/>
              </a:rPr>
              <a:t>F=G (m1*m2)/r^2 ,</a:t>
            </a:r>
          </a:p>
        </p:txBody>
      </p:sp>
      <p:sp>
        <p:nvSpPr>
          <p:cNvPr name="AutoShape 11" id="11"/>
          <p:cNvSpPr/>
          <p:nvPr/>
        </p:nvSpPr>
        <p:spPr>
          <a:xfrm rot="1097">
            <a:off x="1028700" y="4362398"/>
            <a:ext cx="14913306" cy="0"/>
          </a:xfrm>
          <a:prstGeom prst="line">
            <a:avLst/>
          </a:prstGeom>
          <a:ln cap="flat" w="9525">
            <a:solidFill>
              <a:srgbClr val="726753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1DD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11494" y="485474"/>
            <a:ext cx="9191625" cy="1076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00"/>
              </a:lnSpc>
              <a:spcBef>
                <a:spcPct val="0"/>
              </a:spcBef>
            </a:pPr>
            <a:r>
              <a:rPr lang="en-US" sz="7025">
                <a:solidFill>
                  <a:srgbClr val="000000"/>
                </a:solidFill>
                <a:latin typeface="Cormorant Garamond Light Bold"/>
              </a:rPr>
              <a:t>Результат моделирования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DD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4155142"/>
            <a:ext cx="8552893" cy="510315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479001" y="2493349"/>
            <a:ext cx="6227854" cy="5300301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3196498" y="3161449"/>
            <a:ext cx="6385096" cy="642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4164">
                <a:solidFill>
                  <a:srgbClr val="FF1616"/>
                </a:solidFill>
                <a:latin typeface="Cormorant Garamond Light"/>
              </a:rPr>
              <a:t>a</a:t>
            </a:r>
            <a:r>
              <a:rPr lang="en-US" sz="4164">
                <a:solidFill>
                  <a:srgbClr val="000000"/>
                </a:solidFill>
                <a:latin typeface="Cormorant Garamond Light"/>
              </a:rPr>
              <a:t> = arcsin(</a:t>
            </a:r>
            <a:r>
              <a:rPr lang="en-US" sz="4164">
                <a:solidFill>
                  <a:srgbClr val="004AAD"/>
                </a:solidFill>
                <a:latin typeface="Cormorant Garamond Light"/>
              </a:rPr>
              <a:t>y</a:t>
            </a:r>
            <a:r>
              <a:rPr lang="en-US" sz="4164">
                <a:solidFill>
                  <a:srgbClr val="000000"/>
                </a:solidFill>
                <a:latin typeface="Cormorant Garamond Light"/>
              </a:rPr>
              <a:t>/</a:t>
            </a:r>
            <a:r>
              <a:rPr lang="en-US" sz="4164">
                <a:solidFill>
                  <a:srgbClr val="22B14C"/>
                </a:solidFill>
                <a:latin typeface="Cormorant Garamond Light"/>
              </a:rPr>
              <a:t>len(v)</a:t>
            </a:r>
            <a:r>
              <a:rPr lang="en-US" sz="4164">
                <a:solidFill>
                  <a:srgbClr val="000000"/>
                </a:solidFill>
                <a:latin typeface="Cormorant Garamond Light"/>
              </a:rPr>
              <a:t>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81637" y="485474"/>
            <a:ext cx="9163943" cy="1076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00"/>
              </a:lnSpc>
              <a:spcBef>
                <a:spcPct val="0"/>
              </a:spcBef>
            </a:pPr>
            <a:r>
              <a:rPr lang="en-US" sz="7025">
                <a:solidFill>
                  <a:srgbClr val="000000"/>
                </a:solidFill>
                <a:latin typeface="Cormorant Garamond Light"/>
              </a:rPr>
              <a:t>Результат моделирования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1DD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11494" y="485474"/>
            <a:ext cx="9191625" cy="1076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00"/>
              </a:lnSpc>
              <a:spcBef>
                <a:spcPct val="0"/>
              </a:spcBef>
            </a:pPr>
            <a:r>
              <a:rPr lang="en-US" sz="7025">
                <a:solidFill>
                  <a:srgbClr val="000000"/>
                </a:solidFill>
                <a:latin typeface="Cormorant Garamond Light Bold"/>
              </a:rPr>
              <a:t>Результат моделирования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082030" y="2374309"/>
            <a:ext cx="9144000" cy="6459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0"/>
              </a:lnSpc>
              <a:spcBef>
                <a:spcPct val="0"/>
              </a:spcBef>
            </a:pPr>
            <a:r>
              <a:rPr lang="en-US" sz="6025">
                <a:solidFill>
                  <a:srgbClr val="000000"/>
                </a:solidFill>
                <a:latin typeface="Cormorant Garamond Light"/>
              </a:rPr>
              <a:t>Приведенная анимация в перспективе 2D наглядно иллюстрирует работу нашего алгоритма: радар ищет спутник с произвольными координатами, после этого строго следит за ним.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1DD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39727" y="614431"/>
            <a:ext cx="9743926" cy="1076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00"/>
              </a:lnSpc>
              <a:spcBef>
                <a:spcPct val="0"/>
              </a:spcBef>
            </a:pPr>
            <a:r>
              <a:rPr lang="en-US" sz="7025">
                <a:solidFill>
                  <a:srgbClr val="000000"/>
                </a:solidFill>
                <a:latin typeface="Cormorant Garamond Light"/>
              </a:rPr>
              <a:t>Заключение и перспективы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657667" y="3587032"/>
            <a:ext cx="13001241" cy="5079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85"/>
              </a:lnSpc>
              <a:spcBef>
                <a:spcPct val="0"/>
              </a:spcBef>
            </a:pPr>
            <a:r>
              <a:rPr lang="en-US" sz="5525">
                <a:solidFill>
                  <a:srgbClr val="000000"/>
                </a:solidFill>
                <a:latin typeface="Cormorant Garamond Light"/>
              </a:rPr>
              <a:t>В результате выполнения проектной работы мы углубились в возможности языка Python, научились работать с различными библиотеками, изучили множество достоверных источников, которые помогли разобраться в нашей теме.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1DD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46136" y="485474"/>
            <a:ext cx="4922341" cy="1076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00"/>
              </a:lnSpc>
              <a:spcBef>
                <a:spcPct val="0"/>
              </a:spcBef>
            </a:pPr>
            <a:r>
              <a:rPr lang="en-US" sz="7025">
                <a:solidFill>
                  <a:srgbClr val="000000"/>
                </a:solidFill>
                <a:latin typeface="Cormorant Garamond Light Bold"/>
              </a:rPr>
              <a:t>Листинг кода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DAFAMisVzB4</dc:identifier>
  <dcterms:modified xsi:type="dcterms:W3CDTF">2011-08-01T06:04:30Z</dcterms:modified>
  <cp:revision>1</cp:revision>
  <dc:title>Слежение за спутником</dc:title>
</cp:coreProperties>
</file>