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4bf9ff332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4bf9ff33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4bf9ff332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4bf9ff33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4bf9ff332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4bf9ff3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4bf9ff332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4bf9ff33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Consider this system of ODEs. Our dependent variables are y and z. Here, epsilon is a small parameter. This system in general is very stiff for small epsilon. When epsilon is set to 0, this becomes a system of differential-algebraic equations, or</a:t>
            </a:r>
            <a:r>
              <a:rPr lang="en-US" baseline="0" dirty="0" smtClean="0"/>
              <a:t> D</a:t>
            </a:r>
            <a:r>
              <a:rPr lang="en-US" dirty="0" smtClean="0"/>
              <a:t>AEs. We say that y is a differential variable and since z does not have a differential term anymore, it is an algebraic variable. Since </a:t>
            </a:r>
            <a:r>
              <a:rPr lang="en-US" dirty="0" err="1" smtClean="0"/>
              <a:t>sitff</a:t>
            </a:r>
            <a:r>
              <a:rPr lang="en-US" dirty="0" smtClean="0"/>
              <a:t> problems and DAEs are clearly related, it makes sense to consider numerical methods for stiff problems for</a:t>
            </a:r>
            <a:r>
              <a:rPr lang="en-US" baseline="0" dirty="0" smtClean="0"/>
              <a:t> </a:t>
            </a:r>
            <a:r>
              <a:rPr lang="en-US" dirty="0" smtClean="0"/>
              <a:t>DAEs as well.</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4bf9ff332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4bf9ff332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So, we know the two kinds of problems are related. Let's look at some key structural differences. We re-arrange the terms and represent the system as F(</a:t>
            </a:r>
            <a:r>
              <a:rPr lang="en-US" dirty="0" err="1" smtClean="0"/>
              <a:t>y,z</a:t>
            </a:r>
            <a:r>
              <a:rPr lang="en-US" dirty="0" smtClean="0"/>
              <a:t>) = 0. Now, we want to apply a k-order BDF method to solve this system. At the n-</a:t>
            </a:r>
            <a:r>
              <a:rPr lang="en-US" dirty="0" err="1" smtClean="0"/>
              <a:t>th</a:t>
            </a:r>
            <a:r>
              <a:rPr lang="en-US" dirty="0" smtClean="0"/>
              <a:t> step, our system can be written like this. We just replaced y' by the approximation formula for BDF. We want to keep things general and say that the functions f and g may be nonlinear. So, we need a Newton-type algorithm to solve this system.</a:t>
            </a:r>
            <a:r>
              <a:rPr lang="en-US" baseline="0" dirty="0" smtClean="0"/>
              <a:t> </a:t>
            </a:r>
            <a:r>
              <a:rPr lang="en-US" dirty="0" smtClean="0"/>
              <a:t>Recall that Newton's method requires inverting the Jacobian of the system. The </a:t>
            </a:r>
            <a:r>
              <a:rPr lang="en-US" dirty="0" err="1" smtClean="0"/>
              <a:t>jacobian</a:t>
            </a:r>
            <a:r>
              <a:rPr lang="en-US" dirty="0" smtClean="0"/>
              <a:t> </a:t>
            </a:r>
            <a:r>
              <a:rPr lang="en-US" dirty="0" err="1" smtClean="0"/>
              <a:t>wrt</a:t>
            </a:r>
            <a:r>
              <a:rPr lang="en-US" dirty="0" smtClean="0"/>
              <a:t> y(n+1) and z(n+1) can be written like this. Now, as the step size h goes to 0, the </a:t>
            </a:r>
            <a:r>
              <a:rPr lang="en-US" dirty="0" err="1" smtClean="0"/>
              <a:t>jacobian</a:t>
            </a:r>
            <a:r>
              <a:rPr lang="en-US" dirty="0" smtClean="0"/>
              <a:t> now looks like this. A quick reminder that g represents the</a:t>
            </a:r>
            <a:r>
              <a:rPr lang="en-US" baseline="0" dirty="0" smtClean="0"/>
              <a:t> </a:t>
            </a:r>
            <a:r>
              <a:rPr lang="en-US" dirty="0" smtClean="0"/>
              <a:t>algebraic part of our DAE. For the Newton-type algorithm to converge at each step, we require that this Jacobian be non-singular. This means that the </a:t>
            </a:r>
            <a:r>
              <a:rPr lang="en-US" dirty="0" err="1" smtClean="0"/>
              <a:t>jacobian</a:t>
            </a:r>
            <a:r>
              <a:rPr lang="en-US" dirty="0" smtClean="0"/>
              <a:t> of the algebraic system be non-singular. If it is singular, the DAE is said to be high-index.</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4bf9ff332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4bf9ff332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index of a DAE is defined as the number of times a DAE must be differentiated to transform it into an equivalent ODE. Again, when the </a:t>
            </a:r>
            <a:r>
              <a:rPr lang="en-US" dirty="0" err="1" smtClean="0"/>
              <a:t>jacobian</a:t>
            </a:r>
            <a:r>
              <a:rPr lang="en-US" dirty="0" smtClean="0"/>
              <a:t> of the algebraic system in the previous slide is non-singular, the DAE is said to be index-1, and</a:t>
            </a:r>
            <a:r>
              <a:rPr lang="en-US" baseline="0" dirty="0" smtClean="0"/>
              <a:t> </a:t>
            </a:r>
            <a:r>
              <a:rPr lang="en-US" dirty="0" smtClean="0"/>
              <a:t>one differentiation of the DAE will give us an ODE. If it is singular, the DAE is high-index. So, for high-index DAEs, when h is small, J is ill-conditioned and the solution is unstable. When h is large, the solution may be stable but it is inaccurate.</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4bf9ff332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4bf9ff33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Lets consider an index-2 DAE system. We have two equations </a:t>
            </a:r>
            <a:r>
              <a:rPr lang="en-US" dirty="0" err="1" smtClean="0"/>
              <a:t>dxdt</a:t>
            </a:r>
            <a:r>
              <a:rPr lang="en-US" dirty="0" smtClean="0"/>
              <a:t> = -y and x = sin(t). x is a differential variable and y is an algebraic variable. since y does not appear in the algebraic equation, the </a:t>
            </a:r>
            <a:r>
              <a:rPr lang="en-US" dirty="0" err="1" smtClean="0"/>
              <a:t>jacobian</a:t>
            </a:r>
            <a:r>
              <a:rPr lang="en-US" dirty="0" smtClean="0"/>
              <a:t> from our previous slide will be singular. We can differentiate the 2nd equation and substitute from the first equation to give us an equivalent system. Now if we notice, it is not easy to come up with the correct initial conditions for x, since it must satisfy the algebraic equation. For this</a:t>
            </a:r>
            <a:r>
              <a:rPr lang="en-US" baseline="0" dirty="0" smtClean="0"/>
              <a:t> </a:t>
            </a:r>
            <a:r>
              <a:rPr lang="en-US" dirty="0" smtClean="0"/>
              <a:t>problem, we can figure out the initial conditions from the system on the right.</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4bf9ff332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4bf9ff33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We applied an implicit RK method on the original high-index to see how it performed. For the </a:t>
            </a:r>
            <a:r>
              <a:rPr lang="en-US" dirty="0" err="1" smtClean="0"/>
              <a:t>corrent</a:t>
            </a:r>
            <a:r>
              <a:rPr lang="en-US" dirty="0" smtClean="0"/>
              <a:t> initial conditions, we obtain accurate profiles. If the initial condition for y is perturbed, the solution exhibits some unstable behavior. If we</a:t>
            </a:r>
            <a:r>
              <a:rPr lang="en-US" baseline="0" dirty="0" smtClean="0"/>
              <a:t> </a:t>
            </a:r>
            <a:r>
              <a:rPr lang="en-US" dirty="0" smtClean="0"/>
              <a:t>perturb the initial conditions for x, it is very unstable.</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74bf9ff332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74bf9ff33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Now if we apply a BDF method on the same problem, it turns out that the numerical solution is able to recover fairly quickly from the wrong initial conditions.</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4bf9ff332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4bf9ff33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Let's look at an index-3 DAE system. We have 3 equations. x and y are differential variables and z is an algebraic variable. Again, the </a:t>
            </a:r>
            <a:r>
              <a:rPr lang="en-US" dirty="0" err="1" smtClean="0"/>
              <a:t>jacobian</a:t>
            </a:r>
            <a:r>
              <a:rPr lang="en-US" dirty="0" smtClean="0"/>
              <a:t> of the algebraic system is singular, and after two differentiations, we can obtain the system on the</a:t>
            </a:r>
            <a:r>
              <a:rPr lang="en-US" baseline="0" dirty="0" smtClean="0"/>
              <a:t> </a:t>
            </a:r>
            <a:r>
              <a:rPr lang="en-US" dirty="0" smtClean="0"/>
              <a:t>right-hand side.</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3921309f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3921309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4bf9ff332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74bf9ff33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Again, we apply an implicit RK method, but the solution seems to be unstable even for correct initial conditions. This behavior is unexpected, but it shows that consistent initial conditions are critical for high-index systems.</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4bf9ff332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4bf9ff33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Agan</a:t>
            </a:r>
            <a:r>
              <a:rPr lang="en-US" dirty="0" smtClean="0"/>
              <a:t> BDF1 seems to recover fairly </a:t>
            </a:r>
            <a:r>
              <a:rPr lang="en-US" dirty="0" err="1" smtClean="0"/>
              <a:t>quicky</a:t>
            </a:r>
            <a:r>
              <a:rPr lang="en-US" dirty="0" smtClean="0"/>
              <a:t> from wrong initial conditions.</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74bf9ff332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74bf9ff33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We also tested this using BDF2 and we found an unexpected result. It turns out BDF2 becomes unstable for the 3rd case, while BDF1 is stable. BDF2 should ideally perform as well as BDF1, but for our test problem, it turned out not to. This may</a:t>
            </a:r>
            <a:r>
              <a:rPr lang="en-US" baseline="0" dirty="0" smtClean="0"/>
              <a:t> </a:t>
            </a:r>
            <a:r>
              <a:rPr lang="en-US" dirty="0" smtClean="0"/>
              <a:t>be a problem specific behavior, and perhaps higher order methods would be stable, that is something we can look at in the future.</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74bf9ff332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74bf9ff33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To conclude, we learned what stiff systems are and how they restrict the numerical scheme. We demonstrated that BDF methods perform better than explicit and RK family of methods. We saw how consistent initial conditions are necessary for</a:t>
            </a:r>
            <a:r>
              <a:rPr lang="en-US" baseline="0" dirty="0" smtClean="0"/>
              <a:t> </a:t>
            </a:r>
            <a:r>
              <a:rPr lang="en-US" dirty="0" smtClean="0"/>
              <a:t>high-index systems, and BDF methods would be the recommended choice to solve them. We will end this presentation by saying that, when dealing with high-index DAEs, in many cases we need to </a:t>
            </a:r>
            <a:r>
              <a:rPr lang="en-US" dirty="0" err="1" smtClean="0"/>
              <a:t>to</a:t>
            </a:r>
            <a:r>
              <a:rPr lang="en-US" dirty="0" smtClean="0"/>
              <a:t> perform index reduction, which is a non-trivial procedure.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3921309f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3921309f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Stable for any negative eigenvalues.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73921309f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73921309f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3921309fb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3921309f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 single number or range for what problems are considered stiff. Limiting step is based on the largest eigenvalue . Eigenvalues play a direct role in the analytical solution of an ODE.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3921309f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3921309f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Stable on outside of the graph regions. Stiffly stable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3921309fb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3921309f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3921309fb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3921309f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4bf9ff332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4bf9ff33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Stiff Integrators</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Tom Krumpolc </a:t>
            </a:r>
            <a:endParaRPr/>
          </a:p>
          <a:p>
            <a:pPr marL="0" lvl="0" indent="0" algn="ctr" rtl="0">
              <a:spcBef>
                <a:spcPts val="0"/>
              </a:spcBef>
              <a:spcAft>
                <a:spcPts val="0"/>
              </a:spcAft>
              <a:buNone/>
            </a:pPr>
            <a:r>
              <a:rPr lang="en"/>
              <a:t>Vibhav Dabadghao</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Stiff System: Implicit Euler</a:t>
            </a:r>
            <a:endParaRPr/>
          </a:p>
        </p:txBody>
      </p:sp>
      <p:pic>
        <p:nvPicPr>
          <p:cNvPr id="133" name="Google Shape;133;p22"/>
          <p:cNvPicPr preferRelativeResize="0"/>
          <p:nvPr/>
        </p:nvPicPr>
        <p:blipFill>
          <a:blip r:embed="rId3">
            <a:alphaModFix/>
          </a:blip>
          <a:stretch>
            <a:fillRect/>
          </a:stretch>
        </p:blipFill>
        <p:spPr>
          <a:xfrm>
            <a:off x="3881375" y="1152475"/>
            <a:ext cx="4950929" cy="3416399"/>
          </a:xfrm>
          <a:prstGeom prst="rect">
            <a:avLst/>
          </a:prstGeom>
          <a:noFill/>
          <a:ln>
            <a:noFill/>
          </a:ln>
        </p:spPr>
      </p:pic>
      <p:sp>
        <p:nvSpPr>
          <p:cNvPr id="134" name="Google Shape;134;p22"/>
          <p:cNvSpPr txBox="1">
            <a:spLocks noGrp="1"/>
          </p:cNvSpPr>
          <p:nvPr>
            <p:ph type="body" idx="1"/>
          </p:nvPr>
        </p:nvSpPr>
        <p:spPr>
          <a:xfrm>
            <a:off x="311700" y="1841275"/>
            <a:ext cx="3547800" cy="791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Not log scaled on the </a:t>
            </a:r>
            <a:r>
              <a:rPr lang="en" i="1"/>
              <a:t>x</a:t>
            </a:r>
            <a:r>
              <a:rPr lang="en"/>
              <a:t> axis</a:t>
            </a:r>
            <a:endParaRPr/>
          </a:p>
          <a:p>
            <a:pPr marL="457200" lvl="0" indent="-342900" algn="l" rtl="0">
              <a:spcBef>
                <a:spcPts val="0"/>
              </a:spcBef>
              <a:spcAft>
                <a:spcPts val="0"/>
              </a:spcAft>
              <a:buSzPts val="1800"/>
              <a:buChar char="●"/>
            </a:pPr>
            <a:r>
              <a:rPr lang="en"/>
              <a:t>Stable for all discretizations</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Stiff System: Runge-Kutta Order 4</a:t>
            </a:r>
            <a:endParaRPr/>
          </a:p>
        </p:txBody>
      </p:sp>
      <p:sp>
        <p:nvSpPr>
          <p:cNvPr id="140" name="Google Shape;140;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1" name="Google Shape;141;p23"/>
          <p:cNvPicPr preferRelativeResize="0"/>
          <p:nvPr/>
        </p:nvPicPr>
        <p:blipFill>
          <a:blip r:embed="rId3">
            <a:alphaModFix/>
          </a:blip>
          <a:stretch>
            <a:fillRect/>
          </a:stretch>
        </p:blipFill>
        <p:spPr>
          <a:xfrm>
            <a:off x="4630375" y="1118902"/>
            <a:ext cx="4201924" cy="3151425"/>
          </a:xfrm>
          <a:prstGeom prst="rect">
            <a:avLst/>
          </a:prstGeom>
          <a:noFill/>
          <a:ln>
            <a:noFill/>
          </a:ln>
        </p:spPr>
      </p:pic>
      <p:pic>
        <p:nvPicPr>
          <p:cNvPr id="142" name="Google Shape;142;p23"/>
          <p:cNvPicPr preferRelativeResize="0"/>
          <p:nvPr/>
        </p:nvPicPr>
        <p:blipFill>
          <a:blip r:embed="rId4">
            <a:alphaModFix/>
          </a:blip>
          <a:stretch>
            <a:fillRect/>
          </a:stretch>
        </p:blipFill>
        <p:spPr>
          <a:xfrm>
            <a:off x="311700" y="1199477"/>
            <a:ext cx="4260300" cy="3195196"/>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Stiff System: BDF Order 2</a:t>
            </a:r>
            <a:endParaRPr/>
          </a:p>
        </p:txBody>
      </p:sp>
      <p:sp>
        <p:nvSpPr>
          <p:cNvPr id="148" name="Google Shape;148;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9" name="Google Shape;149;p24"/>
          <p:cNvPicPr preferRelativeResize="0"/>
          <p:nvPr/>
        </p:nvPicPr>
        <p:blipFill>
          <a:blip r:embed="rId3">
            <a:alphaModFix/>
          </a:blip>
          <a:stretch>
            <a:fillRect/>
          </a:stretch>
        </p:blipFill>
        <p:spPr>
          <a:xfrm>
            <a:off x="4630375" y="1152475"/>
            <a:ext cx="4201924" cy="3151425"/>
          </a:xfrm>
          <a:prstGeom prst="rect">
            <a:avLst/>
          </a:prstGeom>
          <a:noFill/>
          <a:ln>
            <a:noFill/>
          </a:ln>
        </p:spPr>
      </p:pic>
      <p:pic>
        <p:nvPicPr>
          <p:cNvPr id="150" name="Google Shape;150;p24"/>
          <p:cNvPicPr preferRelativeResize="0"/>
          <p:nvPr/>
        </p:nvPicPr>
        <p:blipFill>
          <a:blip r:embed="rId4">
            <a:alphaModFix/>
          </a:blip>
          <a:stretch>
            <a:fillRect/>
          </a:stretch>
        </p:blipFill>
        <p:spPr>
          <a:xfrm>
            <a:off x="311700" y="1152475"/>
            <a:ext cx="4260293" cy="3195201"/>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Differential Algebraic Equations (DAEs)</a:t>
            </a:r>
            <a:endParaRPr/>
          </a:p>
        </p:txBody>
      </p:sp>
      <p:sp>
        <p:nvSpPr>
          <p:cNvPr id="156" name="Google Shape;156;p25"/>
          <p:cNvSpPr txBox="1">
            <a:spLocks noGrp="1"/>
          </p:cNvSpPr>
          <p:nvPr>
            <p:ph type="body" idx="1"/>
          </p:nvPr>
        </p:nvSpPr>
        <p:spPr>
          <a:xfrm>
            <a:off x="1655075" y="1457275"/>
            <a:ext cx="3307800" cy="45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 stiff system (small 𝜀):</a:t>
            </a:r>
            <a:endParaRPr/>
          </a:p>
        </p:txBody>
      </p:sp>
      <p:pic>
        <p:nvPicPr>
          <p:cNvPr id="157" name="Google Shape;157;p25"/>
          <p:cNvPicPr preferRelativeResize="0"/>
          <p:nvPr/>
        </p:nvPicPr>
        <p:blipFill>
          <a:blip r:embed="rId3">
            <a:alphaModFix/>
          </a:blip>
          <a:stretch>
            <a:fillRect/>
          </a:stretch>
        </p:blipFill>
        <p:spPr>
          <a:xfrm>
            <a:off x="4762800" y="1457275"/>
            <a:ext cx="1430676" cy="626675"/>
          </a:xfrm>
          <a:prstGeom prst="rect">
            <a:avLst/>
          </a:prstGeom>
          <a:noFill/>
          <a:ln>
            <a:noFill/>
          </a:ln>
        </p:spPr>
      </p:pic>
      <p:sp>
        <p:nvSpPr>
          <p:cNvPr id="158" name="Google Shape;158;p25"/>
          <p:cNvSpPr txBox="1">
            <a:spLocks noGrp="1"/>
          </p:cNvSpPr>
          <p:nvPr>
            <p:ph type="body" idx="1"/>
          </p:nvPr>
        </p:nvSpPr>
        <p:spPr>
          <a:xfrm>
            <a:off x="1655075" y="2367688"/>
            <a:ext cx="3307800" cy="45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As 𝜀 → 0, we get a DAE</a:t>
            </a:r>
            <a:endParaRPr/>
          </a:p>
        </p:txBody>
      </p:sp>
      <p:pic>
        <p:nvPicPr>
          <p:cNvPr id="159" name="Google Shape;159;p25"/>
          <p:cNvPicPr preferRelativeResize="0"/>
          <p:nvPr/>
        </p:nvPicPr>
        <p:blipFill>
          <a:blip r:embed="rId4">
            <a:alphaModFix/>
          </a:blip>
          <a:stretch>
            <a:fillRect/>
          </a:stretch>
        </p:blipFill>
        <p:spPr>
          <a:xfrm>
            <a:off x="4906838" y="2312525"/>
            <a:ext cx="1295005" cy="626675"/>
          </a:xfrm>
          <a:prstGeom prst="rect">
            <a:avLst/>
          </a:prstGeom>
          <a:noFill/>
          <a:ln>
            <a:noFill/>
          </a:ln>
        </p:spPr>
      </p:pic>
      <p:sp>
        <p:nvSpPr>
          <p:cNvPr id="160" name="Google Shape;160;p25"/>
          <p:cNvSpPr txBox="1">
            <a:spLocks noGrp="1"/>
          </p:cNvSpPr>
          <p:nvPr>
            <p:ph type="body" idx="1"/>
          </p:nvPr>
        </p:nvSpPr>
        <p:spPr>
          <a:xfrm>
            <a:off x="1655075" y="3269575"/>
            <a:ext cx="4756800" cy="765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It is natural to consider methods for stiff ODEs for the discretization of a DAE</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DAEs vs Stiff ODEs</a:t>
            </a:r>
            <a:endParaRPr/>
          </a:p>
        </p:txBody>
      </p:sp>
      <p:sp>
        <p:nvSpPr>
          <p:cNvPr id="166" name="Google Shape;166;p26"/>
          <p:cNvSpPr txBox="1">
            <a:spLocks noGrp="1"/>
          </p:cNvSpPr>
          <p:nvPr>
            <p:ph type="body" idx="1"/>
          </p:nvPr>
        </p:nvSpPr>
        <p:spPr>
          <a:xfrm>
            <a:off x="283475" y="1152475"/>
            <a:ext cx="4383900" cy="457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Consider the DAE problem</a:t>
            </a:r>
            <a:endParaRPr sz="1600"/>
          </a:p>
        </p:txBody>
      </p:sp>
      <p:sp>
        <p:nvSpPr>
          <p:cNvPr id="167" name="Google Shape;167;p26"/>
          <p:cNvSpPr txBox="1">
            <a:spLocks noGrp="1"/>
          </p:cNvSpPr>
          <p:nvPr>
            <p:ph type="body" idx="1"/>
          </p:nvPr>
        </p:nvSpPr>
        <p:spPr>
          <a:xfrm>
            <a:off x="283475" y="1758100"/>
            <a:ext cx="7699200" cy="457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dirty="0"/>
              <a:t>We want to discretize and solve it using 𝑘-order BDF. At the nth step,</a:t>
            </a:r>
            <a:endParaRPr sz="1600" dirty="0"/>
          </a:p>
        </p:txBody>
      </p:sp>
      <p:pic>
        <p:nvPicPr>
          <p:cNvPr id="168" name="Google Shape;168;p26"/>
          <p:cNvPicPr preferRelativeResize="0"/>
          <p:nvPr/>
        </p:nvPicPr>
        <p:blipFill>
          <a:blip r:embed="rId3">
            <a:alphaModFix/>
          </a:blip>
          <a:stretch>
            <a:fillRect/>
          </a:stretch>
        </p:blipFill>
        <p:spPr>
          <a:xfrm>
            <a:off x="3478325" y="1145813"/>
            <a:ext cx="1000566" cy="484188"/>
          </a:xfrm>
          <a:prstGeom prst="rect">
            <a:avLst/>
          </a:prstGeom>
          <a:noFill/>
          <a:ln>
            <a:noFill/>
          </a:ln>
        </p:spPr>
      </p:pic>
      <p:pic>
        <p:nvPicPr>
          <p:cNvPr id="169" name="Google Shape;169;p26"/>
          <p:cNvPicPr preferRelativeResize="0"/>
          <p:nvPr/>
        </p:nvPicPr>
        <p:blipFill>
          <a:blip r:embed="rId4">
            <a:alphaModFix/>
          </a:blip>
          <a:stretch>
            <a:fillRect/>
          </a:stretch>
        </p:blipFill>
        <p:spPr>
          <a:xfrm>
            <a:off x="812250" y="2169300"/>
            <a:ext cx="4582525" cy="904725"/>
          </a:xfrm>
          <a:prstGeom prst="rect">
            <a:avLst/>
          </a:prstGeom>
          <a:noFill/>
          <a:ln>
            <a:noFill/>
          </a:ln>
        </p:spPr>
      </p:pic>
      <p:sp>
        <p:nvSpPr>
          <p:cNvPr id="170" name="Google Shape;170;p26"/>
          <p:cNvSpPr txBox="1">
            <a:spLocks noGrp="1"/>
          </p:cNvSpPr>
          <p:nvPr>
            <p:ph type="body" idx="1"/>
          </p:nvPr>
        </p:nvSpPr>
        <p:spPr>
          <a:xfrm>
            <a:off x="283475" y="3053500"/>
            <a:ext cx="5909700" cy="457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dirty="0"/>
              <a:t>Need a Newton-type algorithm to solve this. The jacobian, </a:t>
            </a:r>
            <a:endParaRPr sz="1600" dirty="0"/>
          </a:p>
        </p:txBody>
      </p:sp>
      <p:pic>
        <p:nvPicPr>
          <p:cNvPr id="171" name="Google Shape;171;p26"/>
          <p:cNvPicPr preferRelativeResize="0"/>
          <p:nvPr/>
        </p:nvPicPr>
        <p:blipFill>
          <a:blip r:embed="rId5">
            <a:alphaModFix/>
          </a:blip>
          <a:stretch>
            <a:fillRect/>
          </a:stretch>
        </p:blipFill>
        <p:spPr>
          <a:xfrm>
            <a:off x="6137000" y="2771538"/>
            <a:ext cx="1845675" cy="1021125"/>
          </a:xfrm>
          <a:prstGeom prst="rect">
            <a:avLst/>
          </a:prstGeom>
          <a:noFill/>
          <a:ln>
            <a:noFill/>
          </a:ln>
        </p:spPr>
      </p:pic>
      <p:sp>
        <p:nvSpPr>
          <p:cNvPr id="172" name="Google Shape;172;p26"/>
          <p:cNvSpPr txBox="1">
            <a:spLocks noGrp="1"/>
          </p:cNvSpPr>
          <p:nvPr>
            <p:ph type="body" idx="1"/>
          </p:nvPr>
        </p:nvSpPr>
        <p:spPr>
          <a:xfrm>
            <a:off x="283475" y="3739300"/>
            <a:ext cx="894900" cy="457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dirty="0"/>
              <a:t>As </a:t>
            </a:r>
            <a:endParaRPr sz="1600" dirty="0"/>
          </a:p>
        </p:txBody>
      </p:sp>
      <p:pic>
        <p:nvPicPr>
          <p:cNvPr id="173" name="Google Shape;173;p26"/>
          <p:cNvPicPr preferRelativeResize="0"/>
          <p:nvPr/>
        </p:nvPicPr>
        <p:blipFill>
          <a:blip r:embed="rId6">
            <a:alphaModFix/>
          </a:blip>
          <a:stretch>
            <a:fillRect/>
          </a:stretch>
        </p:blipFill>
        <p:spPr>
          <a:xfrm>
            <a:off x="2088571" y="3613550"/>
            <a:ext cx="1250229" cy="708700"/>
          </a:xfrm>
          <a:prstGeom prst="rect">
            <a:avLst/>
          </a:prstGeom>
          <a:noFill/>
          <a:ln>
            <a:noFill/>
          </a:ln>
        </p:spPr>
      </p:pic>
      <p:pic>
        <p:nvPicPr>
          <p:cNvPr id="174" name="Google Shape;174;p26"/>
          <p:cNvPicPr preferRelativeResize="0"/>
          <p:nvPr/>
        </p:nvPicPr>
        <p:blipFill>
          <a:blip r:embed="rId7">
            <a:alphaModFix/>
          </a:blip>
          <a:stretch>
            <a:fillRect/>
          </a:stretch>
        </p:blipFill>
        <p:spPr>
          <a:xfrm>
            <a:off x="1232700" y="3877293"/>
            <a:ext cx="532472" cy="181211"/>
          </a:xfrm>
          <a:prstGeom prst="rect">
            <a:avLst/>
          </a:prstGeom>
          <a:noFill/>
          <a:ln>
            <a:noFill/>
          </a:ln>
        </p:spPr>
      </p:pic>
      <p:sp>
        <p:nvSpPr>
          <p:cNvPr id="175" name="Google Shape;175;p26"/>
          <p:cNvSpPr txBox="1">
            <a:spLocks noGrp="1"/>
          </p:cNvSpPr>
          <p:nvPr>
            <p:ph type="body" idx="1"/>
          </p:nvPr>
        </p:nvSpPr>
        <p:spPr>
          <a:xfrm>
            <a:off x="1578875" y="4425100"/>
            <a:ext cx="5909700" cy="457200"/>
          </a:xfrm>
          <a:prstGeom prst="rect">
            <a:avLst/>
          </a:prstGeom>
          <a:solidFill>
            <a:srgbClr val="FFF2CC"/>
          </a:solidFill>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rgbClr val="7F6000"/>
                </a:solidFill>
              </a:rPr>
              <a:t>We need jacobian of the algebraic system to be </a:t>
            </a:r>
            <a:r>
              <a:rPr lang="en" sz="1600" b="1" dirty="0">
                <a:solidFill>
                  <a:srgbClr val="7F6000"/>
                </a:solidFill>
              </a:rPr>
              <a:t>non-singular.</a:t>
            </a:r>
            <a:endParaRPr sz="1600" b="1" dirty="0">
              <a:solidFill>
                <a:srgbClr val="7F6000"/>
              </a:solidFill>
            </a:endParaRPr>
          </a:p>
        </p:txBody>
      </p:sp>
      <p:sp>
        <p:nvSpPr>
          <p:cNvPr id="176" name="Google Shape;176;p26"/>
          <p:cNvSpPr/>
          <p:nvPr/>
        </p:nvSpPr>
        <p:spPr>
          <a:xfrm>
            <a:off x="2916775" y="3877300"/>
            <a:ext cx="422100" cy="444900"/>
          </a:xfrm>
          <a:prstGeom prst="rect">
            <a:avLst/>
          </a:prstGeom>
          <a:noFill/>
          <a:ln w="19050" cap="flat" cmpd="sng">
            <a:solidFill>
              <a:srgbClr val="7F6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26"/>
          <p:cNvPicPr preferRelativeResize="0"/>
          <p:nvPr/>
        </p:nvPicPr>
        <p:blipFill>
          <a:blip r:embed="rId8">
            <a:alphaModFix/>
          </a:blip>
          <a:stretch>
            <a:fillRect/>
          </a:stretch>
        </p:blipFill>
        <p:spPr>
          <a:xfrm>
            <a:off x="5368375" y="1101550"/>
            <a:ext cx="2238739" cy="572700"/>
          </a:xfrm>
          <a:prstGeom prst="rect">
            <a:avLst/>
          </a:prstGeom>
          <a:noFill/>
          <a:ln w="19050" cap="flat" cmpd="sng">
            <a:solidFill>
              <a:srgbClr val="7F6000"/>
            </a:solidFill>
            <a:prstDash val="solid"/>
            <a:round/>
            <a:headEnd type="none" w="sm" len="sm"/>
            <a:tailEnd type="none" w="sm" len="sm"/>
          </a:ln>
        </p:spPr>
      </p:pic>
      <p:cxnSp>
        <p:nvCxnSpPr>
          <p:cNvPr id="178" name="Google Shape;178;p26"/>
          <p:cNvCxnSpPr/>
          <p:nvPr/>
        </p:nvCxnSpPr>
        <p:spPr>
          <a:xfrm>
            <a:off x="4770350" y="1391050"/>
            <a:ext cx="399000" cy="0"/>
          </a:xfrm>
          <a:prstGeom prst="straightConnector1">
            <a:avLst/>
          </a:prstGeom>
          <a:noFill/>
          <a:ln w="9525" cap="flat" cmpd="sng">
            <a:solidFill>
              <a:srgbClr val="7F6000"/>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0">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5">
                                            <p:bg/>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build="p"/>
      <p:bldP spid="170" grpId="0" build="p"/>
      <p:bldP spid="172" grpId="0" build="p"/>
      <p:bldP spid="175" grpId="0" build="p" animBg="1"/>
      <p:bldP spid="17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Index of a DAE</a:t>
            </a:r>
            <a:endParaRPr/>
          </a:p>
        </p:txBody>
      </p:sp>
      <p:sp>
        <p:nvSpPr>
          <p:cNvPr id="184" name="Google Shape;184;p27"/>
          <p:cNvSpPr txBox="1">
            <a:spLocks noGrp="1"/>
          </p:cNvSpPr>
          <p:nvPr>
            <p:ph type="body" idx="1"/>
          </p:nvPr>
        </p:nvSpPr>
        <p:spPr>
          <a:xfrm>
            <a:off x="283475" y="1152475"/>
            <a:ext cx="8336400" cy="788400"/>
          </a:xfrm>
          <a:prstGeom prst="rect">
            <a:avLst/>
          </a:prstGeom>
          <a:solidFill>
            <a:srgbClr val="FFF2CC"/>
          </a:solidFill>
        </p:spPr>
        <p:txBody>
          <a:bodyPr spcFirstLastPara="1" wrap="square" lIns="91425" tIns="91425" rIns="91425" bIns="91425" anchor="t" anchorCtr="0">
            <a:noAutofit/>
          </a:bodyPr>
          <a:lstStyle/>
          <a:p>
            <a:pPr marL="0" lvl="0" indent="0" algn="l" rtl="0">
              <a:spcBef>
                <a:spcPts val="0"/>
              </a:spcBef>
              <a:spcAft>
                <a:spcPts val="1600"/>
              </a:spcAft>
              <a:buNone/>
            </a:pPr>
            <a:r>
              <a:rPr lang="en" b="1">
                <a:solidFill>
                  <a:srgbClr val="7F6000"/>
                </a:solidFill>
              </a:rPr>
              <a:t>Definition:</a:t>
            </a:r>
            <a:r>
              <a:rPr lang="en">
                <a:solidFill>
                  <a:srgbClr val="7F6000"/>
                </a:solidFill>
              </a:rPr>
              <a:t> The number of times that all (or part) of a DAE must be differentiated to determine 𝑥’ as a function of 𝑥 and 𝑡. </a:t>
            </a:r>
            <a:endParaRPr>
              <a:solidFill>
                <a:srgbClr val="7F6000"/>
              </a:solidFill>
            </a:endParaRPr>
          </a:p>
        </p:txBody>
      </p:sp>
      <p:sp>
        <p:nvSpPr>
          <p:cNvPr id="185" name="Google Shape;185;p27"/>
          <p:cNvSpPr txBox="1">
            <a:spLocks noGrp="1"/>
          </p:cNvSpPr>
          <p:nvPr>
            <p:ph type="body" idx="1"/>
          </p:nvPr>
        </p:nvSpPr>
        <p:spPr>
          <a:xfrm>
            <a:off x="1422900" y="2219275"/>
            <a:ext cx="5652000" cy="10623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When the jacobian is non-singular, the DAE is said to be </a:t>
            </a:r>
            <a:r>
              <a:rPr lang="en" sz="1600" b="1"/>
              <a:t>index-1</a:t>
            </a:r>
            <a:endParaRPr sz="1600" b="1"/>
          </a:p>
          <a:p>
            <a:pPr marL="457200" lvl="0" indent="-330200" algn="l" rtl="0">
              <a:spcBef>
                <a:spcPts val="0"/>
              </a:spcBef>
              <a:spcAft>
                <a:spcPts val="0"/>
              </a:spcAft>
              <a:buSzPts val="1600"/>
              <a:buChar char="●"/>
            </a:pPr>
            <a:r>
              <a:rPr lang="en" sz="1600"/>
              <a:t>When it is singular, the DAE is said to be </a:t>
            </a:r>
            <a:r>
              <a:rPr lang="en" sz="1600" b="1"/>
              <a:t>high-index</a:t>
            </a:r>
            <a:endParaRPr sz="1600" b="1"/>
          </a:p>
        </p:txBody>
      </p:sp>
      <p:sp>
        <p:nvSpPr>
          <p:cNvPr id="186" name="Google Shape;186;p27"/>
          <p:cNvSpPr txBox="1">
            <a:spLocks noGrp="1"/>
          </p:cNvSpPr>
          <p:nvPr>
            <p:ph type="body" idx="1"/>
          </p:nvPr>
        </p:nvSpPr>
        <p:spPr>
          <a:xfrm>
            <a:off x="1422900" y="3362275"/>
            <a:ext cx="5652000" cy="11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So, for high-index DAEs...</a:t>
            </a:r>
            <a:endParaRPr sz="1600"/>
          </a:p>
          <a:p>
            <a:pPr marL="457200" lvl="0" indent="-330200" algn="l" rtl="0">
              <a:spcBef>
                <a:spcPts val="1600"/>
              </a:spcBef>
              <a:spcAft>
                <a:spcPts val="0"/>
              </a:spcAft>
              <a:buSzPts val="1600"/>
              <a:buChar char="●"/>
            </a:pPr>
            <a:r>
              <a:rPr lang="en" sz="1600"/>
              <a:t>When 𝒉 is </a:t>
            </a:r>
            <a:r>
              <a:rPr lang="en" sz="1600" b="1"/>
              <a:t>small</a:t>
            </a:r>
            <a:r>
              <a:rPr lang="en" sz="1600"/>
              <a:t>, 𝐽 is ill-conditioned, instability</a:t>
            </a:r>
            <a:endParaRPr sz="1600"/>
          </a:p>
          <a:p>
            <a:pPr marL="457200" lvl="0" indent="-330200" algn="l" rtl="0">
              <a:spcBef>
                <a:spcPts val="0"/>
              </a:spcBef>
              <a:spcAft>
                <a:spcPts val="0"/>
              </a:spcAft>
              <a:buSzPts val="1600"/>
              <a:buChar char="●"/>
            </a:pPr>
            <a:r>
              <a:rPr lang="en" sz="1600"/>
              <a:t>When 𝒉 is </a:t>
            </a:r>
            <a:r>
              <a:rPr lang="en" sz="1600" b="1"/>
              <a:t>large</a:t>
            </a:r>
            <a:r>
              <a:rPr lang="en" sz="1600"/>
              <a:t>, stable but inaccurate</a:t>
            </a:r>
            <a:endParaRPr sz="1600"/>
          </a:p>
        </p:txBody>
      </p:sp>
      <p:pic>
        <p:nvPicPr>
          <p:cNvPr id="187" name="Google Shape;187;p27"/>
          <p:cNvPicPr preferRelativeResize="0"/>
          <p:nvPr/>
        </p:nvPicPr>
        <p:blipFill>
          <a:blip r:embed="rId3">
            <a:alphaModFix/>
          </a:blip>
          <a:stretch>
            <a:fillRect/>
          </a:stretch>
        </p:blipFill>
        <p:spPr>
          <a:xfrm>
            <a:off x="6614071" y="3583325"/>
            <a:ext cx="1250229" cy="70870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DAE Index 2 System</a:t>
            </a:r>
            <a:endParaRPr/>
          </a:p>
        </p:txBody>
      </p:sp>
      <p:sp>
        <p:nvSpPr>
          <p:cNvPr id="193" name="Google Shape;193;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Algebraic variable y not present in the algebraic equation </a:t>
            </a:r>
            <a:endParaRPr/>
          </a:p>
          <a:p>
            <a:pPr marL="457200" lvl="0" indent="-342900" algn="l" rtl="0">
              <a:spcBef>
                <a:spcPts val="0"/>
              </a:spcBef>
              <a:spcAft>
                <a:spcPts val="0"/>
              </a:spcAft>
              <a:buSzPts val="1800"/>
              <a:buChar char="●"/>
            </a:pPr>
            <a:r>
              <a:rPr lang="en"/>
              <a:t>After one differentiation and substitution, resulting system is one differentiation from and ODE system </a:t>
            </a:r>
            <a:endParaRPr/>
          </a:p>
        </p:txBody>
      </p:sp>
      <p:pic>
        <p:nvPicPr>
          <p:cNvPr id="194" name="Google Shape;194;p28"/>
          <p:cNvPicPr preferRelativeResize="0"/>
          <p:nvPr/>
        </p:nvPicPr>
        <p:blipFill>
          <a:blip r:embed="rId3">
            <a:alphaModFix/>
          </a:blip>
          <a:stretch>
            <a:fillRect/>
          </a:stretch>
        </p:blipFill>
        <p:spPr>
          <a:xfrm>
            <a:off x="1327700" y="2855525"/>
            <a:ext cx="1795000" cy="1346250"/>
          </a:xfrm>
          <a:prstGeom prst="rect">
            <a:avLst/>
          </a:prstGeom>
          <a:noFill/>
          <a:ln>
            <a:noFill/>
          </a:ln>
        </p:spPr>
      </p:pic>
      <p:pic>
        <p:nvPicPr>
          <p:cNvPr id="195" name="Google Shape;195;p28"/>
          <p:cNvPicPr preferRelativeResize="0"/>
          <p:nvPr/>
        </p:nvPicPr>
        <p:blipFill>
          <a:blip r:embed="rId4">
            <a:alphaModFix/>
          </a:blip>
          <a:stretch>
            <a:fillRect/>
          </a:stretch>
        </p:blipFill>
        <p:spPr>
          <a:xfrm>
            <a:off x="4945975" y="3111450"/>
            <a:ext cx="1995450" cy="958550"/>
          </a:xfrm>
          <a:prstGeom prst="rect">
            <a:avLst/>
          </a:prstGeom>
          <a:noFill/>
          <a:ln>
            <a:noFill/>
          </a:ln>
        </p:spPr>
      </p:pic>
      <p:sp>
        <p:nvSpPr>
          <p:cNvPr id="196" name="Google Shape;196;p28"/>
          <p:cNvSpPr txBox="1"/>
          <p:nvPr/>
        </p:nvSpPr>
        <p:spPr>
          <a:xfrm>
            <a:off x="4658025" y="2540950"/>
            <a:ext cx="2635800" cy="43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7F6000"/>
                </a:solidFill>
              </a:rPr>
              <a:t>Reduced (Index-1) System</a:t>
            </a:r>
            <a:endParaRPr b="1">
              <a:solidFill>
                <a:srgbClr val="7F6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Midpoint Euler: Index 2 System</a:t>
            </a:r>
            <a:endParaRPr/>
          </a:p>
        </p:txBody>
      </p:sp>
      <p:sp>
        <p:nvSpPr>
          <p:cNvPr id="202" name="Google Shape;202;p29"/>
          <p:cNvSpPr txBox="1">
            <a:spLocks noGrp="1"/>
          </p:cNvSpPr>
          <p:nvPr>
            <p:ph type="body" idx="1"/>
          </p:nvPr>
        </p:nvSpPr>
        <p:spPr>
          <a:xfrm>
            <a:off x="163650" y="3127250"/>
            <a:ext cx="4064100" cy="1063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Stable for correct initial conditions</a:t>
            </a:r>
            <a:endParaRPr/>
          </a:p>
          <a:p>
            <a:pPr marL="457200" lvl="0" indent="-342900" algn="l" rtl="0">
              <a:spcBef>
                <a:spcPts val="0"/>
              </a:spcBef>
              <a:spcAft>
                <a:spcPts val="0"/>
              </a:spcAft>
              <a:buSzPts val="1800"/>
              <a:buChar char="●"/>
            </a:pPr>
            <a:r>
              <a:rPr lang="en"/>
              <a:t>Unstable for any perturbations in x or y</a:t>
            </a:r>
            <a:endParaRPr/>
          </a:p>
        </p:txBody>
      </p:sp>
      <p:pic>
        <p:nvPicPr>
          <p:cNvPr id="203" name="Google Shape;203;p29"/>
          <p:cNvPicPr preferRelativeResize="0"/>
          <p:nvPr/>
        </p:nvPicPr>
        <p:blipFill>
          <a:blip r:embed="rId3">
            <a:alphaModFix/>
          </a:blip>
          <a:stretch>
            <a:fillRect/>
          </a:stretch>
        </p:blipFill>
        <p:spPr>
          <a:xfrm>
            <a:off x="4277091" y="1152475"/>
            <a:ext cx="4555208" cy="3416400"/>
          </a:xfrm>
          <a:prstGeom prst="rect">
            <a:avLst/>
          </a:prstGeom>
          <a:noFill/>
          <a:ln>
            <a:noFill/>
          </a:ln>
        </p:spPr>
      </p:pic>
      <p:pic>
        <p:nvPicPr>
          <p:cNvPr id="204" name="Google Shape;204;p29"/>
          <p:cNvPicPr preferRelativeResize="0"/>
          <p:nvPr/>
        </p:nvPicPr>
        <p:blipFill>
          <a:blip r:embed="rId4">
            <a:alphaModFix/>
          </a:blip>
          <a:stretch>
            <a:fillRect/>
          </a:stretch>
        </p:blipFill>
        <p:spPr>
          <a:xfrm>
            <a:off x="830675" y="1722550"/>
            <a:ext cx="1188825" cy="891625"/>
          </a:xfrm>
          <a:prstGeom prst="rect">
            <a:avLst/>
          </a:prstGeom>
          <a:noFill/>
          <a:ln>
            <a:noFill/>
          </a:ln>
        </p:spPr>
      </p:pic>
      <p:pic>
        <p:nvPicPr>
          <p:cNvPr id="205" name="Google Shape;205;p29"/>
          <p:cNvPicPr preferRelativeResize="0"/>
          <p:nvPr/>
        </p:nvPicPr>
        <p:blipFill>
          <a:blip r:embed="rId5">
            <a:alphaModFix/>
          </a:blip>
          <a:stretch>
            <a:fillRect/>
          </a:stretch>
        </p:blipFill>
        <p:spPr>
          <a:xfrm>
            <a:off x="2685975" y="1851587"/>
            <a:ext cx="1318900" cy="63355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Implicit Euler: Index 2 System </a:t>
            </a:r>
            <a:endParaRPr/>
          </a:p>
        </p:txBody>
      </p:sp>
      <p:sp>
        <p:nvSpPr>
          <p:cNvPr id="211" name="Google Shape;211;p30"/>
          <p:cNvSpPr txBox="1">
            <a:spLocks noGrp="1"/>
          </p:cNvSpPr>
          <p:nvPr>
            <p:ph type="body" idx="1"/>
          </p:nvPr>
        </p:nvSpPr>
        <p:spPr>
          <a:xfrm>
            <a:off x="311700" y="1762075"/>
            <a:ext cx="3877800" cy="1707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Stable for correct initial conditions and perturbation in y</a:t>
            </a:r>
            <a:endParaRPr/>
          </a:p>
          <a:p>
            <a:pPr marL="457200" lvl="0" indent="-342900" algn="l" rtl="0">
              <a:spcBef>
                <a:spcPts val="0"/>
              </a:spcBef>
              <a:spcAft>
                <a:spcPts val="0"/>
              </a:spcAft>
              <a:buSzPts val="1800"/>
              <a:buChar char="●"/>
            </a:pPr>
            <a:r>
              <a:rPr lang="en"/>
              <a:t>Able to recover from inconsistent initial conditions when x is perturbed </a:t>
            </a:r>
            <a:endParaRPr/>
          </a:p>
        </p:txBody>
      </p:sp>
      <p:pic>
        <p:nvPicPr>
          <p:cNvPr id="212" name="Google Shape;212;p30"/>
          <p:cNvPicPr preferRelativeResize="0"/>
          <p:nvPr/>
        </p:nvPicPr>
        <p:blipFill>
          <a:blip r:embed="rId3">
            <a:alphaModFix/>
          </a:blip>
          <a:stretch>
            <a:fillRect/>
          </a:stretch>
        </p:blipFill>
        <p:spPr>
          <a:xfrm>
            <a:off x="4277100" y="1143425"/>
            <a:ext cx="4555200" cy="341640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DAE Index 3 System</a:t>
            </a:r>
            <a:endParaRPr/>
          </a:p>
        </p:txBody>
      </p:sp>
      <p:sp>
        <p:nvSpPr>
          <p:cNvPr id="218" name="Google Shape;218;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Requires two differentiations and substitutions</a:t>
            </a:r>
            <a:endParaRPr/>
          </a:p>
        </p:txBody>
      </p:sp>
      <p:pic>
        <p:nvPicPr>
          <p:cNvPr id="219" name="Google Shape;219;p31"/>
          <p:cNvPicPr preferRelativeResize="0"/>
          <p:nvPr/>
        </p:nvPicPr>
        <p:blipFill>
          <a:blip r:embed="rId3">
            <a:alphaModFix/>
          </a:blip>
          <a:stretch>
            <a:fillRect/>
          </a:stretch>
        </p:blipFill>
        <p:spPr>
          <a:xfrm>
            <a:off x="1461950" y="2012450"/>
            <a:ext cx="1686175" cy="2107725"/>
          </a:xfrm>
          <a:prstGeom prst="rect">
            <a:avLst/>
          </a:prstGeom>
          <a:noFill/>
          <a:ln>
            <a:noFill/>
          </a:ln>
        </p:spPr>
      </p:pic>
      <p:pic>
        <p:nvPicPr>
          <p:cNvPr id="220" name="Google Shape;220;p31"/>
          <p:cNvPicPr preferRelativeResize="0"/>
          <p:nvPr/>
        </p:nvPicPr>
        <p:blipFill>
          <a:blip r:embed="rId4">
            <a:alphaModFix/>
          </a:blip>
          <a:stretch>
            <a:fillRect/>
          </a:stretch>
        </p:blipFill>
        <p:spPr>
          <a:xfrm>
            <a:off x="5008475" y="2224125"/>
            <a:ext cx="1812225" cy="13937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Explicit Euler: Algorithm and Stability</a:t>
            </a:r>
            <a:endParaRPr/>
          </a:p>
        </p:txBody>
      </p:sp>
      <p:sp>
        <p:nvSpPr>
          <p:cNvPr id="61" name="Google Shape;61;p14"/>
          <p:cNvSpPr txBox="1">
            <a:spLocks noGrp="1"/>
          </p:cNvSpPr>
          <p:nvPr>
            <p:ph type="body" idx="1"/>
          </p:nvPr>
        </p:nvSpPr>
        <p:spPr>
          <a:xfrm>
            <a:off x="311700" y="1685875"/>
            <a:ext cx="4260300" cy="796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Simplest explicit scheme</a:t>
            </a:r>
            <a:endParaRPr/>
          </a:p>
          <a:p>
            <a:pPr marL="457200" lvl="0" indent="-342900" algn="l" rtl="0">
              <a:spcBef>
                <a:spcPts val="0"/>
              </a:spcBef>
              <a:spcAft>
                <a:spcPts val="0"/>
              </a:spcAft>
              <a:buSzPts val="1800"/>
              <a:buChar char="●"/>
            </a:pPr>
            <a:r>
              <a:rPr lang="en"/>
              <a:t>All information known at each step</a:t>
            </a:r>
            <a:endParaRPr/>
          </a:p>
        </p:txBody>
      </p:sp>
      <p:pic>
        <p:nvPicPr>
          <p:cNvPr id="62" name="Google Shape;62;p14"/>
          <p:cNvPicPr preferRelativeResize="0"/>
          <p:nvPr/>
        </p:nvPicPr>
        <p:blipFill>
          <a:blip r:embed="rId3">
            <a:alphaModFix/>
          </a:blip>
          <a:stretch>
            <a:fillRect/>
          </a:stretch>
        </p:blipFill>
        <p:spPr>
          <a:xfrm>
            <a:off x="4471600" y="1143775"/>
            <a:ext cx="4392251" cy="3294175"/>
          </a:xfrm>
          <a:prstGeom prst="rect">
            <a:avLst/>
          </a:prstGeom>
          <a:noFill/>
          <a:ln>
            <a:noFill/>
          </a:ln>
        </p:spPr>
      </p:pic>
      <p:pic>
        <p:nvPicPr>
          <p:cNvPr id="63" name="Google Shape;63;p14"/>
          <p:cNvPicPr preferRelativeResize="0"/>
          <p:nvPr/>
        </p:nvPicPr>
        <p:blipFill>
          <a:blip r:embed="rId4">
            <a:alphaModFix/>
          </a:blip>
          <a:stretch>
            <a:fillRect/>
          </a:stretch>
        </p:blipFill>
        <p:spPr>
          <a:xfrm>
            <a:off x="887461" y="2803250"/>
            <a:ext cx="3108774" cy="497225"/>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Midpoint Euler: Index 3 System</a:t>
            </a:r>
            <a:endParaRPr/>
          </a:p>
        </p:txBody>
      </p:sp>
      <p:sp>
        <p:nvSpPr>
          <p:cNvPr id="226" name="Google Shape;226;p32"/>
          <p:cNvSpPr txBox="1">
            <a:spLocks noGrp="1"/>
          </p:cNvSpPr>
          <p:nvPr>
            <p:ph type="body" idx="1"/>
          </p:nvPr>
        </p:nvSpPr>
        <p:spPr>
          <a:xfrm>
            <a:off x="311700" y="2067925"/>
            <a:ext cx="4193400" cy="792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Unstable even for consistent initial conditions</a:t>
            </a:r>
            <a:endParaRPr/>
          </a:p>
        </p:txBody>
      </p:sp>
      <p:pic>
        <p:nvPicPr>
          <p:cNvPr id="227" name="Google Shape;227;p32"/>
          <p:cNvPicPr preferRelativeResize="0"/>
          <p:nvPr/>
        </p:nvPicPr>
        <p:blipFill>
          <a:blip r:embed="rId3">
            <a:alphaModFix/>
          </a:blip>
          <a:stretch>
            <a:fillRect/>
          </a:stretch>
        </p:blipFill>
        <p:spPr>
          <a:xfrm>
            <a:off x="4476350" y="1152475"/>
            <a:ext cx="4355950" cy="3416400"/>
          </a:xfrm>
          <a:prstGeom prst="rect">
            <a:avLst/>
          </a:prstGeom>
          <a:noFill/>
          <a:ln>
            <a:noFill/>
          </a:ln>
        </p:spPr>
      </p:pic>
      <p:pic>
        <p:nvPicPr>
          <p:cNvPr id="228" name="Google Shape;228;p32"/>
          <p:cNvPicPr preferRelativeResize="0"/>
          <p:nvPr/>
        </p:nvPicPr>
        <p:blipFill>
          <a:blip r:embed="rId4">
            <a:alphaModFix/>
          </a:blip>
          <a:stretch>
            <a:fillRect/>
          </a:stretch>
        </p:blipFill>
        <p:spPr>
          <a:xfrm>
            <a:off x="4476350" y="1152475"/>
            <a:ext cx="4355950" cy="3416400"/>
          </a:xfrm>
          <a:prstGeom prst="rect">
            <a:avLst/>
          </a:prstGeom>
          <a:noFill/>
          <a:ln>
            <a:noFill/>
          </a:ln>
        </p:spPr>
      </p:pic>
      <p:pic>
        <p:nvPicPr>
          <p:cNvPr id="229" name="Google Shape;229;p32"/>
          <p:cNvPicPr preferRelativeResize="0"/>
          <p:nvPr/>
        </p:nvPicPr>
        <p:blipFill>
          <a:blip r:embed="rId5">
            <a:alphaModFix/>
          </a:blip>
          <a:stretch>
            <a:fillRect/>
          </a:stretch>
        </p:blipFill>
        <p:spPr>
          <a:xfrm>
            <a:off x="4476350" y="1152475"/>
            <a:ext cx="4355950" cy="3416400"/>
          </a:xfrm>
          <a:prstGeom prst="rect">
            <a:avLst/>
          </a:prstGeom>
          <a:noFill/>
          <a:ln>
            <a:noFill/>
          </a:ln>
        </p:spPr>
      </p:pic>
      <p:pic>
        <p:nvPicPr>
          <p:cNvPr id="230" name="Google Shape;230;p32"/>
          <p:cNvPicPr preferRelativeResize="0"/>
          <p:nvPr/>
        </p:nvPicPr>
        <p:blipFill>
          <a:blip r:embed="rId6">
            <a:alphaModFix/>
          </a:blip>
          <a:stretch>
            <a:fillRect/>
          </a:stretch>
        </p:blipFill>
        <p:spPr>
          <a:xfrm>
            <a:off x="4476350" y="1152475"/>
            <a:ext cx="4355950" cy="3416400"/>
          </a:xfrm>
          <a:prstGeom prst="rect">
            <a:avLst/>
          </a:prstGeom>
          <a:noFill/>
          <a:ln>
            <a:noFill/>
          </a:ln>
        </p:spPr>
      </p:pic>
      <p:pic>
        <p:nvPicPr>
          <p:cNvPr id="231" name="Google Shape;231;p32"/>
          <p:cNvPicPr preferRelativeResize="0"/>
          <p:nvPr/>
        </p:nvPicPr>
        <p:blipFill>
          <a:blip r:embed="rId7">
            <a:alphaModFix/>
          </a:blip>
          <a:stretch>
            <a:fillRect/>
          </a:stretch>
        </p:blipFill>
        <p:spPr>
          <a:xfrm>
            <a:off x="4476350" y="1152475"/>
            <a:ext cx="4355950" cy="341640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Implicit Euler: Index 3 System</a:t>
            </a:r>
            <a:endParaRPr/>
          </a:p>
        </p:txBody>
      </p:sp>
      <p:sp>
        <p:nvSpPr>
          <p:cNvPr id="237" name="Google Shape;237;p33"/>
          <p:cNvSpPr txBox="1">
            <a:spLocks noGrp="1"/>
          </p:cNvSpPr>
          <p:nvPr>
            <p:ph type="body" idx="1"/>
          </p:nvPr>
        </p:nvSpPr>
        <p:spPr>
          <a:xfrm>
            <a:off x="311700" y="1762075"/>
            <a:ext cx="4121700" cy="1746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Stable for consistent initial conditions</a:t>
            </a:r>
            <a:endParaRPr/>
          </a:p>
          <a:p>
            <a:pPr marL="457200" lvl="0" indent="-342900" algn="l" rtl="0">
              <a:spcBef>
                <a:spcPts val="0"/>
              </a:spcBef>
              <a:spcAft>
                <a:spcPts val="0"/>
              </a:spcAft>
              <a:buSzPts val="1800"/>
              <a:buChar char="●"/>
            </a:pPr>
            <a:r>
              <a:rPr lang="en"/>
              <a:t>Able to recover from inconsistent initial conditions when x or y is perturbed </a:t>
            </a:r>
            <a:endParaRPr/>
          </a:p>
        </p:txBody>
      </p:sp>
      <p:pic>
        <p:nvPicPr>
          <p:cNvPr id="238" name="Google Shape;238;p33"/>
          <p:cNvPicPr preferRelativeResize="0"/>
          <p:nvPr/>
        </p:nvPicPr>
        <p:blipFill>
          <a:blip r:embed="rId3">
            <a:alphaModFix/>
          </a:blip>
          <a:stretch>
            <a:fillRect/>
          </a:stretch>
        </p:blipFill>
        <p:spPr>
          <a:xfrm>
            <a:off x="4277100" y="1143425"/>
            <a:ext cx="4555200" cy="341640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BDF Order 2: Index 3 System</a:t>
            </a:r>
            <a:endParaRPr/>
          </a:p>
        </p:txBody>
      </p:sp>
      <p:sp>
        <p:nvSpPr>
          <p:cNvPr id="244" name="Google Shape;244;p34"/>
          <p:cNvSpPr txBox="1">
            <a:spLocks noGrp="1"/>
          </p:cNvSpPr>
          <p:nvPr>
            <p:ph type="body" idx="1"/>
          </p:nvPr>
        </p:nvSpPr>
        <p:spPr>
          <a:xfrm>
            <a:off x="311700" y="1609675"/>
            <a:ext cx="3965400" cy="2362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Stable for consistent initial conditions</a:t>
            </a:r>
            <a:endParaRPr/>
          </a:p>
          <a:p>
            <a:pPr marL="457200" lvl="0" indent="-342900" algn="l" rtl="0">
              <a:spcBef>
                <a:spcPts val="0"/>
              </a:spcBef>
              <a:spcAft>
                <a:spcPts val="0"/>
              </a:spcAft>
              <a:buSzPts val="1800"/>
              <a:buChar char="●"/>
            </a:pPr>
            <a:r>
              <a:rPr lang="en"/>
              <a:t>Able to recover from inconsistent initial conditions when y is perturbed </a:t>
            </a:r>
            <a:endParaRPr/>
          </a:p>
          <a:p>
            <a:pPr marL="457200" lvl="0" indent="-342900" algn="l" rtl="0">
              <a:spcBef>
                <a:spcPts val="0"/>
              </a:spcBef>
              <a:spcAft>
                <a:spcPts val="0"/>
              </a:spcAft>
              <a:buSzPts val="1800"/>
              <a:buChar char="●"/>
            </a:pPr>
            <a:r>
              <a:rPr lang="en"/>
              <a:t>Strange behavior for perturbation in x</a:t>
            </a:r>
            <a:endParaRPr/>
          </a:p>
        </p:txBody>
      </p:sp>
      <p:pic>
        <p:nvPicPr>
          <p:cNvPr id="245" name="Google Shape;245;p34"/>
          <p:cNvPicPr preferRelativeResize="0"/>
          <p:nvPr/>
        </p:nvPicPr>
        <p:blipFill>
          <a:blip r:embed="rId3">
            <a:alphaModFix/>
          </a:blip>
          <a:stretch>
            <a:fillRect/>
          </a:stretch>
        </p:blipFill>
        <p:spPr>
          <a:xfrm>
            <a:off x="4277100" y="1143425"/>
            <a:ext cx="4555200" cy="341640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251" name="Google Shape;251;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Stiff systems </a:t>
            </a:r>
            <a:r>
              <a:rPr lang="en" b="1"/>
              <a:t>restrict the numerical scheme </a:t>
            </a:r>
            <a:endParaRPr b="1"/>
          </a:p>
          <a:p>
            <a:pPr marL="457200" lvl="0" indent="-342900" algn="l" rtl="0">
              <a:spcBef>
                <a:spcPts val="0"/>
              </a:spcBef>
              <a:spcAft>
                <a:spcPts val="0"/>
              </a:spcAft>
              <a:buSzPts val="1800"/>
              <a:buChar char="●"/>
            </a:pPr>
            <a:r>
              <a:rPr lang="en" b="1"/>
              <a:t>BDF implicit methods perform better</a:t>
            </a:r>
            <a:r>
              <a:rPr lang="en"/>
              <a:t> than Explicit Euler and Runge-Kutta family of methods  </a:t>
            </a:r>
            <a:endParaRPr/>
          </a:p>
          <a:p>
            <a:pPr marL="457200" lvl="0" indent="-342900" algn="l" rtl="0">
              <a:spcBef>
                <a:spcPts val="0"/>
              </a:spcBef>
              <a:spcAft>
                <a:spcPts val="0"/>
              </a:spcAft>
              <a:buSzPts val="1800"/>
              <a:buChar char="●"/>
            </a:pPr>
            <a:r>
              <a:rPr lang="en" b="1"/>
              <a:t>Consistent initial conditions</a:t>
            </a:r>
            <a:r>
              <a:rPr lang="en"/>
              <a:t> are necessary for high index systems</a:t>
            </a:r>
            <a:endParaRPr/>
          </a:p>
          <a:p>
            <a:pPr marL="457200" lvl="0" indent="-342900" algn="l" rtl="0">
              <a:spcBef>
                <a:spcPts val="0"/>
              </a:spcBef>
              <a:spcAft>
                <a:spcPts val="0"/>
              </a:spcAft>
              <a:buSzPts val="1800"/>
              <a:buChar char="●"/>
            </a:pPr>
            <a:r>
              <a:rPr lang="en"/>
              <a:t>In many cases, we need to perform index reduction (non trivial)</a:t>
            </a:r>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Implicit Euler: Algorithm and Stability</a:t>
            </a:r>
            <a:endParaRPr/>
          </a:p>
        </p:txBody>
      </p:sp>
      <p:sp>
        <p:nvSpPr>
          <p:cNvPr id="69" name="Google Shape;69;p15"/>
          <p:cNvSpPr txBox="1">
            <a:spLocks noGrp="1"/>
          </p:cNvSpPr>
          <p:nvPr>
            <p:ph type="body" idx="1"/>
          </p:nvPr>
        </p:nvSpPr>
        <p:spPr>
          <a:xfrm>
            <a:off x="311700" y="1533475"/>
            <a:ext cx="4365600" cy="1419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Simple implicit scheme</a:t>
            </a:r>
            <a:endParaRPr/>
          </a:p>
          <a:p>
            <a:pPr marL="457200" lvl="0" indent="-342900" algn="l" rtl="0">
              <a:spcBef>
                <a:spcPts val="0"/>
              </a:spcBef>
              <a:spcAft>
                <a:spcPts val="0"/>
              </a:spcAft>
              <a:buSzPts val="1800"/>
              <a:buChar char="●"/>
            </a:pPr>
            <a:r>
              <a:rPr lang="en"/>
              <a:t>Need to solve system of equations at a given step</a:t>
            </a:r>
            <a:endParaRPr/>
          </a:p>
          <a:p>
            <a:pPr marL="457200" lvl="0" indent="-342900" algn="l" rtl="0">
              <a:spcBef>
                <a:spcPts val="0"/>
              </a:spcBef>
              <a:spcAft>
                <a:spcPts val="0"/>
              </a:spcAft>
              <a:buSzPts val="1800"/>
              <a:buChar char="●"/>
            </a:pPr>
            <a:r>
              <a:rPr lang="en"/>
              <a:t>“A-Stable”</a:t>
            </a:r>
            <a:endParaRPr/>
          </a:p>
        </p:txBody>
      </p:sp>
      <p:pic>
        <p:nvPicPr>
          <p:cNvPr id="70" name="Google Shape;70;p15"/>
          <p:cNvPicPr preferRelativeResize="0"/>
          <p:nvPr/>
        </p:nvPicPr>
        <p:blipFill>
          <a:blip r:embed="rId3">
            <a:alphaModFix/>
          </a:blip>
          <a:stretch>
            <a:fillRect/>
          </a:stretch>
        </p:blipFill>
        <p:spPr>
          <a:xfrm>
            <a:off x="654377" y="3166300"/>
            <a:ext cx="3529574" cy="313975"/>
          </a:xfrm>
          <a:prstGeom prst="rect">
            <a:avLst/>
          </a:prstGeom>
          <a:noFill/>
          <a:ln>
            <a:noFill/>
          </a:ln>
        </p:spPr>
      </p:pic>
      <p:pic>
        <p:nvPicPr>
          <p:cNvPr id="71" name="Google Shape;71;p15"/>
          <p:cNvPicPr preferRelativeResize="0"/>
          <p:nvPr/>
        </p:nvPicPr>
        <p:blipFill>
          <a:blip r:embed="rId4">
            <a:alphaModFix/>
          </a:blip>
          <a:stretch>
            <a:fillRect/>
          </a:stretch>
        </p:blipFill>
        <p:spPr>
          <a:xfrm>
            <a:off x="4728725" y="1187412"/>
            <a:ext cx="4103575" cy="3077688"/>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Runge-Kutta Order 4: Algorithm and Stability</a:t>
            </a:r>
            <a:endParaRPr/>
          </a:p>
        </p:txBody>
      </p:sp>
      <p:sp>
        <p:nvSpPr>
          <p:cNvPr id="77" name="Google Shape;77;p16"/>
          <p:cNvSpPr txBox="1">
            <a:spLocks noGrp="1"/>
          </p:cNvSpPr>
          <p:nvPr>
            <p:ph type="body" idx="1"/>
          </p:nvPr>
        </p:nvSpPr>
        <p:spPr>
          <a:xfrm>
            <a:off x="311700" y="1381075"/>
            <a:ext cx="4494600" cy="1120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Numerical scheme that takes weighted average of quantities at previous step</a:t>
            </a:r>
            <a:endParaRPr/>
          </a:p>
        </p:txBody>
      </p:sp>
      <p:pic>
        <p:nvPicPr>
          <p:cNvPr id="78" name="Google Shape;78;p16"/>
          <p:cNvPicPr preferRelativeResize="0"/>
          <p:nvPr/>
        </p:nvPicPr>
        <p:blipFill>
          <a:blip r:embed="rId3">
            <a:alphaModFix/>
          </a:blip>
          <a:stretch>
            <a:fillRect/>
          </a:stretch>
        </p:blipFill>
        <p:spPr>
          <a:xfrm>
            <a:off x="854250" y="2508875"/>
            <a:ext cx="3001999" cy="2083275"/>
          </a:xfrm>
          <a:prstGeom prst="rect">
            <a:avLst/>
          </a:prstGeom>
          <a:noFill/>
          <a:ln>
            <a:noFill/>
          </a:ln>
        </p:spPr>
      </p:pic>
      <p:pic>
        <p:nvPicPr>
          <p:cNvPr id="79" name="Google Shape;79;p16"/>
          <p:cNvPicPr preferRelativeResize="0"/>
          <p:nvPr/>
        </p:nvPicPr>
        <p:blipFill>
          <a:blip r:embed="rId4">
            <a:alphaModFix/>
          </a:blip>
          <a:stretch>
            <a:fillRect/>
          </a:stretch>
        </p:blipFill>
        <p:spPr>
          <a:xfrm>
            <a:off x="4464532" y="1293076"/>
            <a:ext cx="4367768" cy="32758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Stiffness Ratio</a:t>
            </a:r>
            <a:endParaRPr/>
          </a:p>
        </p:txBody>
      </p:sp>
      <p:sp>
        <p:nvSpPr>
          <p:cNvPr id="85" name="Google Shape;85;p17"/>
          <p:cNvSpPr txBox="1">
            <a:spLocks noGrp="1"/>
          </p:cNvSpPr>
          <p:nvPr>
            <p:ph type="body" idx="1"/>
          </p:nvPr>
        </p:nvSpPr>
        <p:spPr>
          <a:xfrm>
            <a:off x="311700" y="1457275"/>
            <a:ext cx="4322400" cy="2352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Ratio of the largest and smallest eigenvalues of </a:t>
            </a:r>
            <a:r>
              <a:rPr lang="en" i="1"/>
              <a:t>A</a:t>
            </a:r>
            <a:endParaRPr i="1"/>
          </a:p>
          <a:p>
            <a:pPr marL="457200" lvl="0" indent="-342900" algn="l" rtl="0">
              <a:spcBef>
                <a:spcPts val="0"/>
              </a:spcBef>
              <a:spcAft>
                <a:spcPts val="0"/>
              </a:spcAft>
              <a:buSzPts val="1800"/>
              <a:buChar char="●"/>
            </a:pPr>
            <a:r>
              <a:rPr lang="en"/>
              <a:t>Larger the stiffness ratio, the more difficult the system is to capture numerically</a:t>
            </a:r>
            <a:endParaRPr/>
          </a:p>
          <a:p>
            <a:pPr marL="457200" lvl="0" indent="-342900" algn="l" rtl="0">
              <a:spcBef>
                <a:spcPts val="0"/>
              </a:spcBef>
              <a:spcAft>
                <a:spcPts val="0"/>
              </a:spcAft>
              <a:buSzPts val="1800"/>
              <a:buChar char="●"/>
            </a:pPr>
            <a:r>
              <a:rPr lang="en"/>
              <a:t>Eg. chemical reactions with slow and fast dynamics</a:t>
            </a:r>
            <a:endParaRPr/>
          </a:p>
        </p:txBody>
      </p:sp>
      <p:pic>
        <p:nvPicPr>
          <p:cNvPr id="86" name="Google Shape;86;p17"/>
          <p:cNvPicPr preferRelativeResize="0"/>
          <p:nvPr/>
        </p:nvPicPr>
        <p:blipFill>
          <a:blip r:embed="rId3">
            <a:alphaModFix/>
          </a:blip>
          <a:stretch>
            <a:fillRect/>
          </a:stretch>
        </p:blipFill>
        <p:spPr>
          <a:xfrm>
            <a:off x="5244425" y="2645550"/>
            <a:ext cx="1971450" cy="966400"/>
          </a:xfrm>
          <a:prstGeom prst="rect">
            <a:avLst/>
          </a:prstGeom>
          <a:noFill/>
          <a:ln>
            <a:noFill/>
          </a:ln>
        </p:spPr>
      </p:pic>
      <p:pic>
        <p:nvPicPr>
          <p:cNvPr id="87" name="Google Shape;87;p17"/>
          <p:cNvPicPr preferRelativeResize="0"/>
          <p:nvPr/>
        </p:nvPicPr>
        <p:blipFill>
          <a:blip r:embed="rId4">
            <a:alphaModFix/>
          </a:blip>
          <a:stretch>
            <a:fillRect/>
          </a:stretch>
        </p:blipFill>
        <p:spPr>
          <a:xfrm>
            <a:off x="4815074" y="1437199"/>
            <a:ext cx="3409724" cy="53507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3308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Backward Difference Formulae (BDF)</a:t>
            </a:r>
            <a:endParaRPr/>
          </a:p>
        </p:txBody>
      </p:sp>
      <p:sp>
        <p:nvSpPr>
          <p:cNvPr id="93" name="Google Shape;93;p18"/>
          <p:cNvSpPr txBox="1">
            <a:spLocks noGrp="1"/>
          </p:cNvSpPr>
          <p:nvPr>
            <p:ph type="body" idx="1"/>
          </p:nvPr>
        </p:nvSpPr>
        <p:spPr>
          <a:xfrm>
            <a:off x="311700" y="1144950"/>
            <a:ext cx="46812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Linear Multistep Methods</a:t>
            </a:r>
            <a:endParaRPr sz="1400"/>
          </a:p>
          <a:p>
            <a:pPr marL="457200" lvl="0" indent="-317500" algn="l" rtl="0">
              <a:spcBef>
                <a:spcPts val="0"/>
              </a:spcBef>
              <a:spcAft>
                <a:spcPts val="0"/>
              </a:spcAft>
              <a:buSzPts val="1400"/>
              <a:buChar char="●"/>
            </a:pPr>
            <a:r>
              <a:rPr lang="en" sz="1400" i="1"/>
              <a:t>y</a:t>
            </a:r>
            <a:r>
              <a:rPr lang="en" sz="1400"/>
              <a:t>’ is approximated by a linear combination of previous and </a:t>
            </a:r>
            <a:r>
              <a:rPr lang="en" sz="1400" b="1"/>
              <a:t>current</a:t>
            </a:r>
            <a:r>
              <a:rPr lang="en" sz="1400"/>
              <a:t> values</a:t>
            </a:r>
            <a:endParaRPr sz="1400"/>
          </a:p>
          <a:p>
            <a:pPr marL="457200" lvl="0" indent="-317500" algn="l" rtl="0">
              <a:spcBef>
                <a:spcPts val="0"/>
              </a:spcBef>
              <a:spcAft>
                <a:spcPts val="0"/>
              </a:spcAft>
              <a:buSzPts val="1400"/>
              <a:buChar char="●"/>
            </a:pPr>
            <a:r>
              <a:rPr lang="en" sz="1400" i="1"/>
              <a:t>k</a:t>
            </a:r>
            <a:r>
              <a:rPr lang="en" sz="1400"/>
              <a:t>th order method requires </a:t>
            </a:r>
            <a:r>
              <a:rPr lang="en" sz="1400" i="1"/>
              <a:t>k</a:t>
            </a:r>
            <a:r>
              <a:rPr lang="en" sz="1400"/>
              <a:t>-1 previous steps</a:t>
            </a:r>
            <a:endParaRPr sz="1400"/>
          </a:p>
        </p:txBody>
      </p:sp>
      <p:pic>
        <p:nvPicPr>
          <p:cNvPr id="94" name="Google Shape;94;p18"/>
          <p:cNvPicPr preferRelativeResize="0"/>
          <p:nvPr/>
        </p:nvPicPr>
        <p:blipFill>
          <a:blip r:embed="rId3">
            <a:alphaModFix/>
          </a:blip>
          <a:stretch>
            <a:fillRect/>
          </a:stretch>
        </p:blipFill>
        <p:spPr>
          <a:xfrm>
            <a:off x="4791300" y="1273475"/>
            <a:ext cx="4288324" cy="3216237"/>
          </a:xfrm>
          <a:prstGeom prst="rect">
            <a:avLst/>
          </a:prstGeom>
          <a:noFill/>
          <a:ln>
            <a:noFill/>
          </a:ln>
        </p:spPr>
      </p:pic>
      <p:pic>
        <p:nvPicPr>
          <p:cNvPr id="95" name="Google Shape;95;p18"/>
          <p:cNvPicPr preferRelativeResize="0"/>
          <p:nvPr/>
        </p:nvPicPr>
        <p:blipFill>
          <a:blip r:embed="rId4">
            <a:alphaModFix/>
          </a:blip>
          <a:stretch>
            <a:fillRect/>
          </a:stretch>
        </p:blipFill>
        <p:spPr>
          <a:xfrm>
            <a:off x="734591" y="2351175"/>
            <a:ext cx="1869425" cy="771700"/>
          </a:xfrm>
          <a:prstGeom prst="rect">
            <a:avLst/>
          </a:prstGeom>
          <a:noFill/>
          <a:ln>
            <a:noFill/>
          </a:ln>
        </p:spPr>
      </p:pic>
      <p:pic>
        <p:nvPicPr>
          <p:cNvPr id="96" name="Google Shape;96;p18"/>
          <p:cNvPicPr preferRelativeResize="0"/>
          <p:nvPr/>
        </p:nvPicPr>
        <p:blipFill>
          <a:blip r:embed="rId5">
            <a:alphaModFix/>
          </a:blip>
          <a:stretch>
            <a:fillRect/>
          </a:stretch>
        </p:blipFill>
        <p:spPr>
          <a:xfrm>
            <a:off x="734600" y="3314646"/>
            <a:ext cx="3991875" cy="12467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Stiff Problem</a:t>
            </a:r>
            <a:endParaRPr/>
          </a:p>
        </p:txBody>
      </p:sp>
      <p:pic>
        <p:nvPicPr>
          <p:cNvPr id="102" name="Google Shape;102;p19"/>
          <p:cNvPicPr preferRelativeResize="0"/>
          <p:nvPr/>
        </p:nvPicPr>
        <p:blipFill>
          <a:blip r:embed="rId3">
            <a:alphaModFix/>
          </a:blip>
          <a:stretch>
            <a:fillRect/>
          </a:stretch>
        </p:blipFill>
        <p:spPr>
          <a:xfrm>
            <a:off x="6155148" y="3514136"/>
            <a:ext cx="1212325" cy="243925"/>
          </a:xfrm>
          <a:prstGeom prst="rect">
            <a:avLst/>
          </a:prstGeom>
          <a:noFill/>
          <a:ln>
            <a:noFill/>
          </a:ln>
        </p:spPr>
      </p:pic>
      <p:sp>
        <p:nvSpPr>
          <p:cNvPr id="103" name="Google Shape;103;p19"/>
          <p:cNvSpPr/>
          <p:nvPr/>
        </p:nvSpPr>
        <p:spPr>
          <a:xfrm>
            <a:off x="2413000" y="1418175"/>
            <a:ext cx="811375" cy="1079500"/>
          </a:xfrm>
          <a:prstGeom prst="flowChartMagneticDisk">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9"/>
          <p:cNvSpPr/>
          <p:nvPr/>
        </p:nvSpPr>
        <p:spPr>
          <a:xfrm>
            <a:off x="4166313" y="1418175"/>
            <a:ext cx="811375" cy="1079500"/>
          </a:xfrm>
          <a:prstGeom prst="flowChartMagneticDisk">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9"/>
          <p:cNvSpPr/>
          <p:nvPr/>
        </p:nvSpPr>
        <p:spPr>
          <a:xfrm>
            <a:off x="5919650" y="1418175"/>
            <a:ext cx="811375" cy="1079500"/>
          </a:xfrm>
          <a:prstGeom prst="flowChartMagneticDisk">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9"/>
          <p:cNvSpPr/>
          <p:nvPr/>
        </p:nvSpPr>
        <p:spPr>
          <a:xfrm>
            <a:off x="1755125" y="1887425"/>
            <a:ext cx="571500" cy="141000"/>
          </a:xfrm>
          <a:prstGeom prst="rightArrow">
            <a:avLst>
              <a:gd name="adj1" fmla="val 50000"/>
              <a:gd name="adj2" fmla="val 50000"/>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9"/>
          <p:cNvSpPr/>
          <p:nvPr/>
        </p:nvSpPr>
        <p:spPr>
          <a:xfrm>
            <a:off x="3310750" y="1887425"/>
            <a:ext cx="769200" cy="141000"/>
          </a:xfrm>
          <a:prstGeom prst="rightArrow">
            <a:avLst>
              <a:gd name="adj1" fmla="val 50000"/>
              <a:gd name="adj2" fmla="val 50000"/>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p:nvPr/>
        </p:nvSpPr>
        <p:spPr>
          <a:xfrm>
            <a:off x="5064075" y="1887413"/>
            <a:ext cx="769200" cy="141000"/>
          </a:xfrm>
          <a:prstGeom prst="rightArrow">
            <a:avLst>
              <a:gd name="adj1" fmla="val 50000"/>
              <a:gd name="adj2" fmla="val 50000"/>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p:nvPr/>
        </p:nvSpPr>
        <p:spPr>
          <a:xfrm>
            <a:off x="6817400" y="1887425"/>
            <a:ext cx="571500" cy="141000"/>
          </a:xfrm>
          <a:prstGeom prst="rightArrow">
            <a:avLst>
              <a:gd name="adj1" fmla="val 50000"/>
              <a:gd name="adj2" fmla="val 50000"/>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9"/>
          <p:cNvSpPr txBox="1"/>
          <p:nvPr/>
        </p:nvSpPr>
        <p:spPr>
          <a:xfrm>
            <a:off x="2670513" y="1919100"/>
            <a:ext cx="352800" cy="30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A</a:t>
            </a:r>
            <a:endParaRPr b="1"/>
          </a:p>
        </p:txBody>
      </p:sp>
      <p:sp>
        <p:nvSpPr>
          <p:cNvPr id="111" name="Google Shape;111;p19"/>
          <p:cNvSpPr txBox="1"/>
          <p:nvPr/>
        </p:nvSpPr>
        <p:spPr>
          <a:xfrm>
            <a:off x="4395600" y="1919100"/>
            <a:ext cx="352800" cy="30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B</a:t>
            </a:r>
            <a:endParaRPr b="1"/>
          </a:p>
        </p:txBody>
      </p:sp>
      <p:sp>
        <p:nvSpPr>
          <p:cNvPr id="112" name="Google Shape;112;p19"/>
          <p:cNvSpPr txBox="1"/>
          <p:nvPr/>
        </p:nvSpPr>
        <p:spPr>
          <a:xfrm>
            <a:off x="6148938" y="1919100"/>
            <a:ext cx="352800" cy="30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C</a:t>
            </a:r>
            <a:endParaRPr b="1"/>
          </a:p>
        </p:txBody>
      </p:sp>
      <p:pic>
        <p:nvPicPr>
          <p:cNvPr id="113" name="Google Shape;113;p19"/>
          <p:cNvPicPr preferRelativeResize="0"/>
          <p:nvPr/>
        </p:nvPicPr>
        <p:blipFill>
          <a:blip r:embed="rId4">
            <a:alphaModFix/>
          </a:blip>
          <a:stretch>
            <a:fillRect/>
          </a:stretch>
        </p:blipFill>
        <p:spPr>
          <a:xfrm>
            <a:off x="1021925" y="2872363"/>
            <a:ext cx="4184364" cy="17032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 Times</a:t>
            </a:r>
            <a:endParaRPr/>
          </a:p>
        </p:txBody>
      </p:sp>
      <p:sp>
        <p:nvSpPr>
          <p:cNvPr id="119" name="Google Shape;11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Explicit methods require </a:t>
            </a:r>
            <a:r>
              <a:rPr lang="en" b="1"/>
              <a:t>finer discretization</a:t>
            </a:r>
            <a:r>
              <a:rPr lang="en"/>
              <a:t> before exhibiting stability</a:t>
            </a:r>
            <a:endParaRPr/>
          </a:p>
          <a:p>
            <a:pPr marL="457200" lvl="0" indent="-342900" algn="l" rtl="0">
              <a:spcBef>
                <a:spcPts val="0"/>
              </a:spcBef>
              <a:spcAft>
                <a:spcPts val="0"/>
              </a:spcAft>
              <a:buSzPts val="1800"/>
              <a:buChar char="●"/>
            </a:pPr>
            <a:r>
              <a:rPr lang="en" b="1"/>
              <a:t>Computational expense</a:t>
            </a:r>
            <a:r>
              <a:rPr lang="en"/>
              <a:t> clear for fine discretizations of implicit methods</a:t>
            </a:r>
            <a:endParaRPr/>
          </a:p>
        </p:txBody>
      </p:sp>
      <p:pic>
        <p:nvPicPr>
          <p:cNvPr id="120" name="Google Shape;120;p20"/>
          <p:cNvPicPr preferRelativeResize="0"/>
          <p:nvPr/>
        </p:nvPicPr>
        <p:blipFill>
          <a:blip r:embed="rId3">
            <a:alphaModFix/>
          </a:blip>
          <a:stretch>
            <a:fillRect/>
          </a:stretch>
        </p:blipFill>
        <p:spPr>
          <a:xfrm>
            <a:off x="800475" y="2620575"/>
            <a:ext cx="7254475" cy="157075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Stiff System: Explicit Euler</a:t>
            </a:r>
            <a:endParaRPr/>
          </a:p>
        </p:txBody>
      </p:sp>
      <p:sp>
        <p:nvSpPr>
          <p:cNvPr id="126" name="Google Shape;126;p21"/>
          <p:cNvSpPr txBox="1">
            <a:spLocks noGrp="1"/>
          </p:cNvSpPr>
          <p:nvPr>
            <p:ph type="body" idx="1"/>
          </p:nvPr>
        </p:nvSpPr>
        <p:spPr>
          <a:xfrm>
            <a:off x="311700" y="1841275"/>
            <a:ext cx="3547800" cy="1049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Log scaled on the </a:t>
            </a:r>
            <a:r>
              <a:rPr lang="en" i="1"/>
              <a:t>x</a:t>
            </a:r>
            <a:r>
              <a:rPr lang="en"/>
              <a:t> axis</a:t>
            </a:r>
            <a:endParaRPr/>
          </a:p>
          <a:p>
            <a:pPr marL="457200" lvl="0" indent="-342900" algn="l" rtl="0">
              <a:spcBef>
                <a:spcPts val="0"/>
              </a:spcBef>
              <a:spcAft>
                <a:spcPts val="0"/>
              </a:spcAft>
              <a:buSzPts val="1800"/>
              <a:buChar char="●"/>
            </a:pPr>
            <a:r>
              <a:rPr lang="en"/>
              <a:t>Numerically unstable until discretized below</a:t>
            </a:r>
            <a:endParaRPr/>
          </a:p>
        </p:txBody>
      </p:sp>
      <p:pic>
        <p:nvPicPr>
          <p:cNvPr id="127" name="Google Shape;127;p21"/>
          <p:cNvPicPr preferRelativeResize="0"/>
          <p:nvPr/>
        </p:nvPicPr>
        <p:blipFill>
          <a:blip r:embed="rId3">
            <a:alphaModFix/>
          </a:blip>
          <a:stretch>
            <a:fillRect/>
          </a:stretch>
        </p:blipFill>
        <p:spPr>
          <a:xfrm>
            <a:off x="3927250" y="1152475"/>
            <a:ext cx="4905051" cy="34164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1491</Words>
  <Application>Microsoft Office PowerPoint</Application>
  <PresentationFormat>On-screen Show (16:9)</PresentationFormat>
  <Paragraphs>92</Paragraphs>
  <Slides>23</Slides>
  <Notes>23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23</vt:i4>
      </vt:variant>
    </vt:vector>
  </HeadingPairs>
  <TitlesOfParts>
    <vt:vector size="25" baseType="lpstr">
      <vt:lpstr>Arial</vt:lpstr>
      <vt:lpstr>Simple Light</vt:lpstr>
      <vt:lpstr>Stiff Integrators</vt:lpstr>
      <vt:lpstr>Explicit Euler: Algorithm and Stability</vt:lpstr>
      <vt:lpstr>Implicit Euler: Algorithm and Stability</vt:lpstr>
      <vt:lpstr>Runge-Kutta Order 4: Algorithm and Stability</vt:lpstr>
      <vt:lpstr>Stiffness Ratio</vt:lpstr>
      <vt:lpstr>Backward Difference Formulae (BDF)</vt:lpstr>
      <vt:lpstr>Stiff Problem</vt:lpstr>
      <vt:lpstr>Solution Times</vt:lpstr>
      <vt:lpstr>Stiff System: Explicit Euler</vt:lpstr>
      <vt:lpstr>Stiff System: Implicit Euler</vt:lpstr>
      <vt:lpstr>Stiff System: Runge-Kutta Order 4</vt:lpstr>
      <vt:lpstr>Stiff System: BDF Order 2</vt:lpstr>
      <vt:lpstr>Differential Algebraic Equations (DAEs)</vt:lpstr>
      <vt:lpstr>DAEs vs Stiff ODEs</vt:lpstr>
      <vt:lpstr>Index of a DAE</vt:lpstr>
      <vt:lpstr>DAE Index 2 System</vt:lpstr>
      <vt:lpstr>Midpoint Euler: Index 2 System</vt:lpstr>
      <vt:lpstr>Implicit Euler: Index 2 System </vt:lpstr>
      <vt:lpstr>DAE Index 3 System</vt:lpstr>
      <vt:lpstr>Midpoint Euler: Index 3 System</vt:lpstr>
      <vt:lpstr>Implicit Euler: Index 3 System</vt:lpstr>
      <vt:lpstr>BDF Order 2: Index 3 System</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Stiff Integrators</dc:title>
  <cp:lastModifiedBy>Vibhav Dabadghao</cp:lastModifiedBy>
  <cp:revision>12</cp:revision>
  <dcterms:modified xsi:type="dcterms:W3CDTF">2020-04-23T03:58:37Z</dcterms:modified>
</cp:coreProperties>
</file>