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80" r:id="rId2"/>
    <p:sldId id="581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90" r:id="rId11"/>
    <p:sldId id="591" r:id="rId12"/>
    <p:sldId id="592" r:id="rId13"/>
    <p:sldId id="593" r:id="rId14"/>
    <p:sldId id="594" r:id="rId15"/>
    <p:sldId id="608" r:id="rId16"/>
    <p:sldId id="595" r:id="rId17"/>
    <p:sldId id="602" r:id="rId18"/>
    <p:sldId id="603" r:id="rId19"/>
    <p:sldId id="628" r:id="rId20"/>
    <p:sldId id="629" r:id="rId21"/>
    <p:sldId id="606" r:id="rId22"/>
    <p:sldId id="6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580"/>
            <p14:sldId id="581"/>
            <p14:sldId id="582"/>
          </p14:sldIdLst>
        </p14:section>
        <p14:section name="State Management" id="{CB7CBB77-A875-4DC4-B3AB-0C5D90DFB927}">
          <p14:sldIdLst>
            <p14:sldId id="583"/>
            <p14:sldId id="584"/>
            <p14:sldId id="585"/>
            <p14:sldId id="586"/>
          </p14:sldIdLst>
        </p14:section>
        <p14:section name="NgRx" id="{429A40CE-D1A3-415C-958A-DA39B8ECEBE0}">
          <p14:sldIdLst>
            <p14:sldId id="587"/>
            <p14:sldId id="588"/>
            <p14:sldId id="590"/>
            <p14:sldId id="591"/>
            <p14:sldId id="592"/>
            <p14:sldId id="593"/>
            <p14:sldId id="594"/>
            <p14:sldId id="608"/>
            <p14:sldId id="595"/>
          </p14:sldIdLst>
        </p14:section>
        <p14:section name="Conclusion" id="{5C36B735-38CA-4E35-BE5A-5054C14D130A}">
          <p14:sldIdLst>
            <p14:sldId id="602"/>
            <p14:sldId id="603"/>
            <p14:sldId id="628"/>
            <p14:sldId id="629"/>
            <p14:sldId id="606"/>
            <p14:sldId id="6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106" d="100"/>
          <a:sy n="106" d="100"/>
        </p:scale>
        <p:origin x="138" y="14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126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createAction" TargetMode="External"/><Relationship Id="rId2" Type="http://schemas.openxmlformats.org/officeDocument/2006/relationships/hyperlink" Target="https://ngrx.io/api/store-devtools/DevToolsFeatureOptions#expor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createReducer" TargetMode="External"/><Relationship Id="rId2" Type="http://schemas.openxmlformats.org/officeDocument/2006/relationships/hyperlink" Target="https://ngrx.io/api/store-devtools/DevToolsFeatureOptions#impor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grx.io/api/store-devtools/StoreDevtools#state" TargetMode="External"/><Relationship Id="rId5" Type="http://schemas.openxmlformats.org/officeDocument/2006/relationships/hyperlink" Target="https://ngrx.io/api/store-devtools/DevToolsFeatureOptions#export" TargetMode="External"/><Relationship Id="rId4" Type="http://schemas.openxmlformats.org/officeDocument/2006/relationships/hyperlink" Target="https://ngrx.io/api/store/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Store" TargetMode="External"/><Relationship Id="rId2" Type="http://schemas.openxmlformats.org/officeDocument/2006/relationships/hyperlink" Target="https://ngrx.io/api/store-devtools/DevToolsFeatureOptions#expor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34982"/>
          </a:xfrm>
        </p:spPr>
        <p:txBody>
          <a:bodyPr/>
          <a:lstStyle/>
          <a:p>
            <a:r>
              <a:rPr lang="en-US" sz="3200" dirty="0"/>
              <a:t>Introduction to Redux. Using NgRX.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State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534401" y="6261294"/>
            <a:ext cx="2950749" cy="351369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92"/>
            <a:ext cx="2950749" cy="506412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1" y="2677770"/>
            <a:ext cx="1757955" cy="18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546589"/>
          </a:xfrm>
        </p:spPr>
        <p:txBody>
          <a:bodyPr/>
          <a:lstStyle/>
          <a:p>
            <a:r>
              <a:rPr lang="en-US" dirty="0"/>
              <a:t>An action in NgRX/store</a:t>
            </a:r>
          </a:p>
          <a:p>
            <a:pPr lvl="1"/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in the form of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en-US" dirty="0"/>
          </a:p>
          <a:p>
            <a:pPr lvl="1"/>
            <a:r>
              <a:rPr lang="en-US" dirty="0"/>
              <a:t>Contains a </a:t>
            </a: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of data</a:t>
            </a:r>
          </a:p>
          <a:p>
            <a:r>
              <a:rPr lang="en-US" dirty="0"/>
              <a:t>Create an </a:t>
            </a:r>
            <a:r>
              <a:rPr lang="en-US" b="1" dirty="0" err="1">
                <a:solidFill>
                  <a:schemeClr val="bg1"/>
                </a:solidFill>
              </a:rPr>
              <a:t>actions.ts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2429" y="3886200"/>
            <a:ext cx="756852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An action to increment</a:t>
            </a:r>
            <a:b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increment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'[Counter Component] Increment'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13874"/>
            <a:ext cx="61341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hlinkClick r:id="rId2"/>
              </a:rPr>
              <a:t>export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decrement =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hlinkClick r:id="rId3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'[Counter Component] Decrement'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95" y="3886201"/>
            <a:ext cx="614560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hlinkClick r:id="rId2"/>
              </a:rPr>
              <a:t>export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reset =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hlinkClick r:id="rId3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'[Counter Component] Reset'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3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630000" cy="5546589"/>
          </a:xfrm>
        </p:spPr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b="1" dirty="0">
                <a:solidFill>
                  <a:schemeClr val="bg1"/>
                </a:solidFill>
              </a:rPr>
              <a:t>reducer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is responsible for </a:t>
            </a:r>
            <a:r>
              <a:rPr lang="en-US" b="1" dirty="0">
                <a:solidFill>
                  <a:schemeClr val="bg1"/>
                </a:solidFill>
              </a:rPr>
              <a:t>handling transitions </a:t>
            </a:r>
            <a:r>
              <a:rPr lang="en-US" dirty="0"/>
              <a:t>from one state to another</a:t>
            </a:r>
          </a:p>
          <a:p>
            <a:pPr lvl="1"/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pure function</a:t>
            </a:r>
          </a:p>
          <a:p>
            <a:pPr lvl="1"/>
            <a:r>
              <a:rPr lang="en-US" dirty="0"/>
              <a:t>handles each state transition </a:t>
            </a:r>
            <a:r>
              <a:rPr lang="en-US" b="1" dirty="0">
                <a:solidFill>
                  <a:schemeClr val="bg1"/>
                </a:solidFill>
              </a:rPr>
              <a:t>synchronously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 function</a:t>
            </a:r>
          </a:p>
          <a:p>
            <a:pPr lvl="1"/>
            <a:r>
              <a:rPr lang="en-US" dirty="0"/>
              <a:t>handles transitions by determining which action to handle based on the </a:t>
            </a:r>
            <a:r>
              <a:rPr lang="en-US" b="1" dirty="0">
                <a:solidFill>
                  <a:schemeClr val="bg1"/>
                </a:solidFill>
              </a:rPr>
              <a:t>action's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2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108275"/>
            <a:ext cx="9503571" cy="882654"/>
          </a:xfrm>
        </p:spPr>
        <p:txBody>
          <a:bodyPr/>
          <a:lstStyle/>
          <a:p>
            <a:r>
              <a:rPr lang="en-US" dirty="0"/>
              <a:t>Define a Reducer Function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9875" y="1162050"/>
            <a:ext cx="911225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import</a:t>
            </a:r>
            <a:r>
              <a:rPr lang="en-US" sz="2400" b="1" dirty="0"/>
              <a:t> { </a:t>
            </a:r>
            <a:r>
              <a:rPr lang="en-US" sz="2400" b="1" dirty="0" err="1">
                <a:hlinkClick r:id="rId3"/>
              </a:rPr>
              <a:t>createReducer</a:t>
            </a:r>
            <a:r>
              <a:rPr lang="en-US" sz="2400" b="1" dirty="0"/>
              <a:t>, </a:t>
            </a:r>
            <a:r>
              <a:rPr lang="en-US" sz="2400" b="1" dirty="0">
                <a:hlinkClick r:id="rId4"/>
              </a:rPr>
              <a:t>on</a:t>
            </a:r>
            <a:r>
              <a:rPr lang="en-US" sz="2400" b="1" dirty="0"/>
              <a:t> } from '@</a:t>
            </a:r>
            <a:r>
              <a:rPr lang="en-US" sz="2400" b="1" dirty="0" err="1"/>
              <a:t>ngrx</a:t>
            </a:r>
            <a:r>
              <a:rPr lang="en-US" sz="2400" b="1" dirty="0"/>
              <a:t>/store';</a:t>
            </a:r>
          </a:p>
          <a:p>
            <a:r>
              <a:rPr lang="en-US" sz="2400" b="1" dirty="0">
                <a:hlinkClick r:id="rId2"/>
              </a:rPr>
              <a:t>import</a:t>
            </a:r>
            <a:r>
              <a:rPr lang="en-US" sz="2400" b="1" dirty="0"/>
              <a:t> { increment, decrement, reset } from './</a:t>
            </a:r>
            <a:r>
              <a:rPr lang="en-US" sz="2400" b="1" dirty="0" err="1"/>
              <a:t>counter.actions</a:t>
            </a:r>
            <a:r>
              <a:rPr lang="en-US" sz="2400" b="1" dirty="0"/>
              <a:t>';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>
                <a:hlinkClick r:id="rId5"/>
              </a:rPr>
              <a:t>export</a:t>
            </a:r>
            <a:r>
              <a:rPr lang="en-US" sz="2400" b="1" dirty="0"/>
              <a:t> const </a:t>
            </a:r>
            <a:r>
              <a:rPr lang="en-US" sz="2400" b="1" dirty="0" err="1"/>
              <a:t>initialState</a:t>
            </a:r>
            <a:r>
              <a:rPr lang="en-US" sz="2400" b="1" dirty="0"/>
              <a:t> = 0;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const _</a:t>
            </a:r>
            <a:r>
              <a:rPr lang="en-US" sz="2400" b="1" dirty="0" err="1"/>
              <a:t>counterReducer</a:t>
            </a:r>
            <a:r>
              <a:rPr lang="en-US" sz="2400" b="1" dirty="0"/>
              <a:t> = </a:t>
            </a:r>
            <a:r>
              <a:rPr lang="en-US" sz="2400" b="1" dirty="0" err="1">
                <a:hlinkClick r:id="rId3"/>
              </a:rPr>
              <a:t>createReducer</a:t>
            </a:r>
            <a:r>
              <a:rPr lang="en-US" sz="2400" b="1" dirty="0"/>
              <a:t>(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initialState</a:t>
            </a:r>
            <a:r>
              <a:rPr lang="en-US" sz="2400" b="1" dirty="0"/>
              <a:t>,</a:t>
            </a:r>
          </a:p>
          <a:p>
            <a:r>
              <a:rPr lang="en-US" sz="2400" b="1" dirty="0">
                <a:hlinkClick r:id="rId4"/>
              </a:rPr>
              <a:t>  on</a:t>
            </a:r>
            <a:r>
              <a:rPr lang="en-US" sz="2400" b="1" dirty="0"/>
              <a:t>(increment, 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) =&gt; 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 + 1),</a:t>
            </a:r>
          </a:p>
          <a:p>
            <a:r>
              <a:rPr lang="en-US" sz="2400" b="1" dirty="0">
                <a:hlinkClick r:id="rId4"/>
              </a:rPr>
              <a:t>  on</a:t>
            </a:r>
            <a:r>
              <a:rPr lang="en-US" sz="2400" b="1" dirty="0"/>
              <a:t>(decrement, 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) =&gt; 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 - 1),</a:t>
            </a:r>
          </a:p>
          <a:p>
            <a:r>
              <a:rPr lang="en-US" sz="2400" b="1" dirty="0">
                <a:hlinkClick r:id="rId4"/>
              </a:rPr>
              <a:t>  on</a:t>
            </a:r>
            <a:r>
              <a:rPr lang="en-US" sz="2400" b="1" dirty="0"/>
              <a:t>(reset, 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) =&gt; 0)</a:t>
            </a:r>
          </a:p>
          <a:p>
            <a:r>
              <a:rPr lang="en-US" sz="2400" b="1" dirty="0"/>
              <a:t>);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>
                <a:hlinkClick r:id="rId5"/>
              </a:rPr>
              <a:t>export</a:t>
            </a:r>
            <a:r>
              <a:rPr lang="en-US" sz="2400" b="1" dirty="0"/>
              <a:t> function </a:t>
            </a:r>
            <a:r>
              <a:rPr lang="en-US" sz="2400" b="1" dirty="0" err="1"/>
              <a:t>counterReducer</a:t>
            </a:r>
            <a:r>
              <a:rPr lang="en-US" sz="2400" b="1" dirty="0"/>
              <a:t>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, action) {</a:t>
            </a:r>
          </a:p>
          <a:p>
            <a:r>
              <a:rPr lang="en-US" sz="2400" b="1" dirty="0"/>
              <a:t>  return _</a:t>
            </a:r>
            <a:r>
              <a:rPr lang="en-US" sz="2400" b="1" dirty="0" err="1"/>
              <a:t>counterReducer</a:t>
            </a:r>
            <a:r>
              <a:rPr lang="en-US" sz="2400" b="1" dirty="0"/>
              <a:t>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, action);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5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StoreModule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 </a:t>
            </a:r>
            <a:r>
              <a:rPr lang="en-US" dirty="0" err="1"/>
              <a:t>StoreModule.forRoot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44000"/>
            <a:ext cx="9575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StoreModule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ngrx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/store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counterReducer</a:t>
            </a:r>
            <a:r>
              <a:rPr lang="en-US" dirty="0"/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counter.reducer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BrowserModule,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StoreModule.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counterReducer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Store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Counter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44000"/>
            <a:ext cx="95758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 </a:t>
            </a:r>
          </a:p>
          <a:p>
            <a:r>
              <a:rPr lang="en-US" b="1" dirty="0">
                <a:hlinkClick r:id="rId2"/>
              </a:rPr>
              <a:t>export</a:t>
            </a:r>
            <a:r>
              <a:rPr lang="en-US" b="1" dirty="0"/>
              <a:t> class </a:t>
            </a:r>
            <a:r>
              <a:rPr lang="en-US" b="1" dirty="0" err="1"/>
              <a:t>MyCounterComponent</a:t>
            </a:r>
            <a:r>
              <a:rPr lang="en-US" b="1" dirty="0"/>
              <a:t> {</a:t>
            </a:r>
          </a:p>
          <a:p>
            <a:r>
              <a:rPr lang="en-US" b="1" dirty="0"/>
              <a:t>  count$: Observable&lt;number&gt;</a:t>
            </a:r>
          </a:p>
          <a:p>
            <a:r>
              <a:rPr lang="en-US" b="1" dirty="0"/>
              <a:t>  constructor(private store: </a:t>
            </a:r>
            <a:r>
              <a:rPr lang="en-US" b="1" dirty="0">
                <a:hlinkClick r:id="rId3"/>
              </a:rPr>
              <a:t>Store</a:t>
            </a:r>
            <a:r>
              <a:rPr lang="en-US" b="1" dirty="0"/>
              <a:t>&lt;{ count: number }&gt;)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TODO: This stream will connect to the current store `count` state</a:t>
            </a:r>
          </a:p>
          <a:p>
            <a:r>
              <a:rPr lang="en-US" b="1" dirty="0"/>
              <a:t>    </a:t>
            </a:r>
            <a:r>
              <a:rPr lang="en-US" b="1" dirty="0" err="1"/>
              <a:t>this.count</a:t>
            </a:r>
            <a:r>
              <a:rPr lang="en-US" b="1" dirty="0"/>
              <a:t>$ =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store.select</a:t>
            </a:r>
            <a:r>
              <a:rPr lang="en-US" b="1" dirty="0"/>
              <a:t>('count');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/>
              <a:t>()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</a:t>
            </a:r>
            <a:r>
              <a:rPr lang="en-US" b="1" dirty="0" err="1"/>
              <a:t>this.store.dispatch</a:t>
            </a:r>
            <a:r>
              <a:rPr lang="en-US" b="1" dirty="0"/>
              <a:t>(increment());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b="1" dirty="0"/>
              <a:t>()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TODO: Dispatch a decrement action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b="1" dirty="0"/>
              <a:t>()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TODO: Dispatch a reset action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Generate HTML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Add your component to the </a:t>
            </a:r>
            <a:r>
              <a:rPr lang="en-US" dirty="0" err="1"/>
              <a:t>AppModule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Counter Component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99000"/>
            <a:ext cx="891155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&lt;button (click)="</a:t>
            </a:r>
            <a:r>
              <a:rPr lang="en-US" sz="2400" b="1" dirty="0">
                <a:solidFill>
                  <a:schemeClr val="bg1"/>
                </a:solidFill>
              </a:rPr>
              <a:t>increment()</a:t>
            </a:r>
            <a:r>
              <a:rPr lang="en-US" sz="2400" b="1" dirty="0"/>
              <a:t>"&gt;Increment&lt;/button&gt; </a:t>
            </a:r>
          </a:p>
          <a:p>
            <a:r>
              <a:rPr lang="en-US" sz="2400" b="1" dirty="0"/>
              <a:t>&lt;div&gt;Current Count: {{ </a:t>
            </a:r>
            <a:r>
              <a:rPr lang="en-US" sz="2400" b="1" dirty="0">
                <a:solidFill>
                  <a:schemeClr val="bg1"/>
                </a:solidFill>
              </a:rPr>
              <a:t>count$ | </a:t>
            </a:r>
            <a:r>
              <a:rPr lang="en-US" sz="2400" b="1" dirty="0" err="1">
                <a:solidFill>
                  <a:schemeClr val="bg1"/>
                </a:solidFill>
              </a:rPr>
              <a:t>async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/>
              <a:t>}}&lt;/div&gt;</a:t>
            </a:r>
          </a:p>
          <a:p>
            <a:r>
              <a:rPr lang="en-US" sz="2400" b="1" dirty="0"/>
              <a:t>&lt;button (click)="</a:t>
            </a:r>
            <a:r>
              <a:rPr lang="en-US" sz="2400" b="1" dirty="0">
                <a:solidFill>
                  <a:schemeClr val="bg1"/>
                </a:solidFill>
              </a:rPr>
              <a:t>decrement()</a:t>
            </a:r>
            <a:r>
              <a:rPr lang="en-US" sz="2400" b="1" dirty="0"/>
              <a:t>"&gt;Decrement&lt;/button&gt; </a:t>
            </a:r>
          </a:p>
          <a:p>
            <a:r>
              <a:rPr lang="en-US" sz="2400" b="1" dirty="0"/>
              <a:t>&lt;button (click)="</a:t>
            </a:r>
            <a:r>
              <a:rPr lang="en-US" sz="2400" b="1" dirty="0">
                <a:solidFill>
                  <a:schemeClr val="bg1"/>
                </a:solidFill>
              </a:rPr>
              <a:t>reset()</a:t>
            </a:r>
            <a:r>
              <a:rPr lang="en-US" sz="2400" b="1" dirty="0"/>
              <a:t>"&gt;Reset Counter&lt;/button&gt;</a:t>
            </a:r>
            <a:endParaRPr lang="en-GB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3100" y="4895850"/>
            <a:ext cx="891155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NgModule</a:t>
            </a:r>
            <a:r>
              <a:rPr lang="en-US" sz="2400" b="1" dirty="0"/>
              <a:t>({</a:t>
            </a:r>
          </a:p>
          <a:p>
            <a:r>
              <a:rPr lang="en-US" sz="2400" b="1" dirty="0"/>
              <a:t>  declarations: [</a:t>
            </a:r>
            <a:r>
              <a:rPr lang="en-US" sz="2400" b="1" dirty="0" err="1"/>
              <a:t>AppComponent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MyCounterComponent</a:t>
            </a:r>
            <a:r>
              <a:rPr lang="en-US" sz="2400" b="1" dirty="0"/>
              <a:t>],</a:t>
            </a:r>
          </a:p>
          <a:p>
            <a:r>
              <a:rPr lang="en-US" sz="2400" b="1" dirty="0"/>
              <a:t>  imports: [</a:t>
            </a:r>
            <a:r>
              <a:rPr lang="en-US" sz="2400" b="1" dirty="0" err="1"/>
              <a:t>BrowserModule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StoreModule.forRoot</a:t>
            </a:r>
            <a:r>
              <a:rPr lang="en-US" sz="2400" b="1" dirty="0">
                <a:solidFill>
                  <a:schemeClr val="bg1"/>
                </a:solidFill>
              </a:rPr>
              <a:t>({ count: </a:t>
            </a:r>
            <a:r>
              <a:rPr lang="en-US" sz="2400" b="1" dirty="0" err="1">
                <a:solidFill>
                  <a:schemeClr val="bg1"/>
                </a:solidFill>
              </a:rPr>
              <a:t>counterReducer</a:t>
            </a:r>
            <a:r>
              <a:rPr lang="en-US" sz="2400" b="1" dirty="0">
                <a:solidFill>
                  <a:schemeClr val="bg1"/>
                </a:solidFill>
              </a:rPr>
              <a:t> })</a:t>
            </a:r>
            <a:r>
              <a:rPr lang="en-US" sz="2400" b="1" dirty="0"/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15696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86293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28652" y="1656934"/>
            <a:ext cx="85247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State Management Lifecycle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NgRx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packages</a:t>
            </a:r>
          </a:p>
          <a:p>
            <a:pPr marL="342900" indent="-342900"/>
            <a:r>
              <a:rPr lang="en-US" sz="3600" dirty="0">
                <a:solidFill>
                  <a:schemeClr val="bg2"/>
                </a:solidFill>
              </a:rPr>
              <a:t> NgRX store is a </a:t>
            </a:r>
            <a:r>
              <a:rPr lang="en-US" sz="3600" b="1" dirty="0">
                <a:solidFill>
                  <a:schemeClr val="bg1"/>
                </a:solidFill>
              </a:rPr>
              <a:t>state management tool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Store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Actions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Reducers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NgRx</a:t>
            </a:r>
            <a:endParaRPr lang="bg-BG" dirty="0"/>
          </a:p>
          <a:p>
            <a:pPr lvl="1">
              <a:lnSpc>
                <a:spcPts val="4000"/>
              </a:lnSpc>
            </a:pPr>
            <a:r>
              <a:rPr lang="en-US" dirty="0" err="1"/>
              <a:t>NgRx</a:t>
            </a:r>
            <a:r>
              <a:rPr lang="en-US" dirty="0"/>
              <a:t> Packages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err="1"/>
              <a:t>NgRX</a:t>
            </a:r>
            <a:r>
              <a:rPr lang="en-US" dirty="0"/>
              <a:t> Store</a:t>
            </a:r>
          </a:p>
          <a:p>
            <a:pPr marL="957262" lvl="1" indent="-514350">
              <a:lnSpc>
                <a:spcPts val="4000"/>
              </a:lnSpc>
            </a:pPr>
            <a:r>
              <a:rPr lang="en-US" dirty="0"/>
              <a:t>Actions</a:t>
            </a:r>
          </a:p>
          <a:p>
            <a:pPr marL="957262" lvl="1" indent="-514350">
              <a:lnSpc>
                <a:spcPts val="4000"/>
              </a:lnSpc>
            </a:pPr>
            <a:r>
              <a:rPr lang="en-US" dirty="0"/>
              <a:t>Reducers</a:t>
            </a:r>
          </a:p>
          <a:p>
            <a:pPr marL="957262" lvl="1" indent="-514350">
              <a:lnSpc>
                <a:spcPts val="4000"/>
              </a:lnSpc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234465"/>
                </a:solidFill>
              </a:rPr>
              <a:t>Introduction to </a:t>
            </a:r>
            <a:r>
              <a:rPr lang="en-US" sz="4000" b="1" dirty="0" err="1">
                <a:solidFill>
                  <a:srgbClr val="234465"/>
                </a:solidFill>
              </a:rPr>
              <a:t>NgRx</a:t>
            </a:r>
            <a:endParaRPr lang="en-US" sz="4000" b="1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5" y="1295400"/>
            <a:ext cx="2730733" cy="24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00866" y="1121143"/>
            <a:ext cx="981808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NgRx</a:t>
            </a:r>
            <a:r>
              <a:rPr lang="en-US" dirty="0"/>
              <a:t> is a framework for building reactive applications in Angular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NgRx</a:t>
            </a:r>
            <a:r>
              <a:rPr lang="en-US" dirty="0"/>
              <a:t> provides libraries for: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global state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r>
              <a:rPr lang="en-US" dirty="0"/>
              <a:t> of side effects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collection management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with the Angular Router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Developer tooling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NgRx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2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NgRx</a:t>
            </a:r>
            <a:r>
              <a:rPr lang="en-US" dirty="0"/>
              <a:t> packages categories: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: 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dirty="0"/>
              <a:t> - </a:t>
            </a:r>
            <a:r>
              <a:rPr lang="en-US" sz="2800" dirty="0" err="1"/>
              <a:t>RxJS</a:t>
            </a:r>
            <a:r>
              <a:rPr lang="en-US" sz="2800" dirty="0"/>
              <a:t> powered global state management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Effects</a:t>
            </a:r>
            <a:r>
              <a:rPr lang="en-US" sz="2800" dirty="0"/>
              <a:t> - side effect model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Router store</a:t>
            </a:r>
            <a:r>
              <a:rPr lang="en-US" sz="2800" b="1" dirty="0"/>
              <a:t> </a:t>
            </a:r>
            <a:r>
              <a:rPr lang="en-US" sz="2800" dirty="0"/>
              <a:t>- Bindings to connect the Angular Router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Entity</a:t>
            </a:r>
            <a:r>
              <a:rPr lang="en-US" sz="2800" dirty="0"/>
              <a:t> - Entity State adapter for managing record collections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ComponentStore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: </a:t>
            </a:r>
            <a:r>
              <a:rPr lang="en-US" sz="2800" dirty="0"/>
              <a:t>Extension for simplified entity data management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View: </a:t>
            </a:r>
            <a:r>
              <a:rPr lang="en-US" sz="2800" dirty="0"/>
              <a:t>Extension for fully reactive Angular applications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Developer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tooling: </a:t>
            </a:r>
            <a:r>
              <a:rPr lang="en-US" sz="2800" dirty="0"/>
              <a:t>Store </a:t>
            </a:r>
            <a:r>
              <a:rPr lang="en-US" sz="2800" dirty="0" err="1"/>
              <a:t>Devtools</a:t>
            </a:r>
            <a:r>
              <a:rPr lang="en-US" sz="2800" dirty="0"/>
              <a:t>, Schematics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Packages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Lifecycle</a:t>
            </a:r>
            <a:endParaRPr lang="bg-BG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22572" y="1612327"/>
            <a:ext cx="2190256" cy="83299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Selector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36625" y="3914775"/>
            <a:ext cx="1962150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628650" y="5407025"/>
            <a:ext cx="2578100" cy="7556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Component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95650" y="5783051"/>
            <a:ext cx="2133600" cy="35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auto">
          <a:xfrm>
            <a:off x="9340850" y="34671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518150" y="1628775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Store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3451225" y="2026170"/>
            <a:ext cx="1822450" cy="53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49074" y="45402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6" name="Rounded Rectangle 19"/>
          <p:cNvSpPr/>
          <p:nvPr/>
        </p:nvSpPr>
        <p:spPr bwMode="auto">
          <a:xfrm>
            <a:off x="5715000" y="55372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5" name="Rounded Rectangle 19"/>
          <p:cNvSpPr/>
          <p:nvPr/>
        </p:nvSpPr>
        <p:spPr bwMode="auto">
          <a:xfrm>
            <a:off x="5518150" y="53848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27" name="Rounded Rectangle 19"/>
          <p:cNvSpPr/>
          <p:nvPr/>
        </p:nvSpPr>
        <p:spPr bwMode="auto">
          <a:xfrm>
            <a:off x="9523702" y="551815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8" name="Rounded Rectangle 19"/>
          <p:cNvSpPr/>
          <p:nvPr/>
        </p:nvSpPr>
        <p:spPr bwMode="auto">
          <a:xfrm>
            <a:off x="9340850" y="53848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Effects</a:t>
            </a:r>
          </a:p>
        </p:txBody>
      </p:sp>
      <p:cxnSp>
        <p:nvCxnSpPr>
          <p:cNvPr id="29" name="Straight Arrow Connector 15"/>
          <p:cNvCxnSpPr/>
          <p:nvPr/>
        </p:nvCxnSpPr>
        <p:spPr>
          <a:xfrm flipV="1">
            <a:off x="7829550" y="5784850"/>
            <a:ext cx="1200150" cy="3598"/>
          </a:xfrm>
          <a:prstGeom prst="straightConnector1">
            <a:avLst/>
          </a:prstGeom>
          <a:ln>
            <a:prstDash val="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/>
          <p:nvPr/>
        </p:nvCxnSpPr>
        <p:spPr>
          <a:xfrm rot="10800000">
            <a:off x="7829550" y="6007100"/>
            <a:ext cx="1111250" cy="1588"/>
          </a:xfrm>
          <a:prstGeom prst="straightConnector1">
            <a:avLst/>
          </a:prstGeom>
          <a:ln>
            <a:prstDash val="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6"/>
          <p:cNvCxnSpPr/>
          <p:nvPr/>
        </p:nvCxnSpPr>
        <p:spPr>
          <a:xfrm flipV="1">
            <a:off x="6449074" y="262890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6"/>
          <p:cNvCxnSpPr/>
          <p:nvPr/>
        </p:nvCxnSpPr>
        <p:spPr>
          <a:xfrm flipV="1">
            <a:off x="10407650" y="45402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19"/>
          <p:cNvSpPr/>
          <p:nvPr/>
        </p:nvSpPr>
        <p:spPr bwMode="auto">
          <a:xfrm>
            <a:off x="5518150" y="34671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Reducer</a:t>
            </a:r>
          </a:p>
        </p:txBody>
      </p:sp>
      <p:cxnSp>
        <p:nvCxnSpPr>
          <p:cNvPr id="44" name="Straight Arrow Connector 36"/>
          <p:cNvCxnSpPr/>
          <p:nvPr/>
        </p:nvCxnSpPr>
        <p:spPr>
          <a:xfrm rot="5400000">
            <a:off x="9801821" y="4879379"/>
            <a:ext cx="679846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36"/>
          <p:cNvCxnSpPr/>
          <p:nvPr/>
        </p:nvCxnSpPr>
        <p:spPr>
          <a:xfrm flipV="1">
            <a:off x="10318750" y="25844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36"/>
          <p:cNvCxnSpPr/>
          <p:nvPr/>
        </p:nvCxnSpPr>
        <p:spPr>
          <a:xfrm rot="5400000">
            <a:off x="9712921" y="2923579"/>
            <a:ext cx="679846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19"/>
          <p:cNvSpPr/>
          <p:nvPr/>
        </p:nvSpPr>
        <p:spPr bwMode="auto">
          <a:xfrm>
            <a:off x="9340850" y="1628775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9881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0" grpId="0" animBg="1"/>
      <p:bldP spid="21" grpId="0" animBg="1"/>
      <p:bldP spid="26" grpId="0" animBg="1"/>
      <p:bldP spid="25" grpId="0" animBg="1"/>
      <p:bldP spid="27" grpId="0" animBg="1"/>
      <p:bldP spid="28" grpId="0" animBg="1"/>
      <p:bldP spid="41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en-US" dirty="0"/>
          </a:p>
        </p:txBody>
      </p:sp>
      <p:pic>
        <p:nvPicPr>
          <p:cNvPr id="6" name="Картина 5" descr="ngr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850900"/>
            <a:ext cx="3644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6416" y="1121143"/>
            <a:ext cx="10129234" cy="5546589"/>
          </a:xfrm>
        </p:spPr>
        <p:txBody>
          <a:bodyPr/>
          <a:lstStyle/>
          <a:p>
            <a:r>
              <a:rPr lang="en-US" dirty="0"/>
              <a:t>RxJS powered global </a:t>
            </a:r>
            <a:r>
              <a:rPr lang="en-US" b="1" dirty="0">
                <a:solidFill>
                  <a:schemeClr val="bg1"/>
                </a:solidFill>
              </a:rPr>
              <a:t>state management tool </a:t>
            </a:r>
            <a:r>
              <a:rPr lang="en-US" dirty="0"/>
              <a:t>for Angular</a:t>
            </a:r>
          </a:p>
          <a:p>
            <a:r>
              <a:rPr lang="en-US" dirty="0"/>
              <a:t>Helps writing </a:t>
            </a:r>
            <a:r>
              <a:rPr lang="en-US" b="1" dirty="0" err="1">
                <a:solidFill>
                  <a:schemeClr val="bg1"/>
                </a:solidFill>
              </a:rPr>
              <a:t>performant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applications on top of Angular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0000" y="4348718"/>
            <a:ext cx="607627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npm install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--save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3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</TotalTime>
  <Words>985</Words>
  <Application>Microsoft Office PowerPoint</Application>
  <PresentationFormat>Широк екран</PresentationFormat>
  <Paragraphs>199</Paragraphs>
  <Slides>22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Redux State Management</vt:lpstr>
      <vt:lpstr>Table of Contents</vt:lpstr>
      <vt:lpstr>Have a Question?</vt:lpstr>
      <vt:lpstr>State Management</vt:lpstr>
      <vt:lpstr>Introduction to NgRx</vt:lpstr>
      <vt:lpstr>NgRx Packages</vt:lpstr>
      <vt:lpstr>State Management Lifecycle</vt:lpstr>
      <vt:lpstr>NgRx</vt:lpstr>
      <vt:lpstr>NgRX Store</vt:lpstr>
      <vt:lpstr>Actions</vt:lpstr>
      <vt:lpstr>Create Actions</vt:lpstr>
      <vt:lpstr>Reducers</vt:lpstr>
      <vt:lpstr>Define a Reducer Function</vt:lpstr>
      <vt:lpstr>Add the StoreModule.forRoot</vt:lpstr>
      <vt:lpstr>Create a Counter Component</vt:lpstr>
      <vt:lpstr>Create a Counter Component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35</cp:revision>
  <dcterms:created xsi:type="dcterms:W3CDTF">2018-05-23T13:08:44Z</dcterms:created>
  <dcterms:modified xsi:type="dcterms:W3CDTF">2022-10-04T13:16:39Z</dcterms:modified>
  <cp:category>computer programming;programming;software development;software engineering</cp:category>
</cp:coreProperties>
</file>