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2416F9-1A95-4C4D-8CA6-86842A9476A6}">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12657C-AD02-4478-A685-796882D6D9CE}" type="datetimeFigureOut">
              <a:rPr lang="en-US" smtClean="0"/>
              <a:t>2/26/2024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A9056365-FFFC-4A7D-9908-D4EC379BADBF}" type="slidenum">
              <a:rPr lang="en-US" smtClean="0"/>
              <a:t>‹#›</a:t>
            </a:fld>
            <a:endParaRPr lang="en-US"/>
          </a:p>
        </p:txBody>
      </p:sp>
    </p:spTree>
    <p:extLst>
      <p:ext uri="{BB962C8B-B14F-4D97-AF65-F5344CB8AC3E}">
        <p14:creationId xmlns:p14="http://schemas.microsoft.com/office/powerpoint/2010/main" val="1748377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12657C-AD02-4478-A685-796882D6D9CE}"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56365-FFFC-4A7D-9908-D4EC379BADBF}" type="slidenum">
              <a:rPr lang="en-US" smtClean="0"/>
              <a:t>‹#›</a:t>
            </a:fld>
            <a:endParaRPr lang="en-US"/>
          </a:p>
        </p:txBody>
      </p:sp>
    </p:spTree>
    <p:extLst>
      <p:ext uri="{BB962C8B-B14F-4D97-AF65-F5344CB8AC3E}">
        <p14:creationId xmlns:p14="http://schemas.microsoft.com/office/powerpoint/2010/main" val="765706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12657C-AD02-4478-A685-796882D6D9CE}"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56365-FFFC-4A7D-9908-D4EC379BADBF}" type="slidenum">
              <a:rPr lang="en-US" smtClean="0"/>
              <a:t>‹#›</a:t>
            </a:fld>
            <a:endParaRPr lang="en-US"/>
          </a:p>
        </p:txBody>
      </p:sp>
    </p:spTree>
    <p:extLst>
      <p:ext uri="{BB962C8B-B14F-4D97-AF65-F5344CB8AC3E}">
        <p14:creationId xmlns:p14="http://schemas.microsoft.com/office/powerpoint/2010/main" val="2889953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12657C-AD02-4478-A685-796882D6D9CE}"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56365-FFFC-4A7D-9908-D4EC379BADBF}" type="slidenum">
              <a:rPr lang="en-US" smtClean="0"/>
              <a:t>‹#›</a:t>
            </a:fld>
            <a:endParaRPr lang="en-US"/>
          </a:p>
        </p:txBody>
      </p:sp>
    </p:spTree>
    <p:extLst>
      <p:ext uri="{BB962C8B-B14F-4D97-AF65-F5344CB8AC3E}">
        <p14:creationId xmlns:p14="http://schemas.microsoft.com/office/powerpoint/2010/main" val="2022918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12657C-AD02-4478-A685-796882D6D9CE}"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56365-FFFC-4A7D-9908-D4EC379BADBF}" type="slidenum">
              <a:rPr lang="en-US" smtClean="0"/>
              <a:t>‹#›</a:t>
            </a:fld>
            <a:endParaRPr lang="en-US"/>
          </a:p>
        </p:txBody>
      </p:sp>
    </p:spTree>
    <p:extLst>
      <p:ext uri="{BB962C8B-B14F-4D97-AF65-F5344CB8AC3E}">
        <p14:creationId xmlns:p14="http://schemas.microsoft.com/office/powerpoint/2010/main" val="580658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12657C-AD02-4478-A685-796882D6D9CE}"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56365-FFFC-4A7D-9908-D4EC379BADBF}" type="slidenum">
              <a:rPr lang="en-US" smtClean="0"/>
              <a:t>‹#›</a:t>
            </a:fld>
            <a:endParaRPr lang="en-US"/>
          </a:p>
        </p:txBody>
      </p:sp>
    </p:spTree>
    <p:extLst>
      <p:ext uri="{BB962C8B-B14F-4D97-AF65-F5344CB8AC3E}">
        <p14:creationId xmlns:p14="http://schemas.microsoft.com/office/powerpoint/2010/main" val="3973860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12657C-AD02-4478-A685-796882D6D9CE}"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56365-FFFC-4A7D-9908-D4EC379BADBF}" type="slidenum">
              <a:rPr lang="en-US" smtClean="0"/>
              <a:t>‹#›</a:t>
            </a:fld>
            <a:endParaRPr lang="en-US"/>
          </a:p>
        </p:txBody>
      </p:sp>
    </p:spTree>
    <p:extLst>
      <p:ext uri="{BB962C8B-B14F-4D97-AF65-F5344CB8AC3E}">
        <p14:creationId xmlns:p14="http://schemas.microsoft.com/office/powerpoint/2010/main" val="2640930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12657C-AD02-4478-A685-796882D6D9CE}"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56365-FFFC-4A7D-9908-D4EC379BADBF}" type="slidenum">
              <a:rPr lang="en-US" smtClean="0"/>
              <a:t>‹#›</a:t>
            </a:fld>
            <a:endParaRPr lang="en-US"/>
          </a:p>
        </p:txBody>
      </p:sp>
    </p:spTree>
    <p:extLst>
      <p:ext uri="{BB962C8B-B14F-4D97-AF65-F5344CB8AC3E}">
        <p14:creationId xmlns:p14="http://schemas.microsoft.com/office/powerpoint/2010/main" val="38802424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12657C-AD02-4478-A685-796882D6D9CE}"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56365-FFFC-4A7D-9908-D4EC379BADBF}" type="slidenum">
              <a:rPr lang="en-US" smtClean="0"/>
              <a:t>‹#›</a:t>
            </a:fld>
            <a:endParaRPr lang="en-US"/>
          </a:p>
        </p:txBody>
      </p:sp>
    </p:spTree>
    <p:extLst>
      <p:ext uri="{BB962C8B-B14F-4D97-AF65-F5344CB8AC3E}">
        <p14:creationId xmlns:p14="http://schemas.microsoft.com/office/powerpoint/2010/main" val="2760708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12657C-AD02-4478-A685-796882D6D9CE}"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A9056365-FFFC-4A7D-9908-D4EC379BADBF}" type="slidenum">
              <a:rPr lang="en-US" smtClean="0"/>
              <a:t>‹#›</a:t>
            </a:fld>
            <a:endParaRPr lang="en-US"/>
          </a:p>
        </p:txBody>
      </p:sp>
    </p:spTree>
    <p:extLst>
      <p:ext uri="{BB962C8B-B14F-4D97-AF65-F5344CB8AC3E}">
        <p14:creationId xmlns:p14="http://schemas.microsoft.com/office/powerpoint/2010/main" val="342899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12657C-AD02-4478-A685-796882D6D9CE}"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56365-FFFC-4A7D-9908-D4EC379BADBF}" type="slidenum">
              <a:rPr lang="en-US" smtClean="0"/>
              <a:t>‹#›</a:t>
            </a:fld>
            <a:endParaRPr lang="en-US"/>
          </a:p>
        </p:txBody>
      </p:sp>
    </p:spTree>
    <p:extLst>
      <p:ext uri="{BB962C8B-B14F-4D97-AF65-F5344CB8AC3E}">
        <p14:creationId xmlns:p14="http://schemas.microsoft.com/office/powerpoint/2010/main" val="660340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12657C-AD02-4478-A685-796882D6D9CE}"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56365-FFFC-4A7D-9908-D4EC379BADBF}" type="slidenum">
              <a:rPr lang="en-US" smtClean="0"/>
              <a:t>‹#›</a:t>
            </a:fld>
            <a:endParaRPr lang="en-US"/>
          </a:p>
        </p:txBody>
      </p:sp>
    </p:spTree>
    <p:extLst>
      <p:ext uri="{BB962C8B-B14F-4D97-AF65-F5344CB8AC3E}">
        <p14:creationId xmlns:p14="http://schemas.microsoft.com/office/powerpoint/2010/main" val="129699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12657C-AD02-4478-A685-796882D6D9CE}" type="datetimeFigureOut">
              <a:rPr lang="en-US" smtClean="0"/>
              <a:t>2/26/2024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056365-FFFC-4A7D-9908-D4EC379BADBF}" type="slidenum">
              <a:rPr lang="en-US" smtClean="0"/>
              <a:t>‹#›</a:t>
            </a:fld>
            <a:endParaRPr lang="en-US"/>
          </a:p>
        </p:txBody>
      </p:sp>
    </p:spTree>
    <p:extLst>
      <p:ext uri="{BB962C8B-B14F-4D97-AF65-F5344CB8AC3E}">
        <p14:creationId xmlns:p14="http://schemas.microsoft.com/office/powerpoint/2010/main" val="2058536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12657C-AD02-4478-A685-796882D6D9CE}" type="datetimeFigureOut">
              <a:rPr lang="en-US" smtClean="0"/>
              <a:t>2/26/2024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056365-FFFC-4A7D-9908-D4EC379BADBF}" type="slidenum">
              <a:rPr lang="en-US" smtClean="0"/>
              <a:t>‹#›</a:t>
            </a:fld>
            <a:endParaRPr lang="en-US"/>
          </a:p>
        </p:txBody>
      </p:sp>
    </p:spTree>
    <p:extLst>
      <p:ext uri="{BB962C8B-B14F-4D97-AF65-F5344CB8AC3E}">
        <p14:creationId xmlns:p14="http://schemas.microsoft.com/office/powerpoint/2010/main" val="568639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12657C-AD02-4478-A685-796882D6D9CE}" type="datetimeFigureOut">
              <a:rPr lang="en-US" smtClean="0"/>
              <a:t>2/26/2024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056365-FFFC-4A7D-9908-D4EC379BADBF}" type="slidenum">
              <a:rPr lang="en-US" smtClean="0"/>
              <a:t>‹#›</a:t>
            </a:fld>
            <a:endParaRPr lang="en-US"/>
          </a:p>
        </p:txBody>
      </p:sp>
    </p:spTree>
    <p:extLst>
      <p:ext uri="{BB962C8B-B14F-4D97-AF65-F5344CB8AC3E}">
        <p14:creationId xmlns:p14="http://schemas.microsoft.com/office/powerpoint/2010/main" val="1660232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12657C-AD02-4478-A685-796882D6D9CE}"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56365-FFFC-4A7D-9908-D4EC379BADBF}" type="slidenum">
              <a:rPr lang="en-US" smtClean="0"/>
              <a:t>‹#›</a:t>
            </a:fld>
            <a:endParaRPr lang="en-US"/>
          </a:p>
        </p:txBody>
      </p:sp>
    </p:spTree>
    <p:extLst>
      <p:ext uri="{BB962C8B-B14F-4D97-AF65-F5344CB8AC3E}">
        <p14:creationId xmlns:p14="http://schemas.microsoft.com/office/powerpoint/2010/main" val="2864133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12657C-AD02-4478-A685-796882D6D9CE}"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56365-FFFC-4A7D-9908-D4EC379BADBF}" type="slidenum">
              <a:rPr lang="en-US" smtClean="0"/>
              <a:t>‹#›</a:t>
            </a:fld>
            <a:endParaRPr lang="en-US"/>
          </a:p>
        </p:txBody>
      </p:sp>
    </p:spTree>
    <p:extLst>
      <p:ext uri="{BB962C8B-B14F-4D97-AF65-F5344CB8AC3E}">
        <p14:creationId xmlns:p14="http://schemas.microsoft.com/office/powerpoint/2010/main" val="2809699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312657C-AD02-4478-A685-796882D6D9CE}" type="datetimeFigureOut">
              <a:rPr lang="en-US" smtClean="0"/>
              <a:t>2/26/2024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056365-FFFC-4A7D-9908-D4EC379BADBF}" type="slidenum">
              <a:rPr lang="en-US" smtClean="0"/>
              <a:t>‹#›</a:t>
            </a:fld>
            <a:endParaRPr lang="en-US"/>
          </a:p>
        </p:txBody>
      </p:sp>
    </p:spTree>
    <p:extLst>
      <p:ext uri="{BB962C8B-B14F-4D97-AF65-F5344CB8AC3E}">
        <p14:creationId xmlns:p14="http://schemas.microsoft.com/office/powerpoint/2010/main" val="3954845385"/>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00AFA-DFE6-99D1-7DAD-652BF4DB7D65}"/>
              </a:ext>
            </a:extLst>
          </p:cNvPr>
          <p:cNvSpPr>
            <a:spLocks noGrp="1"/>
          </p:cNvSpPr>
          <p:nvPr>
            <p:ph type="ctrTitle"/>
          </p:nvPr>
        </p:nvSpPr>
        <p:spPr>
          <a:xfrm>
            <a:off x="2017059" y="1891552"/>
            <a:ext cx="9485963" cy="1537447"/>
          </a:xfrm>
        </p:spPr>
        <p:txBody>
          <a:bodyPr>
            <a:normAutofit/>
          </a:bodyPr>
          <a:lstStyle/>
          <a:p>
            <a:pPr algn="ctr"/>
            <a:r>
              <a:rPr lang="en-US" sz="4400" b="1" i="0" dirty="0">
                <a:effectLst/>
                <a:latin typeface="Arial" panose="020B0604020202020204" pitchFamily="34" charset="0"/>
              </a:rPr>
              <a:t>Cost Optimization and Cluster Management</a:t>
            </a:r>
            <a:endParaRPr lang="en-US" sz="14900" dirty="0"/>
          </a:p>
        </p:txBody>
      </p:sp>
      <p:sp>
        <p:nvSpPr>
          <p:cNvPr id="3" name="Subtitle 2">
            <a:extLst>
              <a:ext uri="{FF2B5EF4-FFF2-40B4-BE49-F238E27FC236}">
                <a16:creationId xmlns:a16="http://schemas.microsoft.com/office/drawing/2014/main" id="{DC340180-7067-8F61-AAB3-B50EDD52D3B7}"/>
              </a:ext>
            </a:extLst>
          </p:cNvPr>
          <p:cNvSpPr>
            <a:spLocks noGrp="1"/>
          </p:cNvSpPr>
          <p:nvPr>
            <p:ph type="subTitle" idx="1"/>
          </p:nvPr>
        </p:nvSpPr>
        <p:spPr/>
        <p:txBody>
          <a:bodyPr>
            <a:normAutofit/>
          </a:bodyPr>
          <a:lstStyle/>
          <a:p>
            <a:r>
              <a:rPr lang="en-US" sz="2800" b="1" dirty="0"/>
              <a:t>Rohan Chaudhari</a:t>
            </a:r>
          </a:p>
          <a:p>
            <a:r>
              <a:rPr lang="en-US" sz="2800" b="1" dirty="0"/>
              <a:t>Vishal Jha</a:t>
            </a:r>
          </a:p>
        </p:txBody>
      </p:sp>
    </p:spTree>
    <p:extLst>
      <p:ext uri="{BB962C8B-B14F-4D97-AF65-F5344CB8AC3E}">
        <p14:creationId xmlns:p14="http://schemas.microsoft.com/office/powerpoint/2010/main" val="25897150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3A236-AE7F-3986-C303-BA5FA4FAEFE3}"/>
              </a:ext>
            </a:extLst>
          </p:cNvPr>
          <p:cNvSpPr>
            <a:spLocks noGrp="1"/>
          </p:cNvSpPr>
          <p:nvPr>
            <p:ph type="title"/>
          </p:nvPr>
        </p:nvSpPr>
        <p:spPr/>
        <p:txBody>
          <a:bodyPr/>
          <a:lstStyle/>
          <a:p>
            <a:r>
              <a:rPr lang="en-US" sz="4000" kern="100" dirty="0" err="1">
                <a:effectLst/>
                <a:latin typeface="Arial" panose="020B0604020202020204" pitchFamily="34" charset="0"/>
                <a:ea typeface="Calibri" panose="020F0502020204030204" pitchFamily="34" charset="0"/>
                <a:cs typeface="Arial" panose="020B0604020202020204" pitchFamily="34" charset="0"/>
              </a:rPr>
              <a:t>Sparksql</a:t>
            </a:r>
            <a:br>
              <a:rPr lang="en-US" sz="4000" kern="100" dirty="0">
                <a:effectLst/>
                <a:latin typeface="Arial" panose="020B060402020202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B92B630D-EF77-CBFC-6A13-0C78C1902842}"/>
              </a:ext>
            </a:extLst>
          </p:cNvPr>
          <p:cNvSpPr>
            <a:spLocks noGrp="1"/>
          </p:cNvSpPr>
          <p:nvPr>
            <p:ph idx="1"/>
          </p:nvPr>
        </p:nvSpPr>
        <p:spPr>
          <a:xfrm>
            <a:off x="1484310" y="1985681"/>
            <a:ext cx="10018713" cy="3124201"/>
          </a:xfrm>
        </p:spPr>
        <p:txBody>
          <a:bodyPr>
            <a:normAutofit/>
          </a:bodyPr>
          <a:lstStyle/>
          <a:p>
            <a:r>
              <a:rPr lang="en-IN" kern="100" dirty="0" err="1">
                <a:effectLst/>
                <a:latin typeface="Arial" panose="020B0604020202020204" pitchFamily="34" charset="0"/>
                <a:ea typeface="Calibri" panose="020F0502020204030204" pitchFamily="34" charset="0"/>
                <a:cs typeface="Arial" panose="020B0604020202020204" pitchFamily="34" charset="0"/>
              </a:rPr>
              <a:t>SparkSQL</a:t>
            </a:r>
            <a:r>
              <a:rPr lang="en-IN" kern="100" dirty="0">
                <a:effectLst/>
                <a:latin typeface="Arial" panose="020B0604020202020204" pitchFamily="34" charset="0"/>
                <a:ea typeface="Calibri" panose="020F0502020204030204" pitchFamily="34" charset="0"/>
                <a:cs typeface="Arial" panose="020B0604020202020204" pitchFamily="34" charset="0"/>
              </a:rPr>
              <a:t> is a module in Apache Spark that provides a programming interface for working with structured data. It allows users to run SQL queries and access data using the </a:t>
            </a:r>
            <a:r>
              <a:rPr lang="en-IN" kern="100" dirty="0" err="1">
                <a:effectLst/>
                <a:latin typeface="Arial" panose="020B0604020202020204" pitchFamily="34" charset="0"/>
                <a:ea typeface="Calibri" panose="020F0502020204030204" pitchFamily="34" charset="0"/>
                <a:cs typeface="Arial" panose="020B0604020202020204" pitchFamily="34" charset="0"/>
              </a:rPr>
              <a:t>DataFrame</a:t>
            </a:r>
            <a:r>
              <a:rPr lang="en-IN" kern="100" dirty="0">
                <a:effectLst/>
                <a:latin typeface="Arial" panose="020B0604020202020204" pitchFamily="34" charset="0"/>
                <a:ea typeface="Calibri" panose="020F0502020204030204" pitchFamily="34" charset="0"/>
                <a:cs typeface="Arial" panose="020B0604020202020204" pitchFamily="34" charset="0"/>
              </a:rPr>
              <a:t> API, enabling seamless integration of SQL queries with Spark's distributed processing capabilities.</a:t>
            </a:r>
            <a:endParaRPr lang="en-US" kern="100" dirty="0">
              <a:effectLst/>
              <a:latin typeface="Arial" panose="020B0604020202020204" pitchFamily="34" charset="0"/>
              <a:ea typeface="Calibri" panose="020F050202020403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7220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1896D-D933-338A-BB6F-27AEBA5FA9B0}"/>
              </a:ext>
            </a:extLst>
          </p:cNvPr>
          <p:cNvSpPr>
            <a:spLocks noGrp="1"/>
          </p:cNvSpPr>
          <p:nvPr>
            <p:ph type="title"/>
          </p:nvPr>
        </p:nvSpPr>
        <p:spPr/>
        <p:txBody>
          <a:bodyPr/>
          <a:lstStyle/>
          <a:p>
            <a:r>
              <a:rPr lang="en-IN" sz="4000" dirty="0">
                <a:latin typeface="+mj-lt"/>
              </a:rPr>
              <a:t>Architecture Diagram</a:t>
            </a:r>
            <a:br>
              <a:rPr lang="en-IN" sz="4000" dirty="0">
                <a:latin typeface="+mj-lt"/>
              </a:rPr>
            </a:br>
            <a:endParaRPr lang="en-US" dirty="0"/>
          </a:p>
        </p:txBody>
      </p:sp>
      <p:pic>
        <p:nvPicPr>
          <p:cNvPr id="4" name="Content Placeholder 3">
            <a:extLst>
              <a:ext uri="{FF2B5EF4-FFF2-40B4-BE49-F238E27FC236}">
                <a16:creationId xmlns:a16="http://schemas.microsoft.com/office/drawing/2014/main" id="{15C5CD94-0A88-4544-28A2-C192B24FFDFF}"/>
              </a:ext>
            </a:extLst>
          </p:cNvPr>
          <p:cNvPicPr>
            <a:picLocks noGrp="1" noChangeAspect="1"/>
          </p:cNvPicPr>
          <p:nvPr>
            <p:ph idx="1"/>
          </p:nvPr>
        </p:nvPicPr>
        <p:blipFill>
          <a:blip r:embed="rId2"/>
          <a:stretch>
            <a:fillRect/>
          </a:stretch>
        </p:blipFill>
        <p:spPr>
          <a:xfrm>
            <a:off x="2170265" y="3505359"/>
            <a:ext cx="8457239" cy="1290758"/>
          </a:xfrm>
          <a:prstGeom prst="rect">
            <a:avLst/>
          </a:prstGeom>
        </p:spPr>
      </p:pic>
    </p:spTree>
    <p:extLst>
      <p:ext uri="{BB962C8B-B14F-4D97-AF65-F5344CB8AC3E}">
        <p14:creationId xmlns:p14="http://schemas.microsoft.com/office/powerpoint/2010/main" val="28564391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12407-14A9-24B6-06CE-A673F76FB0EF}"/>
              </a:ext>
            </a:extLst>
          </p:cNvPr>
          <p:cNvSpPr>
            <a:spLocks noGrp="1"/>
          </p:cNvSpPr>
          <p:nvPr>
            <p:ph type="title"/>
          </p:nvPr>
        </p:nvSpPr>
        <p:spPr>
          <a:xfrm>
            <a:off x="1573958" y="649941"/>
            <a:ext cx="10018713" cy="1752599"/>
          </a:xfrm>
        </p:spPr>
        <p:txBody>
          <a:bodyPr/>
          <a:lstStyle/>
          <a:p>
            <a:r>
              <a:rPr lang="en-IN" sz="4000" dirty="0">
                <a:latin typeface="+mj-lt"/>
              </a:rPr>
              <a:t>Implementation</a:t>
            </a:r>
            <a:endParaRPr lang="en-US" dirty="0"/>
          </a:p>
        </p:txBody>
      </p:sp>
      <p:pic>
        <p:nvPicPr>
          <p:cNvPr id="4" name="Content Placeholder 3">
            <a:extLst>
              <a:ext uri="{FF2B5EF4-FFF2-40B4-BE49-F238E27FC236}">
                <a16:creationId xmlns:a16="http://schemas.microsoft.com/office/drawing/2014/main" id="{D7C1C588-2C59-F45E-484F-0A33DB5BAB92}"/>
              </a:ext>
            </a:extLst>
          </p:cNvPr>
          <p:cNvPicPr>
            <a:picLocks noGrp="1" noChangeAspect="1"/>
          </p:cNvPicPr>
          <p:nvPr>
            <p:ph idx="1"/>
          </p:nvPr>
        </p:nvPicPr>
        <p:blipFill>
          <a:blip r:embed="rId2"/>
          <a:stretch>
            <a:fillRect/>
          </a:stretch>
        </p:blipFill>
        <p:spPr>
          <a:xfrm>
            <a:off x="1371696" y="2738718"/>
            <a:ext cx="4822916" cy="2496671"/>
          </a:xfrm>
          <a:prstGeom prst="rect">
            <a:avLst/>
          </a:prstGeom>
        </p:spPr>
      </p:pic>
      <p:pic>
        <p:nvPicPr>
          <p:cNvPr id="5" name="Picture 4">
            <a:extLst>
              <a:ext uri="{FF2B5EF4-FFF2-40B4-BE49-F238E27FC236}">
                <a16:creationId xmlns:a16="http://schemas.microsoft.com/office/drawing/2014/main" id="{EE2E23D8-6E20-51C2-BD96-186AE8A691B4}"/>
              </a:ext>
            </a:extLst>
          </p:cNvPr>
          <p:cNvPicPr>
            <a:picLocks noChangeAspect="1"/>
          </p:cNvPicPr>
          <p:nvPr/>
        </p:nvPicPr>
        <p:blipFill>
          <a:blip r:embed="rId3"/>
          <a:stretch>
            <a:fillRect/>
          </a:stretch>
        </p:blipFill>
        <p:spPr>
          <a:xfrm>
            <a:off x="6923973" y="2738717"/>
            <a:ext cx="4822916" cy="2496671"/>
          </a:xfrm>
          <a:prstGeom prst="rect">
            <a:avLst/>
          </a:prstGeom>
        </p:spPr>
      </p:pic>
      <p:sp>
        <p:nvSpPr>
          <p:cNvPr id="6" name="Title 1">
            <a:extLst>
              <a:ext uri="{FF2B5EF4-FFF2-40B4-BE49-F238E27FC236}">
                <a16:creationId xmlns:a16="http://schemas.microsoft.com/office/drawing/2014/main" id="{0C2A52D3-1A8A-AA4D-ABA1-C53D1BB611D6}"/>
              </a:ext>
            </a:extLst>
          </p:cNvPr>
          <p:cNvSpPr txBox="1">
            <a:spLocks/>
          </p:cNvSpPr>
          <p:nvPr/>
        </p:nvSpPr>
        <p:spPr>
          <a:xfrm>
            <a:off x="2061930" y="5331759"/>
            <a:ext cx="3442447" cy="87630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8" name="Title 1">
            <a:extLst>
              <a:ext uri="{FF2B5EF4-FFF2-40B4-BE49-F238E27FC236}">
                <a16:creationId xmlns:a16="http://schemas.microsoft.com/office/drawing/2014/main" id="{805AD115-F0E8-682F-5F71-B712A2B6F22B}"/>
              </a:ext>
            </a:extLst>
          </p:cNvPr>
          <p:cNvSpPr txBox="1">
            <a:spLocks/>
          </p:cNvSpPr>
          <p:nvPr/>
        </p:nvSpPr>
        <p:spPr>
          <a:xfrm>
            <a:off x="2061930" y="5331759"/>
            <a:ext cx="3442448" cy="540124"/>
          </a:xfrm>
          <a:prstGeom prst="rect">
            <a:avLst/>
          </a:prstGeom>
          <a:effectLst/>
        </p:spPr>
        <p:txBody>
          <a:bodyPr vert="horz" lIns="91440" tIns="45720" rIns="91440" bIns="45720" rtlCol="0" anchor="ctr">
            <a:normAutofit fontScale="85000" lnSpcReduction="2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Creating Cluster</a:t>
            </a:r>
          </a:p>
        </p:txBody>
      </p:sp>
      <p:sp>
        <p:nvSpPr>
          <p:cNvPr id="9" name="Title 1">
            <a:extLst>
              <a:ext uri="{FF2B5EF4-FFF2-40B4-BE49-F238E27FC236}">
                <a16:creationId xmlns:a16="http://schemas.microsoft.com/office/drawing/2014/main" id="{66318976-0668-5CE1-4FE9-3A49D03782EE}"/>
              </a:ext>
            </a:extLst>
          </p:cNvPr>
          <p:cNvSpPr txBox="1">
            <a:spLocks/>
          </p:cNvSpPr>
          <p:nvPr/>
        </p:nvSpPr>
        <p:spPr>
          <a:xfrm>
            <a:off x="7614207" y="5331759"/>
            <a:ext cx="3442448" cy="540124"/>
          </a:xfrm>
          <a:prstGeom prst="rect">
            <a:avLst/>
          </a:prstGeom>
          <a:effectLst/>
        </p:spPr>
        <p:txBody>
          <a:bodyPr vert="horz" lIns="91440" tIns="45720" rIns="91440" bIns="45720" rtlCol="0" anchor="ctr">
            <a:normAutofit fontScale="85000" lnSpcReduction="2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Autoscaling</a:t>
            </a:r>
          </a:p>
        </p:txBody>
      </p:sp>
    </p:spTree>
    <p:extLst>
      <p:ext uri="{BB962C8B-B14F-4D97-AF65-F5344CB8AC3E}">
        <p14:creationId xmlns:p14="http://schemas.microsoft.com/office/powerpoint/2010/main" val="11122230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1134786-7339-BE3F-0C14-4D1F26F5465E}"/>
              </a:ext>
            </a:extLst>
          </p:cNvPr>
          <p:cNvPicPr>
            <a:picLocks noGrp="1" noChangeAspect="1"/>
          </p:cNvPicPr>
          <p:nvPr>
            <p:ph idx="1"/>
          </p:nvPr>
        </p:nvPicPr>
        <p:blipFill>
          <a:blip r:embed="rId2"/>
          <a:stretch>
            <a:fillRect/>
          </a:stretch>
        </p:blipFill>
        <p:spPr>
          <a:xfrm>
            <a:off x="1672572" y="744890"/>
            <a:ext cx="5273840" cy="2321039"/>
          </a:xfrm>
          <a:prstGeom prst="rect">
            <a:avLst/>
          </a:prstGeom>
        </p:spPr>
      </p:pic>
      <p:pic>
        <p:nvPicPr>
          <p:cNvPr id="5" name="Picture 4">
            <a:extLst>
              <a:ext uri="{FF2B5EF4-FFF2-40B4-BE49-F238E27FC236}">
                <a16:creationId xmlns:a16="http://schemas.microsoft.com/office/drawing/2014/main" id="{9B8BEE81-F84F-176B-1266-D3E95D20600E}"/>
              </a:ext>
            </a:extLst>
          </p:cNvPr>
          <p:cNvPicPr>
            <a:picLocks noChangeAspect="1"/>
          </p:cNvPicPr>
          <p:nvPr/>
        </p:nvPicPr>
        <p:blipFill>
          <a:blip r:embed="rId3"/>
          <a:stretch>
            <a:fillRect/>
          </a:stretch>
        </p:blipFill>
        <p:spPr>
          <a:xfrm>
            <a:off x="5856904" y="3429000"/>
            <a:ext cx="5731510" cy="2585085"/>
          </a:xfrm>
          <a:prstGeom prst="rect">
            <a:avLst/>
          </a:prstGeom>
        </p:spPr>
      </p:pic>
      <p:sp>
        <p:nvSpPr>
          <p:cNvPr id="7" name="Title 1">
            <a:extLst>
              <a:ext uri="{FF2B5EF4-FFF2-40B4-BE49-F238E27FC236}">
                <a16:creationId xmlns:a16="http://schemas.microsoft.com/office/drawing/2014/main" id="{A163F510-1C4A-F838-B8FB-221480A01C1D}"/>
              </a:ext>
            </a:extLst>
          </p:cNvPr>
          <p:cNvSpPr txBox="1">
            <a:spLocks/>
          </p:cNvSpPr>
          <p:nvPr/>
        </p:nvSpPr>
        <p:spPr>
          <a:xfrm>
            <a:off x="2238193" y="3065929"/>
            <a:ext cx="3442448" cy="54012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Reading data</a:t>
            </a:r>
          </a:p>
        </p:txBody>
      </p:sp>
      <p:sp>
        <p:nvSpPr>
          <p:cNvPr id="8" name="Title 1">
            <a:extLst>
              <a:ext uri="{FF2B5EF4-FFF2-40B4-BE49-F238E27FC236}">
                <a16:creationId xmlns:a16="http://schemas.microsoft.com/office/drawing/2014/main" id="{3F729775-52EE-797A-A187-ECC84572B00C}"/>
              </a:ext>
            </a:extLst>
          </p:cNvPr>
          <p:cNvSpPr txBox="1">
            <a:spLocks/>
          </p:cNvSpPr>
          <p:nvPr/>
        </p:nvSpPr>
        <p:spPr>
          <a:xfrm>
            <a:off x="7267393" y="6014085"/>
            <a:ext cx="3442448" cy="54012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err="1"/>
              <a:t>Sparksql</a:t>
            </a:r>
            <a:r>
              <a:rPr lang="en-US" sz="1800" dirty="0"/>
              <a:t> query</a:t>
            </a:r>
          </a:p>
        </p:txBody>
      </p:sp>
    </p:spTree>
    <p:extLst>
      <p:ext uri="{BB962C8B-B14F-4D97-AF65-F5344CB8AC3E}">
        <p14:creationId xmlns:p14="http://schemas.microsoft.com/office/powerpoint/2010/main" val="34218992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E91DEC9-B1B4-9AE5-89E9-F15F27ED66B6}"/>
              </a:ext>
            </a:extLst>
          </p:cNvPr>
          <p:cNvPicPr>
            <a:picLocks noGrp="1" noChangeAspect="1"/>
          </p:cNvPicPr>
          <p:nvPr>
            <p:ph idx="1"/>
          </p:nvPr>
        </p:nvPicPr>
        <p:blipFill>
          <a:blip r:embed="rId2"/>
          <a:stretch>
            <a:fillRect/>
          </a:stretch>
        </p:blipFill>
        <p:spPr>
          <a:xfrm>
            <a:off x="1502243" y="910599"/>
            <a:ext cx="5445405" cy="1392548"/>
          </a:xfrm>
          <a:prstGeom prst="rect">
            <a:avLst/>
          </a:prstGeom>
        </p:spPr>
      </p:pic>
      <p:pic>
        <p:nvPicPr>
          <p:cNvPr id="5" name="Picture 4">
            <a:extLst>
              <a:ext uri="{FF2B5EF4-FFF2-40B4-BE49-F238E27FC236}">
                <a16:creationId xmlns:a16="http://schemas.microsoft.com/office/drawing/2014/main" id="{6BF7CE13-0CAA-0F12-286B-9B55484C6CD6}"/>
              </a:ext>
            </a:extLst>
          </p:cNvPr>
          <p:cNvPicPr>
            <a:picLocks noChangeAspect="1"/>
          </p:cNvPicPr>
          <p:nvPr/>
        </p:nvPicPr>
        <p:blipFill>
          <a:blip r:embed="rId3"/>
          <a:stretch>
            <a:fillRect/>
          </a:stretch>
        </p:blipFill>
        <p:spPr>
          <a:xfrm>
            <a:off x="5713469" y="2965749"/>
            <a:ext cx="5731510" cy="2522220"/>
          </a:xfrm>
          <a:prstGeom prst="rect">
            <a:avLst/>
          </a:prstGeom>
        </p:spPr>
      </p:pic>
      <p:sp>
        <p:nvSpPr>
          <p:cNvPr id="6" name="Title 1">
            <a:extLst>
              <a:ext uri="{FF2B5EF4-FFF2-40B4-BE49-F238E27FC236}">
                <a16:creationId xmlns:a16="http://schemas.microsoft.com/office/drawing/2014/main" id="{E88740BA-6A77-E83C-C774-4CEE2A621F22}"/>
              </a:ext>
            </a:extLst>
          </p:cNvPr>
          <p:cNvSpPr txBox="1">
            <a:spLocks/>
          </p:cNvSpPr>
          <p:nvPr/>
        </p:nvSpPr>
        <p:spPr>
          <a:xfrm>
            <a:off x="2112687" y="2303147"/>
            <a:ext cx="3442448" cy="54012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Viewing cache </a:t>
            </a:r>
          </a:p>
        </p:txBody>
      </p:sp>
      <p:sp>
        <p:nvSpPr>
          <p:cNvPr id="7" name="Title 1">
            <a:extLst>
              <a:ext uri="{FF2B5EF4-FFF2-40B4-BE49-F238E27FC236}">
                <a16:creationId xmlns:a16="http://schemas.microsoft.com/office/drawing/2014/main" id="{AC983FC4-E193-224E-646E-FA2916C110B7}"/>
              </a:ext>
            </a:extLst>
          </p:cNvPr>
          <p:cNvSpPr txBox="1">
            <a:spLocks/>
          </p:cNvSpPr>
          <p:nvPr/>
        </p:nvSpPr>
        <p:spPr>
          <a:xfrm>
            <a:off x="6947648" y="5487969"/>
            <a:ext cx="3442448" cy="54012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Coalesce</a:t>
            </a:r>
          </a:p>
        </p:txBody>
      </p:sp>
    </p:spTree>
    <p:extLst>
      <p:ext uri="{BB962C8B-B14F-4D97-AF65-F5344CB8AC3E}">
        <p14:creationId xmlns:p14="http://schemas.microsoft.com/office/powerpoint/2010/main" val="40702556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A6AE5D9-8BD1-403E-D22C-F4368FADD066}"/>
              </a:ext>
            </a:extLst>
          </p:cNvPr>
          <p:cNvPicPr>
            <a:picLocks noGrp="1" noChangeAspect="1"/>
          </p:cNvPicPr>
          <p:nvPr>
            <p:ph idx="1"/>
          </p:nvPr>
        </p:nvPicPr>
        <p:blipFill>
          <a:blip r:embed="rId2"/>
          <a:stretch>
            <a:fillRect/>
          </a:stretch>
        </p:blipFill>
        <p:spPr>
          <a:xfrm>
            <a:off x="1674500" y="358588"/>
            <a:ext cx="4577935" cy="2052918"/>
          </a:xfrm>
          <a:prstGeom prst="rect">
            <a:avLst/>
          </a:prstGeom>
        </p:spPr>
      </p:pic>
      <p:pic>
        <p:nvPicPr>
          <p:cNvPr id="5" name="Picture 4">
            <a:extLst>
              <a:ext uri="{FF2B5EF4-FFF2-40B4-BE49-F238E27FC236}">
                <a16:creationId xmlns:a16="http://schemas.microsoft.com/office/drawing/2014/main" id="{1FD35289-2825-8098-CFE7-34BC276CC312}"/>
              </a:ext>
            </a:extLst>
          </p:cNvPr>
          <p:cNvPicPr>
            <a:picLocks noChangeAspect="1"/>
          </p:cNvPicPr>
          <p:nvPr/>
        </p:nvPicPr>
        <p:blipFill>
          <a:blip r:embed="rId3"/>
          <a:stretch>
            <a:fillRect/>
          </a:stretch>
        </p:blipFill>
        <p:spPr>
          <a:xfrm>
            <a:off x="5713469" y="2811145"/>
            <a:ext cx="5731510" cy="930910"/>
          </a:xfrm>
          <a:prstGeom prst="rect">
            <a:avLst/>
          </a:prstGeom>
        </p:spPr>
      </p:pic>
      <p:pic>
        <p:nvPicPr>
          <p:cNvPr id="6" name="Picture 5">
            <a:extLst>
              <a:ext uri="{FF2B5EF4-FFF2-40B4-BE49-F238E27FC236}">
                <a16:creationId xmlns:a16="http://schemas.microsoft.com/office/drawing/2014/main" id="{2D9B6DF0-3BFD-1360-7B4F-ED2AD64F7E81}"/>
              </a:ext>
            </a:extLst>
          </p:cNvPr>
          <p:cNvPicPr>
            <a:picLocks noChangeAspect="1"/>
          </p:cNvPicPr>
          <p:nvPr/>
        </p:nvPicPr>
        <p:blipFill>
          <a:blip r:embed="rId4"/>
          <a:stretch>
            <a:fillRect/>
          </a:stretch>
        </p:blipFill>
        <p:spPr>
          <a:xfrm>
            <a:off x="2459281" y="4141694"/>
            <a:ext cx="5731510" cy="2381885"/>
          </a:xfrm>
          <a:prstGeom prst="rect">
            <a:avLst/>
          </a:prstGeom>
        </p:spPr>
      </p:pic>
      <p:sp>
        <p:nvSpPr>
          <p:cNvPr id="7" name="Title 1">
            <a:extLst>
              <a:ext uri="{FF2B5EF4-FFF2-40B4-BE49-F238E27FC236}">
                <a16:creationId xmlns:a16="http://schemas.microsoft.com/office/drawing/2014/main" id="{6B135DDD-F79D-235F-5EC5-30B8409AF00F}"/>
              </a:ext>
            </a:extLst>
          </p:cNvPr>
          <p:cNvSpPr txBox="1">
            <a:spLocks/>
          </p:cNvSpPr>
          <p:nvPr/>
        </p:nvSpPr>
        <p:spPr>
          <a:xfrm>
            <a:off x="1966254" y="2341264"/>
            <a:ext cx="3442448" cy="54012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New </a:t>
            </a:r>
            <a:r>
              <a:rPr lang="en-US" sz="1800" dirty="0" err="1"/>
              <a:t>DataFrame</a:t>
            </a:r>
            <a:endParaRPr lang="en-US" sz="1800" dirty="0"/>
          </a:p>
        </p:txBody>
      </p:sp>
      <p:sp>
        <p:nvSpPr>
          <p:cNvPr id="8" name="Title 1">
            <a:extLst>
              <a:ext uri="{FF2B5EF4-FFF2-40B4-BE49-F238E27FC236}">
                <a16:creationId xmlns:a16="http://schemas.microsoft.com/office/drawing/2014/main" id="{2ACBC15F-519B-1E2C-1FE8-29F4657A5D8B}"/>
              </a:ext>
            </a:extLst>
          </p:cNvPr>
          <p:cNvSpPr txBox="1">
            <a:spLocks/>
          </p:cNvSpPr>
          <p:nvPr/>
        </p:nvSpPr>
        <p:spPr>
          <a:xfrm>
            <a:off x="7796312" y="6122893"/>
            <a:ext cx="3442448" cy="54012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Explaining join procedure</a:t>
            </a:r>
          </a:p>
        </p:txBody>
      </p:sp>
      <p:sp>
        <p:nvSpPr>
          <p:cNvPr id="9" name="Title 1">
            <a:extLst>
              <a:ext uri="{FF2B5EF4-FFF2-40B4-BE49-F238E27FC236}">
                <a16:creationId xmlns:a16="http://schemas.microsoft.com/office/drawing/2014/main" id="{954AF817-238C-841D-A1AE-919B5B357DD9}"/>
              </a:ext>
            </a:extLst>
          </p:cNvPr>
          <p:cNvSpPr txBox="1">
            <a:spLocks/>
          </p:cNvSpPr>
          <p:nvPr/>
        </p:nvSpPr>
        <p:spPr>
          <a:xfrm>
            <a:off x="8307298" y="3606053"/>
            <a:ext cx="3442448" cy="54012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View</a:t>
            </a:r>
          </a:p>
        </p:txBody>
      </p:sp>
    </p:spTree>
    <p:extLst>
      <p:ext uri="{BB962C8B-B14F-4D97-AF65-F5344CB8AC3E}">
        <p14:creationId xmlns:p14="http://schemas.microsoft.com/office/powerpoint/2010/main" val="23472310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BCC95D0-3D83-E6AC-E1E0-6ACC46CF1E8F}"/>
              </a:ext>
            </a:extLst>
          </p:cNvPr>
          <p:cNvPicPr>
            <a:picLocks noGrp="1" noChangeAspect="1"/>
          </p:cNvPicPr>
          <p:nvPr>
            <p:ph idx="1"/>
          </p:nvPr>
        </p:nvPicPr>
        <p:blipFill>
          <a:blip r:embed="rId2"/>
          <a:stretch>
            <a:fillRect/>
          </a:stretch>
        </p:blipFill>
        <p:spPr>
          <a:xfrm>
            <a:off x="1606823" y="685800"/>
            <a:ext cx="5538048" cy="2486353"/>
          </a:xfrm>
          <a:prstGeom prst="rect">
            <a:avLst/>
          </a:prstGeom>
        </p:spPr>
      </p:pic>
      <p:pic>
        <p:nvPicPr>
          <p:cNvPr id="5" name="Picture 4">
            <a:extLst>
              <a:ext uri="{FF2B5EF4-FFF2-40B4-BE49-F238E27FC236}">
                <a16:creationId xmlns:a16="http://schemas.microsoft.com/office/drawing/2014/main" id="{B4CAC60F-00F5-1F8E-080F-261465813B32}"/>
              </a:ext>
            </a:extLst>
          </p:cNvPr>
          <p:cNvPicPr>
            <a:picLocks noChangeAspect="1"/>
          </p:cNvPicPr>
          <p:nvPr/>
        </p:nvPicPr>
        <p:blipFill>
          <a:blip r:embed="rId3"/>
          <a:stretch>
            <a:fillRect/>
          </a:stretch>
        </p:blipFill>
        <p:spPr>
          <a:xfrm>
            <a:off x="5614857" y="3685848"/>
            <a:ext cx="5731510" cy="2289175"/>
          </a:xfrm>
          <a:prstGeom prst="rect">
            <a:avLst/>
          </a:prstGeom>
        </p:spPr>
      </p:pic>
      <p:sp>
        <p:nvSpPr>
          <p:cNvPr id="6" name="Title 1">
            <a:extLst>
              <a:ext uri="{FF2B5EF4-FFF2-40B4-BE49-F238E27FC236}">
                <a16:creationId xmlns:a16="http://schemas.microsoft.com/office/drawing/2014/main" id="{6D9EBF2F-2EBD-ECC7-EC75-6E8FB05B1430}"/>
              </a:ext>
            </a:extLst>
          </p:cNvPr>
          <p:cNvSpPr txBox="1">
            <a:spLocks/>
          </p:cNvSpPr>
          <p:nvPr/>
        </p:nvSpPr>
        <p:spPr>
          <a:xfrm>
            <a:off x="2283016" y="3145724"/>
            <a:ext cx="3442448" cy="54012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Broadcast</a:t>
            </a:r>
          </a:p>
        </p:txBody>
      </p:sp>
      <p:sp>
        <p:nvSpPr>
          <p:cNvPr id="7" name="Title 1">
            <a:extLst>
              <a:ext uri="{FF2B5EF4-FFF2-40B4-BE49-F238E27FC236}">
                <a16:creationId xmlns:a16="http://schemas.microsoft.com/office/drawing/2014/main" id="{DAE79846-9D94-B14F-2BDD-D222A9322C22}"/>
              </a:ext>
            </a:extLst>
          </p:cNvPr>
          <p:cNvSpPr txBox="1">
            <a:spLocks/>
          </p:cNvSpPr>
          <p:nvPr/>
        </p:nvSpPr>
        <p:spPr>
          <a:xfrm>
            <a:off x="6759388" y="5902138"/>
            <a:ext cx="3442448" cy="54012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err="1"/>
              <a:t>Explaination</a:t>
            </a:r>
            <a:r>
              <a:rPr lang="en-US" sz="1800" dirty="0"/>
              <a:t> after broadcast</a:t>
            </a:r>
          </a:p>
        </p:txBody>
      </p:sp>
    </p:spTree>
    <p:extLst>
      <p:ext uri="{BB962C8B-B14F-4D97-AF65-F5344CB8AC3E}">
        <p14:creationId xmlns:p14="http://schemas.microsoft.com/office/powerpoint/2010/main" val="2781870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F5D9607-8531-6400-5DD5-3DDB80077C34}"/>
              </a:ext>
            </a:extLst>
          </p:cNvPr>
          <p:cNvPicPr>
            <a:picLocks noGrp="1" noChangeAspect="1"/>
          </p:cNvPicPr>
          <p:nvPr>
            <p:ph idx="1"/>
          </p:nvPr>
        </p:nvPicPr>
        <p:blipFill>
          <a:blip r:embed="rId2"/>
          <a:stretch>
            <a:fillRect/>
          </a:stretch>
        </p:blipFill>
        <p:spPr>
          <a:xfrm>
            <a:off x="1547066" y="619031"/>
            <a:ext cx="6709428" cy="1209095"/>
          </a:xfrm>
          <a:prstGeom prst="rect">
            <a:avLst/>
          </a:prstGeom>
        </p:spPr>
      </p:pic>
      <p:pic>
        <p:nvPicPr>
          <p:cNvPr id="5" name="Picture 4">
            <a:extLst>
              <a:ext uri="{FF2B5EF4-FFF2-40B4-BE49-F238E27FC236}">
                <a16:creationId xmlns:a16="http://schemas.microsoft.com/office/drawing/2014/main" id="{F5386E87-E0E9-A067-8EE9-FB1C46121560}"/>
              </a:ext>
            </a:extLst>
          </p:cNvPr>
          <p:cNvPicPr>
            <a:picLocks noChangeAspect="1"/>
          </p:cNvPicPr>
          <p:nvPr/>
        </p:nvPicPr>
        <p:blipFill>
          <a:blip r:embed="rId3"/>
          <a:stretch>
            <a:fillRect/>
          </a:stretch>
        </p:blipFill>
        <p:spPr>
          <a:xfrm>
            <a:off x="6185646" y="2131518"/>
            <a:ext cx="5468471" cy="1800004"/>
          </a:xfrm>
          <a:prstGeom prst="rect">
            <a:avLst/>
          </a:prstGeom>
        </p:spPr>
      </p:pic>
      <p:pic>
        <p:nvPicPr>
          <p:cNvPr id="6" name="Content Placeholder 3">
            <a:extLst>
              <a:ext uri="{FF2B5EF4-FFF2-40B4-BE49-F238E27FC236}">
                <a16:creationId xmlns:a16="http://schemas.microsoft.com/office/drawing/2014/main" id="{F12060D1-376C-BA88-43D7-976122E9F320}"/>
              </a:ext>
            </a:extLst>
          </p:cNvPr>
          <p:cNvPicPr>
            <a:picLocks noChangeAspect="1"/>
          </p:cNvPicPr>
          <p:nvPr/>
        </p:nvPicPr>
        <p:blipFill>
          <a:blip r:embed="rId4"/>
          <a:stretch>
            <a:fillRect/>
          </a:stretch>
        </p:blipFill>
        <p:spPr>
          <a:xfrm>
            <a:off x="2022197" y="4297666"/>
            <a:ext cx="5633664" cy="1678362"/>
          </a:xfrm>
          <a:prstGeom prst="rect">
            <a:avLst/>
          </a:prstGeom>
        </p:spPr>
      </p:pic>
      <p:sp>
        <p:nvSpPr>
          <p:cNvPr id="7" name="Title 1">
            <a:extLst>
              <a:ext uri="{FF2B5EF4-FFF2-40B4-BE49-F238E27FC236}">
                <a16:creationId xmlns:a16="http://schemas.microsoft.com/office/drawing/2014/main" id="{CACE4D41-1F49-E7DC-1C61-6A3A8989F8AF}"/>
              </a:ext>
            </a:extLst>
          </p:cNvPr>
          <p:cNvSpPr txBox="1">
            <a:spLocks/>
          </p:cNvSpPr>
          <p:nvPr/>
        </p:nvSpPr>
        <p:spPr>
          <a:xfrm>
            <a:off x="2265087" y="1709760"/>
            <a:ext cx="3442448" cy="54012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Setting threshold</a:t>
            </a:r>
          </a:p>
        </p:txBody>
      </p:sp>
      <p:sp>
        <p:nvSpPr>
          <p:cNvPr id="8" name="Title 1">
            <a:extLst>
              <a:ext uri="{FF2B5EF4-FFF2-40B4-BE49-F238E27FC236}">
                <a16:creationId xmlns:a16="http://schemas.microsoft.com/office/drawing/2014/main" id="{917FEC5E-EA1F-BC85-3B3D-B3A60D56D89C}"/>
              </a:ext>
            </a:extLst>
          </p:cNvPr>
          <p:cNvSpPr txBox="1">
            <a:spLocks/>
          </p:cNvSpPr>
          <p:nvPr/>
        </p:nvSpPr>
        <p:spPr>
          <a:xfrm>
            <a:off x="3117805" y="5968907"/>
            <a:ext cx="3442448" cy="54012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Saving result in delta table</a:t>
            </a:r>
          </a:p>
        </p:txBody>
      </p:sp>
      <p:sp>
        <p:nvSpPr>
          <p:cNvPr id="9" name="Title 1">
            <a:extLst>
              <a:ext uri="{FF2B5EF4-FFF2-40B4-BE49-F238E27FC236}">
                <a16:creationId xmlns:a16="http://schemas.microsoft.com/office/drawing/2014/main" id="{2D398FFF-6F41-95B4-8778-9CDDA7A3C57C}"/>
              </a:ext>
            </a:extLst>
          </p:cNvPr>
          <p:cNvSpPr txBox="1">
            <a:spLocks/>
          </p:cNvSpPr>
          <p:nvPr/>
        </p:nvSpPr>
        <p:spPr>
          <a:xfrm>
            <a:off x="8008466" y="3844532"/>
            <a:ext cx="3442448" cy="54012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Delta table</a:t>
            </a:r>
          </a:p>
        </p:txBody>
      </p:sp>
    </p:spTree>
    <p:extLst>
      <p:ext uri="{BB962C8B-B14F-4D97-AF65-F5344CB8AC3E}">
        <p14:creationId xmlns:p14="http://schemas.microsoft.com/office/powerpoint/2010/main" val="4984434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E5D8F0E-5D52-A9F2-F027-A5DCDA623E4E}"/>
              </a:ext>
            </a:extLst>
          </p:cNvPr>
          <p:cNvPicPr>
            <a:picLocks noGrp="1" noChangeAspect="1"/>
          </p:cNvPicPr>
          <p:nvPr>
            <p:ph idx="1"/>
          </p:nvPr>
        </p:nvPicPr>
        <p:blipFill>
          <a:blip r:embed="rId2"/>
          <a:stretch>
            <a:fillRect/>
          </a:stretch>
        </p:blipFill>
        <p:spPr>
          <a:xfrm>
            <a:off x="1606870" y="479612"/>
            <a:ext cx="5654542" cy="2450302"/>
          </a:xfrm>
          <a:prstGeom prst="rect">
            <a:avLst/>
          </a:prstGeom>
        </p:spPr>
      </p:pic>
      <p:pic>
        <p:nvPicPr>
          <p:cNvPr id="8" name="Picture 7">
            <a:extLst>
              <a:ext uri="{FF2B5EF4-FFF2-40B4-BE49-F238E27FC236}">
                <a16:creationId xmlns:a16="http://schemas.microsoft.com/office/drawing/2014/main" id="{1FA4C58A-1E74-9B6E-D5FB-845A4E1D405D}"/>
              </a:ext>
            </a:extLst>
          </p:cNvPr>
          <p:cNvPicPr>
            <a:picLocks noChangeAspect="1"/>
          </p:cNvPicPr>
          <p:nvPr/>
        </p:nvPicPr>
        <p:blipFill>
          <a:blip r:embed="rId3"/>
          <a:stretch>
            <a:fillRect/>
          </a:stretch>
        </p:blipFill>
        <p:spPr>
          <a:xfrm>
            <a:off x="5847940" y="3429000"/>
            <a:ext cx="5731510" cy="2319020"/>
          </a:xfrm>
          <a:prstGeom prst="rect">
            <a:avLst/>
          </a:prstGeom>
        </p:spPr>
      </p:pic>
      <p:sp>
        <p:nvSpPr>
          <p:cNvPr id="9" name="Title 1">
            <a:extLst>
              <a:ext uri="{FF2B5EF4-FFF2-40B4-BE49-F238E27FC236}">
                <a16:creationId xmlns:a16="http://schemas.microsoft.com/office/drawing/2014/main" id="{F4C7C47B-A1CB-C830-4775-4C3E859AA684}"/>
              </a:ext>
            </a:extLst>
          </p:cNvPr>
          <p:cNvSpPr txBox="1">
            <a:spLocks/>
          </p:cNvSpPr>
          <p:nvPr/>
        </p:nvSpPr>
        <p:spPr>
          <a:xfrm>
            <a:off x="2712917" y="2814917"/>
            <a:ext cx="3442448" cy="54012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Nodes</a:t>
            </a:r>
          </a:p>
        </p:txBody>
      </p:sp>
      <p:sp>
        <p:nvSpPr>
          <p:cNvPr id="10" name="Title 1">
            <a:extLst>
              <a:ext uri="{FF2B5EF4-FFF2-40B4-BE49-F238E27FC236}">
                <a16:creationId xmlns:a16="http://schemas.microsoft.com/office/drawing/2014/main" id="{667B981D-2C8E-7544-ABDA-A2D019DBD49A}"/>
              </a:ext>
            </a:extLst>
          </p:cNvPr>
          <p:cNvSpPr txBox="1">
            <a:spLocks/>
          </p:cNvSpPr>
          <p:nvPr/>
        </p:nvSpPr>
        <p:spPr>
          <a:xfrm>
            <a:off x="7088099" y="5706982"/>
            <a:ext cx="3442448" cy="54012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Executor nodes</a:t>
            </a:r>
          </a:p>
        </p:txBody>
      </p:sp>
    </p:spTree>
    <p:extLst>
      <p:ext uri="{BB962C8B-B14F-4D97-AF65-F5344CB8AC3E}">
        <p14:creationId xmlns:p14="http://schemas.microsoft.com/office/powerpoint/2010/main" val="17607329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858F2CE-BD22-170C-74A4-F9B004381882}"/>
              </a:ext>
            </a:extLst>
          </p:cNvPr>
          <p:cNvPicPr>
            <a:picLocks noGrp="1" noChangeAspect="1"/>
          </p:cNvPicPr>
          <p:nvPr>
            <p:ph idx="1"/>
          </p:nvPr>
        </p:nvPicPr>
        <p:blipFill>
          <a:blip r:embed="rId2"/>
          <a:stretch>
            <a:fillRect/>
          </a:stretch>
        </p:blipFill>
        <p:spPr>
          <a:xfrm>
            <a:off x="1716118" y="560294"/>
            <a:ext cx="5518400" cy="2428671"/>
          </a:xfrm>
          <a:prstGeom prst="rect">
            <a:avLst/>
          </a:prstGeom>
        </p:spPr>
      </p:pic>
      <p:pic>
        <p:nvPicPr>
          <p:cNvPr id="5" name="Picture 4">
            <a:extLst>
              <a:ext uri="{FF2B5EF4-FFF2-40B4-BE49-F238E27FC236}">
                <a16:creationId xmlns:a16="http://schemas.microsoft.com/office/drawing/2014/main" id="{BCB4631D-2D93-90EB-BD72-1077CFACE48B}"/>
              </a:ext>
            </a:extLst>
          </p:cNvPr>
          <p:cNvPicPr>
            <a:picLocks noChangeAspect="1"/>
          </p:cNvPicPr>
          <p:nvPr/>
        </p:nvPicPr>
        <p:blipFill>
          <a:blip r:embed="rId3"/>
          <a:stretch>
            <a:fillRect/>
          </a:stretch>
        </p:blipFill>
        <p:spPr>
          <a:xfrm>
            <a:off x="5830010" y="3388659"/>
            <a:ext cx="5731510" cy="2552065"/>
          </a:xfrm>
          <a:prstGeom prst="rect">
            <a:avLst/>
          </a:prstGeom>
        </p:spPr>
      </p:pic>
      <p:sp>
        <p:nvSpPr>
          <p:cNvPr id="6" name="Title 1">
            <a:extLst>
              <a:ext uri="{FF2B5EF4-FFF2-40B4-BE49-F238E27FC236}">
                <a16:creationId xmlns:a16="http://schemas.microsoft.com/office/drawing/2014/main" id="{9CBE03EC-F8C9-664E-9FBA-9D62650F1090}"/>
              </a:ext>
            </a:extLst>
          </p:cNvPr>
          <p:cNvSpPr txBox="1">
            <a:spLocks/>
          </p:cNvSpPr>
          <p:nvPr/>
        </p:nvSpPr>
        <p:spPr>
          <a:xfrm>
            <a:off x="2202335" y="2888876"/>
            <a:ext cx="3442448" cy="54012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Details of executor nodes</a:t>
            </a:r>
          </a:p>
        </p:txBody>
      </p:sp>
      <p:sp>
        <p:nvSpPr>
          <p:cNvPr id="7" name="Title 1">
            <a:extLst>
              <a:ext uri="{FF2B5EF4-FFF2-40B4-BE49-F238E27FC236}">
                <a16:creationId xmlns:a16="http://schemas.microsoft.com/office/drawing/2014/main" id="{8E5BBD2F-04E1-3201-A928-BAD02FFC9AB5}"/>
              </a:ext>
            </a:extLst>
          </p:cNvPr>
          <p:cNvSpPr txBox="1">
            <a:spLocks/>
          </p:cNvSpPr>
          <p:nvPr/>
        </p:nvSpPr>
        <p:spPr>
          <a:xfrm>
            <a:off x="7043275" y="5871881"/>
            <a:ext cx="3442448" cy="54012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CPU utilization</a:t>
            </a:r>
          </a:p>
        </p:txBody>
      </p:sp>
    </p:spTree>
    <p:extLst>
      <p:ext uri="{BB962C8B-B14F-4D97-AF65-F5344CB8AC3E}">
        <p14:creationId xmlns:p14="http://schemas.microsoft.com/office/powerpoint/2010/main" val="39263513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04553-D3D9-4791-281F-2EF57846BBC4}"/>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945FC49B-5F3A-E04D-255C-A6BC6208C79A}"/>
              </a:ext>
            </a:extLst>
          </p:cNvPr>
          <p:cNvSpPr>
            <a:spLocks noGrp="1"/>
          </p:cNvSpPr>
          <p:nvPr>
            <p:ph idx="1"/>
          </p:nvPr>
        </p:nvSpPr>
        <p:spPr>
          <a:xfrm>
            <a:off x="5047129" y="2169459"/>
            <a:ext cx="6455894" cy="3621741"/>
          </a:xfrm>
        </p:spPr>
        <p:txBody>
          <a:bodyPr/>
          <a:lstStyle/>
          <a:p>
            <a:pPr>
              <a:buFont typeface="Wingdings" panose="05000000000000000000" pitchFamily="2" charset="2"/>
              <a:buChar char="Ø"/>
            </a:pPr>
            <a:r>
              <a:rPr lang="en-IN" sz="2400" dirty="0">
                <a:latin typeface="+mj-lt"/>
              </a:rPr>
              <a:t>Project Statement</a:t>
            </a:r>
          </a:p>
          <a:p>
            <a:pPr>
              <a:buFont typeface="Wingdings" panose="05000000000000000000" pitchFamily="2" charset="2"/>
              <a:buChar char="Ø"/>
            </a:pPr>
            <a:r>
              <a:rPr lang="en-IN" sz="2400" dirty="0">
                <a:latin typeface="+mj-lt"/>
              </a:rPr>
              <a:t>Project Overview</a:t>
            </a:r>
          </a:p>
          <a:p>
            <a:pPr>
              <a:buFont typeface="Wingdings" panose="05000000000000000000" pitchFamily="2" charset="2"/>
              <a:buChar char="Ø"/>
            </a:pPr>
            <a:r>
              <a:rPr lang="en-IN" sz="2400" dirty="0">
                <a:latin typeface="+mj-lt"/>
              </a:rPr>
              <a:t>Project Requirements</a:t>
            </a:r>
          </a:p>
          <a:p>
            <a:pPr>
              <a:buFont typeface="Wingdings" panose="05000000000000000000" pitchFamily="2" charset="2"/>
              <a:buChar char="Ø"/>
            </a:pPr>
            <a:r>
              <a:rPr lang="en-IN" sz="2400" dirty="0">
                <a:latin typeface="+mj-lt"/>
              </a:rPr>
              <a:t>Architecture Diagram</a:t>
            </a:r>
          </a:p>
          <a:p>
            <a:pPr>
              <a:buFont typeface="Wingdings" panose="05000000000000000000" pitchFamily="2" charset="2"/>
              <a:buChar char="Ø"/>
            </a:pPr>
            <a:r>
              <a:rPr lang="en-IN" sz="2400" dirty="0">
                <a:latin typeface="+mj-lt"/>
              </a:rPr>
              <a:t>Implementation</a:t>
            </a:r>
          </a:p>
          <a:p>
            <a:pPr>
              <a:buFont typeface="Wingdings" panose="05000000000000000000" pitchFamily="2" charset="2"/>
              <a:buChar char="Ø"/>
            </a:pPr>
            <a:r>
              <a:rPr lang="en-IN" sz="2400" dirty="0">
                <a:latin typeface="+mj-lt"/>
              </a:rPr>
              <a:t>Conclusion</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0316893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95877-937A-192D-E800-B287EB264973}"/>
            </a:ext>
          </a:extLst>
        </p:cNvPr>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1D2BE0A3-6079-BAA7-8729-2026C332A765}"/>
              </a:ext>
            </a:extLst>
          </p:cNvPr>
          <p:cNvPicPr>
            <a:picLocks noGrp="1" noChangeAspect="1"/>
          </p:cNvPicPr>
          <p:nvPr>
            <p:ph idx="1"/>
          </p:nvPr>
        </p:nvPicPr>
        <p:blipFill>
          <a:blip r:embed="rId2"/>
          <a:stretch>
            <a:fillRect/>
          </a:stretch>
        </p:blipFill>
        <p:spPr>
          <a:xfrm>
            <a:off x="1633071" y="385482"/>
            <a:ext cx="5847897" cy="2214282"/>
          </a:xfrm>
          <a:prstGeom prst="rect">
            <a:avLst/>
          </a:prstGeom>
        </p:spPr>
      </p:pic>
      <p:pic>
        <p:nvPicPr>
          <p:cNvPr id="4" name="Picture 3">
            <a:extLst>
              <a:ext uri="{FF2B5EF4-FFF2-40B4-BE49-F238E27FC236}">
                <a16:creationId xmlns:a16="http://schemas.microsoft.com/office/drawing/2014/main" id="{706D11C2-670D-A9EC-E914-97536A571DE0}"/>
              </a:ext>
            </a:extLst>
          </p:cNvPr>
          <p:cNvPicPr>
            <a:picLocks noChangeAspect="1"/>
          </p:cNvPicPr>
          <p:nvPr/>
        </p:nvPicPr>
        <p:blipFill>
          <a:blip r:embed="rId3"/>
          <a:stretch>
            <a:fillRect/>
          </a:stretch>
        </p:blipFill>
        <p:spPr>
          <a:xfrm>
            <a:off x="6491460" y="2850348"/>
            <a:ext cx="5413408" cy="1990594"/>
          </a:xfrm>
          <a:prstGeom prst="rect">
            <a:avLst/>
          </a:prstGeom>
        </p:spPr>
      </p:pic>
      <p:pic>
        <p:nvPicPr>
          <p:cNvPr id="5" name="Picture 4">
            <a:extLst>
              <a:ext uri="{FF2B5EF4-FFF2-40B4-BE49-F238E27FC236}">
                <a16:creationId xmlns:a16="http://schemas.microsoft.com/office/drawing/2014/main" id="{2CD34393-530D-58BC-F6CE-8A7B2207C184}"/>
              </a:ext>
            </a:extLst>
          </p:cNvPr>
          <p:cNvPicPr>
            <a:picLocks noChangeAspect="1"/>
          </p:cNvPicPr>
          <p:nvPr/>
        </p:nvPicPr>
        <p:blipFill>
          <a:blip r:embed="rId4"/>
          <a:stretch>
            <a:fillRect/>
          </a:stretch>
        </p:blipFill>
        <p:spPr>
          <a:xfrm>
            <a:off x="2314388" y="5091526"/>
            <a:ext cx="4777707" cy="1357724"/>
          </a:xfrm>
          <a:prstGeom prst="rect">
            <a:avLst/>
          </a:prstGeom>
        </p:spPr>
      </p:pic>
      <p:sp>
        <p:nvSpPr>
          <p:cNvPr id="6" name="Title 1">
            <a:extLst>
              <a:ext uri="{FF2B5EF4-FFF2-40B4-BE49-F238E27FC236}">
                <a16:creationId xmlns:a16="http://schemas.microsoft.com/office/drawing/2014/main" id="{0FE2CC0D-552E-4558-4E58-451DE0B8591D}"/>
              </a:ext>
            </a:extLst>
          </p:cNvPr>
          <p:cNvSpPr txBox="1">
            <a:spLocks/>
          </p:cNvSpPr>
          <p:nvPr/>
        </p:nvSpPr>
        <p:spPr>
          <a:xfrm>
            <a:off x="6021299" y="6069104"/>
            <a:ext cx="3442448" cy="54012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Active nodes</a:t>
            </a:r>
          </a:p>
        </p:txBody>
      </p:sp>
      <p:sp>
        <p:nvSpPr>
          <p:cNvPr id="7" name="Title 1">
            <a:extLst>
              <a:ext uri="{FF2B5EF4-FFF2-40B4-BE49-F238E27FC236}">
                <a16:creationId xmlns:a16="http://schemas.microsoft.com/office/drawing/2014/main" id="{730E1287-AA38-7A7F-A17B-C9894AA67820}"/>
              </a:ext>
            </a:extLst>
          </p:cNvPr>
          <p:cNvSpPr txBox="1">
            <a:spLocks/>
          </p:cNvSpPr>
          <p:nvPr/>
        </p:nvSpPr>
        <p:spPr>
          <a:xfrm>
            <a:off x="7625980" y="4696172"/>
            <a:ext cx="3442448" cy="54012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Memory utilization</a:t>
            </a:r>
          </a:p>
        </p:txBody>
      </p:sp>
      <p:sp>
        <p:nvSpPr>
          <p:cNvPr id="8" name="Title 1">
            <a:extLst>
              <a:ext uri="{FF2B5EF4-FFF2-40B4-BE49-F238E27FC236}">
                <a16:creationId xmlns:a16="http://schemas.microsoft.com/office/drawing/2014/main" id="{F9E1E5D8-F525-5447-6E04-27CE8510C785}"/>
              </a:ext>
            </a:extLst>
          </p:cNvPr>
          <p:cNvSpPr txBox="1">
            <a:spLocks/>
          </p:cNvSpPr>
          <p:nvPr/>
        </p:nvSpPr>
        <p:spPr>
          <a:xfrm>
            <a:off x="2653552" y="2454994"/>
            <a:ext cx="3442448" cy="54012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CPU utilization</a:t>
            </a:r>
          </a:p>
        </p:txBody>
      </p:sp>
    </p:spTree>
    <p:extLst>
      <p:ext uri="{BB962C8B-B14F-4D97-AF65-F5344CB8AC3E}">
        <p14:creationId xmlns:p14="http://schemas.microsoft.com/office/powerpoint/2010/main" val="22650847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24A36-D1E7-4D3E-C111-2797B0631733}"/>
              </a:ext>
            </a:extLst>
          </p:cNvPr>
          <p:cNvSpPr>
            <a:spLocks noGrp="1"/>
          </p:cNvSpPr>
          <p:nvPr>
            <p:ph type="title"/>
          </p:nvPr>
        </p:nvSpPr>
        <p:spPr/>
        <p:txBody>
          <a:bodyPr/>
          <a:lstStyle/>
          <a:p>
            <a:r>
              <a:rPr lang="en-IN" sz="4000" dirty="0">
                <a:latin typeface="+mj-lt"/>
              </a:rPr>
              <a:t>Conclusion</a:t>
            </a:r>
            <a:br>
              <a:rPr lang="en-IN" sz="4000" dirty="0">
                <a:latin typeface="+mj-lt"/>
              </a:rPr>
            </a:br>
            <a:endParaRPr lang="en-US" dirty="0"/>
          </a:p>
        </p:txBody>
      </p:sp>
      <p:sp>
        <p:nvSpPr>
          <p:cNvPr id="3" name="Content Placeholder 2">
            <a:extLst>
              <a:ext uri="{FF2B5EF4-FFF2-40B4-BE49-F238E27FC236}">
                <a16:creationId xmlns:a16="http://schemas.microsoft.com/office/drawing/2014/main" id="{B2847F9A-4D0B-C417-8498-FF9ED0AD9F25}"/>
              </a:ext>
            </a:extLst>
          </p:cNvPr>
          <p:cNvSpPr>
            <a:spLocks noGrp="1"/>
          </p:cNvSpPr>
          <p:nvPr>
            <p:ph idx="1"/>
          </p:nvPr>
        </p:nvSpPr>
        <p:spPr>
          <a:xfrm>
            <a:off x="1484310" y="1981200"/>
            <a:ext cx="10018713" cy="3756212"/>
          </a:xfrm>
        </p:spPr>
        <p:txBody>
          <a:bodyPr/>
          <a:lstStyle/>
          <a:p>
            <a:r>
              <a:rPr lang="en-IN" kern="100" dirty="0">
                <a:effectLst/>
                <a:latin typeface="Arial" panose="020B0604020202020204" pitchFamily="34" charset="0"/>
                <a:ea typeface="Calibri" panose="020F0502020204030204" pitchFamily="34" charset="0"/>
                <a:cs typeface="Arial" panose="020B0604020202020204" pitchFamily="34" charset="0"/>
              </a:rPr>
              <a:t>This project successfully demonstrates the implementation of cost optimization and efficient cluster management in Databricks using </a:t>
            </a:r>
            <a:r>
              <a:rPr lang="en-IN" kern="100" dirty="0" err="1">
                <a:effectLst/>
                <a:latin typeface="Arial" panose="020B0604020202020204" pitchFamily="34" charset="0"/>
                <a:ea typeface="Calibri" panose="020F0502020204030204" pitchFamily="34" charset="0"/>
                <a:cs typeface="Arial" panose="020B0604020202020204" pitchFamily="34" charset="0"/>
              </a:rPr>
              <a:t>PySparkSQL</a:t>
            </a:r>
            <a:r>
              <a:rPr lang="en-IN" kern="100" dirty="0">
                <a:effectLst/>
                <a:latin typeface="Arial" panose="020B0604020202020204" pitchFamily="34" charset="0"/>
                <a:ea typeface="Calibri" panose="020F0502020204030204" pitchFamily="34" charset="0"/>
                <a:cs typeface="Arial" panose="020B0604020202020204" pitchFamily="34" charset="0"/>
              </a:rPr>
              <a:t>. By implementing auto-scaling policies, optimizing query performance, and monitoring resource utilization, the project showcases best practices for managing Databricks clusters effectively. The project's outcomes contribute to reducing operational costs, improving performance, and enhancing the overall management of Databricks clusters for data processing and analytics workflows.</a:t>
            </a:r>
            <a:endParaRPr lang="en-US" kern="100" dirty="0">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1173515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D0E71-59FF-EBDC-557C-D425F0BEAE6E}"/>
              </a:ext>
            </a:extLst>
          </p:cNvPr>
          <p:cNvSpPr>
            <a:spLocks noGrp="1"/>
          </p:cNvSpPr>
          <p:nvPr>
            <p:ph type="title"/>
          </p:nvPr>
        </p:nvSpPr>
        <p:spPr/>
        <p:txBody>
          <a:bodyPr/>
          <a:lstStyle/>
          <a:p>
            <a:r>
              <a:rPr lang="en-IN" dirty="0"/>
              <a:t>Project Statement</a:t>
            </a:r>
            <a:endParaRPr lang="en-US" dirty="0"/>
          </a:p>
        </p:txBody>
      </p:sp>
      <p:sp>
        <p:nvSpPr>
          <p:cNvPr id="3" name="Content Placeholder 2">
            <a:extLst>
              <a:ext uri="{FF2B5EF4-FFF2-40B4-BE49-F238E27FC236}">
                <a16:creationId xmlns:a16="http://schemas.microsoft.com/office/drawing/2014/main" id="{872D1D10-AFE2-019B-608D-ED2DFCA3BBA2}"/>
              </a:ext>
            </a:extLst>
          </p:cNvPr>
          <p:cNvSpPr>
            <a:spLocks noGrp="1"/>
          </p:cNvSpPr>
          <p:nvPr>
            <p:ph idx="1"/>
          </p:nvPr>
        </p:nvSpPr>
        <p:spPr>
          <a:xfrm>
            <a:off x="1421557" y="2057399"/>
            <a:ext cx="10018713" cy="3124201"/>
          </a:xfrm>
        </p:spPr>
        <p:txBody>
          <a:bodyPr>
            <a:normAutofit/>
          </a:bodyPr>
          <a:lstStyle/>
          <a:p>
            <a:r>
              <a:rPr lang="en-US" i="0" dirty="0">
                <a:effectLst/>
                <a:latin typeface="Arial" panose="020B0604020202020204" pitchFamily="34" charset="0"/>
              </a:rPr>
              <a:t>Create a project that optimizes costs and manages Databricks clusters efficiently using </a:t>
            </a:r>
            <a:r>
              <a:rPr lang="en-US" i="0" dirty="0" err="1">
                <a:effectLst/>
                <a:latin typeface="Arial" panose="020B0604020202020204" pitchFamily="34" charset="0"/>
              </a:rPr>
              <a:t>PySparkSQL</a:t>
            </a:r>
            <a:r>
              <a:rPr lang="en-US" i="0" dirty="0">
                <a:effectLst/>
                <a:latin typeface="Arial" panose="020B0604020202020204" pitchFamily="34" charset="0"/>
              </a:rPr>
              <a:t>. Implement &amp; explain auto-scaling policies, optimize query performance, and monitor resource utilization.</a:t>
            </a:r>
            <a:endParaRPr lang="en-US" sz="3200" dirty="0"/>
          </a:p>
        </p:txBody>
      </p:sp>
    </p:spTree>
    <p:extLst>
      <p:ext uri="{BB962C8B-B14F-4D97-AF65-F5344CB8AC3E}">
        <p14:creationId xmlns:p14="http://schemas.microsoft.com/office/powerpoint/2010/main" val="27094741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60FAD-53C1-28FC-703C-ACEA807DB87F}"/>
              </a:ext>
            </a:extLst>
          </p:cNvPr>
          <p:cNvSpPr>
            <a:spLocks noGrp="1"/>
          </p:cNvSpPr>
          <p:nvPr>
            <p:ph type="title"/>
          </p:nvPr>
        </p:nvSpPr>
        <p:spPr/>
        <p:txBody>
          <a:bodyPr/>
          <a:lstStyle/>
          <a:p>
            <a:r>
              <a:rPr lang="en-IN" dirty="0"/>
              <a:t>Project Overview</a:t>
            </a:r>
            <a:endParaRPr lang="en-US" dirty="0"/>
          </a:p>
        </p:txBody>
      </p:sp>
      <p:sp>
        <p:nvSpPr>
          <p:cNvPr id="3" name="Content Placeholder 2">
            <a:extLst>
              <a:ext uri="{FF2B5EF4-FFF2-40B4-BE49-F238E27FC236}">
                <a16:creationId xmlns:a16="http://schemas.microsoft.com/office/drawing/2014/main" id="{4C3DD86E-6ECC-8F5A-A491-1439A98658CF}"/>
              </a:ext>
            </a:extLst>
          </p:cNvPr>
          <p:cNvSpPr>
            <a:spLocks noGrp="1"/>
          </p:cNvSpPr>
          <p:nvPr>
            <p:ph idx="1"/>
          </p:nvPr>
        </p:nvSpPr>
        <p:spPr>
          <a:xfrm>
            <a:off x="1484310" y="2138081"/>
            <a:ext cx="10018713" cy="3124201"/>
          </a:xfrm>
        </p:spPr>
        <p:txBody>
          <a:bodyPr>
            <a:normAutofit/>
          </a:bodyPr>
          <a:lstStyle/>
          <a:p>
            <a:r>
              <a:rPr lang="en-IN" dirty="0">
                <a:effectLst/>
                <a:latin typeface="Arial" panose="020B0604020202020204" pitchFamily="34" charset="0"/>
                <a:ea typeface="Calibri" panose="020F0502020204030204" pitchFamily="34" charset="0"/>
                <a:cs typeface="Arial" panose="020B0604020202020204" pitchFamily="34" charset="0"/>
              </a:rPr>
              <a:t>The primary goal of this project is to achieve cost optimization and efficient cluster management in Databricks by implementing auto-scaling policies, optimizing query performance, and monitoring resource utilization. By following these steps, the project will help reduce costs, improve performance, and ensure the efficient use of resources in Databricks clusters.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40475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D1D3F-A7DB-2567-4833-CAE14013C64B}"/>
              </a:ext>
            </a:extLst>
          </p:cNvPr>
          <p:cNvSpPr>
            <a:spLocks noGrp="1"/>
          </p:cNvSpPr>
          <p:nvPr>
            <p:ph type="title"/>
          </p:nvPr>
        </p:nvSpPr>
        <p:spPr/>
        <p:txBody>
          <a:bodyPr/>
          <a:lstStyle/>
          <a:p>
            <a:r>
              <a:rPr lang="en-IN" dirty="0"/>
              <a:t>Project Requirements</a:t>
            </a:r>
            <a:endParaRPr lang="en-US" dirty="0"/>
          </a:p>
        </p:txBody>
      </p:sp>
      <p:sp>
        <p:nvSpPr>
          <p:cNvPr id="3" name="Content Placeholder 2">
            <a:extLst>
              <a:ext uri="{FF2B5EF4-FFF2-40B4-BE49-F238E27FC236}">
                <a16:creationId xmlns:a16="http://schemas.microsoft.com/office/drawing/2014/main" id="{5E0C35B8-AD3E-1397-ECDF-EB18A33CE90B}"/>
              </a:ext>
            </a:extLst>
          </p:cNvPr>
          <p:cNvSpPr>
            <a:spLocks noGrp="1"/>
          </p:cNvSpPr>
          <p:nvPr>
            <p:ph idx="1"/>
          </p:nvPr>
        </p:nvSpPr>
        <p:spPr>
          <a:xfrm>
            <a:off x="4482353" y="2666999"/>
            <a:ext cx="7020670" cy="3124201"/>
          </a:xfrm>
        </p:spPr>
        <p:txBody>
          <a:bodyPr/>
          <a:lstStyle/>
          <a:p>
            <a:pPr marR="0" lvl="1">
              <a:lnSpc>
                <a:spcPct val="107000"/>
              </a:lnSpc>
              <a:spcBef>
                <a:spcPts val="0"/>
              </a:spcBef>
              <a:spcAft>
                <a:spcPts val="0"/>
              </a:spcAft>
              <a:buFont typeface="Wingdings" panose="05000000000000000000" pitchFamily="2" charset="2"/>
              <a:buChar char="Ø"/>
            </a:pPr>
            <a:r>
              <a:rPr lang="en-IN" sz="2400" kern="100" dirty="0">
                <a:effectLst/>
                <a:latin typeface="Arial" panose="020B0604020202020204" pitchFamily="34" charset="0"/>
                <a:ea typeface="Calibri" panose="020F0502020204030204" pitchFamily="34" charset="0"/>
                <a:cs typeface="Arial" panose="020B0604020202020204" pitchFamily="34" charset="0"/>
              </a:rPr>
              <a:t>Azure Subscription</a:t>
            </a: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a:p>
            <a:pPr marR="0" lvl="1">
              <a:lnSpc>
                <a:spcPct val="107000"/>
              </a:lnSpc>
              <a:spcBef>
                <a:spcPts val="0"/>
              </a:spcBef>
              <a:spcAft>
                <a:spcPts val="0"/>
              </a:spcAft>
              <a:buFont typeface="Wingdings" panose="05000000000000000000" pitchFamily="2" charset="2"/>
              <a:buChar char="Ø"/>
            </a:pPr>
            <a:r>
              <a:rPr lang="en-IN" sz="2400" kern="100" dirty="0">
                <a:effectLst/>
                <a:latin typeface="Arial" panose="020B0604020202020204" pitchFamily="34" charset="0"/>
                <a:ea typeface="Calibri" panose="020F0502020204030204" pitchFamily="34" charset="0"/>
                <a:cs typeface="Arial" panose="020B0604020202020204" pitchFamily="34" charset="0"/>
              </a:rPr>
              <a:t>Azure Databricks</a:t>
            </a: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a:p>
            <a:pPr marR="0" lvl="1">
              <a:lnSpc>
                <a:spcPct val="107000"/>
              </a:lnSpc>
              <a:spcBef>
                <a:spcPts val="0"/>
              </a:spcBef>
              <a:spcAft>
                <a:spcPts val="0"/>
              </a:spcAft>
              <a:buFont typeface="Wingdings" panose="05000000000000000000" pitchFamily="2" charset="2"/>
              <a:buChar char="Ø"/>
            </a:pPr>
            <a:r>
              <a:rPr lang="en-IN" sz="2400" kern="100" dirty="0">
                <a:effectLst/>
                <a:latin typeface="Arial" panose="020B0604020202020204" pitchFamily="34" charset="0"/>
                <a:ea typeface="Calibri" panose="020F0502020204030204" pitchFamily="34" charset="0"/>
                <a:cs typeface="Arial" panose="020B0604020202020204" pitchFamily="34" charset="0"/>
              </a:rPr>
              <a:t>Cluster</a:t>
            </a: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a:p>
            <a:pPr marR="0" lvl="1">
              <a:lnSpc>
                <a:spcPct val="107000"/>
              </a:lnSpc>
              <a:spcBef>
                <a:spcPts val="0"/>
              </a:spcBef>
              <a:spcAft>
                <a:spcPts val="0"/>
              </a:spcAft>
              <a:buFont typeface="Wingdings" panose="05000000000000000000" pitchFamily="2" charset="2"/>
              <a:buChar char="Ø"/>
            </a:pPr>
            <a:r>
              <a:rPr lang="en-IN" sz="2400" kern="100" dirty="0">
                <a:effectLst/>
                <a:latin typeface="Arial" panose="020B0604020202020204" pitchFamily="34" charset="0"/>
                <a:ea typeface="Calibri" panose="020F0502020204030204" pitchFamily="34" charset="0"/>
                <a:cs typeface="Arial" panose="020B0604020202020204" pitchFamily="34" charset="0"/>
              </a:rPr>
              <a:t>Auto Scale</a:t>
            </a:r>
          </a:p>
          <a:p>
            <a:pPr lvl="1">
              <a:lnSpc>
                <a:spcPct val="107000"/>
              </a:lnSpc>
              <a:spcBef>
                <a:spcPts val="0"/>
              </a:spcBef>
              <a:spcAft>
                <a:spcPts val="0"/>
              </a:spcAft>
              <a:buFont typeface="Wingdings" panose="05000000000000000000" pitchFamily="2" charset="2"/>
              <a:buChar char="Ø"/>
            </a:pPr>
            <a:r>
              <a:rPr lang="en-IN" sz="2400" kern="100" dirty="0">
                <a:effectLst/>
                <a:latin typeface="Arial" panose="020B0604020202020204" pitchFamily="34" charset="0"/>
                <a:ea typeface="Calibri" panose="020F0502020204030204" pitchFamily="34" charset="0"/>
                <a:cs typeface="Arial" panose="020B0604020202020204" pitchFamily="34" charset="0"/>
              </a:rPr>
              <a:t>Databricks Notebook</a:t>
            </a:r>
            <a:endParaRPr lang="en-US" sz="2400" kern="100" dirty="0">
              <a:latin typeface="Arial" panose="020B0604020202020204" pitchFamily="34" charset="0"/>
              <a:ea typeface="Calibri" panose="020F0502020204030204" pitchFamily="34" charset="0"/>
              <a:cs typeface="Arial" panose="020B0604020202020204" pitchFamily="34" charset="0"/>
            </a:endParaRPr>
          </a:p>
          <a:p>
            <a:pPr lvl="1">
              <a:lnSpc>
                <a:spcPct val="107000"/>
              </a:lnSpc>
              <a:spcBef>
                <a:spcPts val="0"/>
              </a:spcBef>
              <a:spcAft>
                <a:spcPts val="0"/>
              </a:spcAft>
              <a:buFont typeface="Wingdings" panose="05000000000000000000" pitchFamily="2" charset="2"/>
              <a:buChar char="Ø"/>
            </a:pPr>
            <a:r>
              <a:rPr lang="en-US" sz="2400" kern="100" dirty="0" err="1">
                <a:effectLst/>
                <a:latin typeface="Arial" panose="020B0604020202020204" pitchFamily="34" charset="0"/>
                <a:ea typeface="Calibri" panose="020F0502020204030204" pitchFamily="34" charset="0"/>
                <a:cs typeface="Arial" panose="020B0604020202020204" pitchFamily="34" charset="0"/>
              </a:rPr>
              <a:t>Sparksql</a:t>
            </a: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a:p>
            <a:pPr lvl="1">
              <a:lnSpc>
                <a:spcPct val="107000"/>
              </a:lnSpc>
              <a:spcBef>
                <a:spcPts val="0"/>
              </a:spcBef>
              <a:spcAft>
                <a:spcPts val="0"/>
              </a:spcAft>
              <a:buFont typeface="Wingdings" panose="05000000000000000000" pitchFamily="2" charset="2"/>
              <a:buChar char="Ø"/>
            </a:pP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4912426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9CDA0-8666-1854-760A-D4D65008E5BB}"/>
              </a:ext>
            </a:extLst>
          </p:cNvPr>
          <p:cNvSpPr>
            <a:spLocks noGrp="1"/>
          </p:cNvSpPr>
          <p:nvPr>
            <p:ph type="title"/>
          </p:nvPr>
        </p:nvSpPr>
        <p:spPr/>
        <p:txBody>
          <a:bodyPr/>
          <a:lstStyle/>
          <a:p>
            <a:r>
              <a:rPr lang="en-IN" sz="4000" kern="100" dirty="0">
                <a:effectLst/>
                <a:latin typeface="Arial" panose="020B0604020202020204" pitchFamily="34" charset="0"/>
                <a:ea typeface="Calibri" panose="020F0502020204030204" pitchFamily="34" charset="0"/>
                <a:cs typeface="Arial" panose="020B0604020202020204" pitchFamily="34" charset="0"/>
              </a:rPr>
              <a:t>Azure Databricks</a:t>
            </a:r>
            <a:br>
              <a:rPr lang="en-US" sz="4000" kern="100" dirty="0">
                <a:effectLst/>
                <a:latin typeface="Arial" panose="020B060402020202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32F7C9D6-B91C-F8DC-63FF-87911ABEDFC9}"/>
              </a:ext>
            </a:extLst>
          </p:cNvPr>
          <p:cNvSpPr>
            <a:spLocks noGrp="1"/>
          </p:cNvSpPr>
          <p:nvPr>
            <p:ph idx="1"/>
          </p:nvPr>
        </p:nvSpPr>
        <p:spPr>
          <a:xfrm>
            <a:off x="1622613" y="2138081"/>
            <a:ext cx="9880411" cy="3124201"/>
          </a:xfrm>
        </p:spPr>
        <p:txBody>
          <a:bodyPr>
            <a:normAutofit/>
          </a:bodyPr>
          <a:lstStyle/>
          <a:p>
            <a:r>
              <a:rPr lang="en-IN" kern="100" dirty="0">
                <a:effectLst/>
                <a:latin typeface="Arial" panose="020B0604020202020204" pitchFamily="34" charset="0"/>
                <a:ea typeface="Calibri" panose="020F0502020204030204" pitchFamily="34" charset="0"/>
                <a:cs typeface="Arial" panose="020B0604020202020204" pitchFamily="34" charset="0"/>
              </a:rPr>
              <a:t>Azure Databricks is like a super-smart workspace in the cloud where you can easily analyse and process large amounts of data using the power of Apache Spark.</a:t>
            </a:r>
            <a:endParaRPr lang="en-US" kern="100" dirty="0">
              <a:effectLst/>
              <a:latin typeface="Arial" panose="020B0604020202020204" pitchFamily="34" charset="0"/>
              <a:ea typeface="Calibri" panose="020F050202020403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1371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D9408-132A-4B24-CEC2-9A9130A51347}"/>
              </a:ext>
            </a:extLst>
          </p:cNvPr>
          <p:cNvSpPr>
            <a:spLocks noGrp="1"/>
          </p:cNvSpPr>
          <p:nvPr>
            <p:ph type="title"/>
          </p:nvPr>
        </p:nvSpPr>
        <p:spPr/>
        <p:txBody>
          <a:bodyPr/>
          <a:lstStyle/>
          <a:p>
            <a:r>
              <a:rPr lang="en-IN" sz="4000" kern="100" dirty="0">
                <a:effectLst/>
                <a:latin typeface="Arial" panose="020B0604020202020204" pitchFamily="34" charset="0"/>
                <a:ea typeface="Calibri" panose="020F0502020204030204" pitchFamily="34" charset="0"/>
                <a:cs typeface="Arial" panose="020B0604020202020204" pitchFamily="34" charset="0"/>
              </a:rPr>
              <a:t>Cluster</a:t>
            </a:r>
            <a:br>
              <a:rPr lang="en-US" sz="4000" kern="100" dirty="0">
                <a:effectLst/>
                <a:latin typeface="Arial" panose="020B060402020202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2F01E320-F23D-9594-0EDA-C0933C2741D7}"/>
              </a:ext>
            </a:extLst>
          </p:cNvPr>
          <p:cNvSpPr>
            <a:spLocks noGrp="1"/>
          </p:cNvSpPr>
          <p:nvPr>
            <p:ph idx="1"/>
          </p:nvPr>
        </p:nvSpPr>
        <p:spPr>
          <a:xfrm>
            <a:off x="1484310" y="1985681"/>
            <a:ext cx="10018713" cy="3124201"/>
          </a:xfrm>
        </p:spPr>
        <p:txBody>
          <a:bodyPr/>
          <a:lstStyle/>
          <a:p>
            <a:r>
              <a:rPr lang="en-IN" kern="100" dirty="0">
                <a:effectLst/>
                <a:latin typeface="Arial" panose="020B0604020202020204" pitchFamily="34" charset="0"/>
                <a:ea typeface="Calibri" panose="020F0502020204030204" pitchFamily="34" charset="0"/>
                <a:cs typeface="Arial" panose="020B0604020202020204" pitchFamily="34" charset="0"/>
              </a:rPr>
              <a:t>A cluster refers to a group of virtual or physical machines (nodes) that work together to process and </a:t>
            </a:r>
            <a:r>
              <a:rPr lang="en-IN" kern="100" dirty="0" err="1">
                <a:effectLst/>
                <a:latin typeface="Arial" panose="020B0604020202020204" pitchFamily="34" charset="0"/>
                <a:ea typeface="Calibri" panose="020F0502020204030204" pitchFamily="34" charset="0"/>
                <a:cs typeface="Arial" panose="020B0604020202020204" pitchFamily="34" charset="0"/>
              </a:rPr>
              <a:t>analyze</a:t>
            </a:r>
            <a:r>
              <a:rPr lang="en-IN" kern="100" dirty="0">
                <a:effectLst/>
                <a:latin typeface="Arial" panose="020B0604020202020204" pitchFamily="34" charset="0"/>
                <a:ea typeface="Calibri" panose="020F0502020204030204" pitchFamily="34" charset="0"/>
                <a:cs typeface="Arial" panose="020B0604020202020204" pitchFamily="34" charset="0"/>
              </a:rPr>
              <a:t> large volumes of data. Clusters are essential for handling the computational and storage requirements of big data workloads.</a:t>
            </a:r>
            <a:endParaRPr lang="en-US" kern="100" dirty="0">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9223070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41361-E250-7970-ACCE-E4E7EF1F8E9F}"/>
              </a:ext>
            </a:extLst>
          </p:cNvPr>
          <p:cNvSpPr>
            <a:spLocks noGrp="1"/>
          </p:cNvSpPr>
          <p:nvPr>
            <p:ph type="title"/>
          </p:nvPr>
        </p:nvSpPr>
        <p:spPr/>
        <p:txBody>
          <a:bodyPr/>
          <a:lstStyle/>
          <a:p>
            <a:r>
              <a:rPr lang="en-IN" sz="4000" kern="100" dirty="0">
                <a:effectLst/>
                <a:latin typeface="Arial" panose="020B0604020202020204" pitchFamily="34" charset="0"/>
                <a:ea typeface="Calibri" panose="020F0502020204030204" pitchFamily="34" charset="0"/>
                <a:cs typeface="Arial" panose="020B0604020202020204" pitchFamily="34" charset="0"/>
              </a:rPr>
              <a:t>Auto Scale</a:t>
            </a:r>
            <a:br>
              <a:rPr lang="en-IN" sz="4000" kern="100" dirty="0">
                <a:effectLst/>
                <a:latin typeface="Arial" panose="020B060402020202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2030F834-49C3-9DB8-3F2E-AC49D80107C8}"/>
              </a:ext>
            </a:extLst>
          </p:cNvPr>
          <p:cNvSpPr>
            <a:spLocks noGrp="1"/>
          </p:cNvSpPr>
          <p:nvPr>
            <p:ph idx="1"/>
          </p:nvPr>
        </p:nvSpPr>
        <p:spPr>
          <a:xfrm>
            <a:off x="1484310" y="1976717"/>
            <a:ext cx="10018713" cy="3124201"/>
          </a:xfrm>
        </p:spPr>
        <p:txBody>
          <a:bodyPr/>
          <a:lstStyle/>
          <a:p>
            <a:r>
              <a:rPr lang="en-IN" kern="100" dirty="0">
                <a:effectLst/>
                <a:latin typeface="Arial" panose="020B0604020202020204" pitchFamily="34" charset="0"/>
                <a:ea typeface="Calibri" panose="020F0502020204030204" pitchFamily="34" charset="0"/>
                <a:cs typeface="Arial" panose="020B0604020202020204" pitchFamily="34" charset="0"/>
              </a:rPr>
              <a:t>Auto Scale is a feature that automatically adjusts the number of compute resources (such as virtual machines or instances) in a cluster based on the workload. It helps optimize resource usage and ensures that the cluster has enough capacity to handle varying levels of demand without manual intervention.</a:t>
            </a:r>
            <a:endParaRPr lang="en-US" kern="100" dirty="0">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0079604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89893-3105-F771-5FBB-5126AC8B08F6}"/>
              </a:ext>
            </a:extLst>
          </p:cNvPr>
          <p:cNvSpPr>
            <a:spLocks noGrp="1"/>
          </p:cNvSpPr>
          <p:nvPr>
            <p:ph type="title"/>
          </p:nvPr>
        </p:nvSpPr>
        <p:spPr/>
        <p:txBody>
          <a:bodyPr/>
          <a:lstStyle/>
          <a:p>
            <a:r>
              <a:rPr lang="en-IN" sz="4000" kern="100" dirty="0">
                <a:effectLst/>
                <a:latin typeface="Arial" panose="020B0604020202020204" pitchFamily="34" charset="0"/>
                <a:ea typeface="Calibri" panose="020F0502020204030204" pitchFamily="34" charset="0"/>
                <a:cs typeface="Arial" panose="020B0604020202020204" pitchFamily="34" charset="0"/>
              </a:rPr>
              <a:t>Databricks Notebook</a:t>
            </a:r>
            <a:br>
              <a:rPr lang="en-US" sz="4000" kern="100" dirty="0">
                <a:latin typeface="Arial" panose="020B060402020202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CD9B986E-88D6-5DC4-2D3B-9984E1961F4A}"/>
              </a:ext>
            </a:extLst>
          </p:cNvPr>
          <p:cNvSpPr>
            <a:spLocks noGrp="1"/>
          </p:cNvSpPr>
          <p:nvPr>
            <p:ph idx="1"/>
          </p:nvPr>
        </p:nvSpPr>
        <p:spPr>
          <a:xfrm>
            <a:off x="1484310" y="2147046"/>
            <a:ext cx="10018713" cy="3124201"/>
          </a:xfrm>
        </p:spPr>
        <p:txBody>
          <a:bodyPr/>
          <a:lstStyle/>
          <a:p>
            <a:r>
              <a:rPr lang="en-IN" dirty="0">
                <a:effectLst/>
                <a:latin typeface="Arial" panose="020B0604020202020204" pitchFamily="34" charset="0"/>
                <a:ea typeface="Calibri" panose="020F0502020204030204" pitchFamily="34" charset="0"/>
                <a:cs typeface="Arial" panose="020B0604020202020204" pitchFamily="34" charset="0"/>
              </a:rPr>
              <a:t>Azure Databricks Notebooks are interactive, collaborative environments for data scientists and engineers to explore, visualize, and </a:t>
            </a:r>
            <a:r>
              <a:rPr lang="en-IN" dirty="0" err="1">
                <a:effectLst/>
                <a:latin typeface="Arial" panose="020B0604020202020204" pitchFamily="34" charset="0"/>
                <a:ea typeface="Calibri" panose="020F0502020204030204" pitchFamily="34" charset="0"/>
                <a:cs typeface="Arial" panose="020B0604020202020204" pitchFamily="34" charset="0"/>
              </a:rPr>
              <a:t>analyze</a:t>
            </a:r>
            <a:r>
              <a:rPr lang="en-IN" dirty="0">
                <a:effectLst/>
                <a:latin typeface="Arial" panose="020B0604020202020204" pitchFamily="34" charset="0"/>
                <a:ea typeface="Calibri" panose="020F0502020204030204" pitchFamily="34" charset="0"/>
                <a:cs typeface="Arial" panose="020B0604020202020204" pitchFamily="34" charset="0"/>
              </a:rPr>
              <a:t> data using languages like Python, Scala, SQL, and R. They integrate seamlessly with Azure services and provide built-in support for Apache Spark, enabling scalable data processing and machine learning workflows</a:t>
            </a:r>
            <a:r>
              <a:rPr lang="en-IN" sz="1800" dirty="0">
                <a:effectLst/>
                <a:latin typeface="Franklin Gothic Book" panose="020B0503020102020204" pitchFamily="34" charset="0"/>
                <a:ea typeface="Calibri" panose="020F0502020204030204" pitchFamily="34" charset="0"/>
                <a:cs typeface="Times New Roman" panose="02020603050405020304" pitchFamily="18" charset="0"/>
              </a:rPr>
              <a:t>.</a:t>
            </a:r>
            <a:endParaRPr lang="en-US" dirty="0"/>
          </a:p>
        </p:txBody>
      </p:sp>
    </p:spTree>
    <p:extLst>
      <p:ext uri="{BB962C8B-B14F-4D97-AF65-F5344CB8AC3E}">
        <p14:creationId xmlns:p14="http://schemas.microsoft.com/office/powerpoint/2010/main" val="5846325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35</TotalTime>
  <Words>477</Words>
  <Application>Microsoft Office PowerPoint</Application>
  <PresentationFormat>Widescreen</PresentationFormat>
  <Paragraphs>56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Corbel</vt:lpstr>
      <vt:lpstr>Franklin Gothic Book</vt:lpstr>
      <vt:lpstr>Wingdings</vt:lpstr>
      <vt:lpstr>Parallax</vt:lpstr>
      <vt:lpstr>Cost Optimization and Cluster Management</vt:lpstr>
      <vt:lpstr>Agenda</vt:lpstr>
      <vt:lpstr>Project Statement</vt:lpstr>
      <vt:lpstr>Project Overview</vt:lpstr>
      <vt:lpstr>Project Requirements</vt:lpstr>
      <vt:lpstr>Azure Databricks </vt:lpstr>
      <vt:lpstr>Cluster </vt:lpstr>
      <vt:lpstr>Auto Scale </vt:lpstr>
      <vt:lpstr>Databricks Notebook </vt:lpstr>
      <vt:lpstr>Sparksql </vt:lpstr>
      <vt:lpstr>Architecture Diagram </vt:lpstr>
      <vt:lpstr>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 Optimization and Cluster Management</dc:title>
  <dc:creator>Rohan Chaudhari</dc:creator>
  <cp:lastModifiedBy>Rohan Chaudhari</cp:lastModifiedBy>
  <cp:revision>1</cp:revision>
  <dcterms:created xsi:type="dcterms:W3CDTF">2024-02-26T08:40:31Z</dcterms:created>
  <dcterms:modified xsi:type="dcterms:W3CDTF">2024-02-26T09:15:49Z</dcterms:modified>
</cp:coreProperties>
</file>