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8" r:id="rId3"/>
    <p:sldId id="257" r:id="rId4"/>
    <p:sldId id="259" r:id="rId5"/>
    <p:sldId id="260" r:id="rId6"/>
    <p:sldId id="263" r:id="rId7"/>
    <p:sldId id="266" r:id="rId8"/>
    <p:sldId id="267" r:id="rId9"/>
    <p:sldId id="265" r:id="rId10"/>
    <p:sldId id="261"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B3290BD-A928-4FD4-9F71-DF3B30F9871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468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E335F-38E9-4AF6-A657-DCE0E240DD53}"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4172715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6264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92136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802627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3666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35086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01023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087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313373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E335F-38E9-4AF6-A657-DCE0E240DD53}" type="datetimeFigureOut">
              <a:rPr lang="en-IN" smtClean="0"/>
              <a:t>24-03-2025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3290BD-A928-4FD4-9F71-DF3B30F9871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4085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2E335F-38E9-4AF6-A657-DCE0E240DD53}"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122541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2E335F-38E9-4AF6-A657-DCE0E240DD53}" type="datetimeFigureOut">
              <a:rPr lang="en-IN" smtClean="0"/>
              <a:t>24-03-2025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3290BD-A928-4FD4-9F71-DF3B30F9871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41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2E335F-38E9-4AF6-A657-DCE0E240DD53}" type="datetimeFigureOut">
              <a:rPr lang="en-IN" smtClean="0"/>
              <a:t>24-03-2025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3290BD-A928-4FD4-9F71-DF3B30F9871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336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2E335F-38E9-4AF6-A657-DCE0E240DD53}" type="datetimeFigureOut">
              <a:rPr lang="en-IN" smtClean="0"/>
              <a:t>24-03-2025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158439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E335F-38E9-4AF6-A657-DCE0E240DD53}"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7744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2E335F-38E9-4AF6-A657-DCE0E240DD53}" type="datetimeFigureOut">
              <a:rPr lang="en-IN" smtClean="0"/>
              <a:t>24-03-2025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3290BD-A928-4FD4-9F71-DF3B30F98718}" type="slidenum">
              <a:rPr lang="en-IN" smtClean="0"/>
              <a:t>‹#›</a:t>
            </a:fld>
            <a:endParaRPr lang="en-IN"/>
          </a:p>
        </p:txBody>
      </p:sp>
    </p:spTree>
    <p:extLst>
      <p:ext uri="{BB962C8B-B14F-4D97-AF65-F5344CB8AC3E}">
        <p14:creationId xmlns:p14="http://schemas.microsoft.com/office/powerpoint/2010/main" val="178054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A2E335F-38E9-4AF6-A657-DCE0E240DD53}" type="datetimeFigureOut">
              <a:rPr lang="en-IN" smtClean="0"/>
              <a:t>24-03-2025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3290BD-A928-4FD4-9F71-DF3B30F98718}" type="slidenum">
              <a:rPr lang="en-IN" smtClean="0"/>
              <a:t>‹#›</a:t>
            </a:fld>
            <a:endParaRPr lang="en-IN"/>
          </a:p>
        </p:txBody>
      </p:sp>
    </p:spTree>
    <p:extLst>
      <p:ext uri="{BB962C8B-B14F-4D97-AF65-F5344CB8AC3E}">
        <p14:creationId xmlns:p14="http://schemas.microsoft.com/office/powerpoint/2010/main" val="187263524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E387-FA27-F768-4725-F77F796E1C89}"/>
              </a:ext>
            </a:extLst>
          </p:cNvPr>
          <p:cNvSpPr>
            <a:spLocks noGrp="1"/>
          </p:cNvSpPr>
          <p:nvPr>
            <p:ph type="ctrTitle"/>
          </p:nvPr>
        </p:nvSpPr>
        <p:spPr>
          <a:xfrm>
            <a:off x="2692398" y="1737034"/>
            <a:ext cx="6815669" cy="1369960"/>
          </a:xfrm>
        </p:spPr>
        <p:txBody>
          <a:bodyPr/>
          <a:lstStyle/>
          <a:p>
            <a:r>
              <a:rPr lang="en-IN" sz="2400" dirty="0">
                <a:latin typeface="Times New Roman" panose="02020603050405020304" pitchFamily="18" charset="0"/>
                <a:cs typeface="Times New Roman" panose="02020603050405020304" pitchFamily="18" charset="0"/>
              </a:rPr>
              <a:t>Hackathon 2025</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Gen AI-Based Email Classification and OCR</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Team : Cloud crowd</a:t>
            </a:r>
            <a:br>
              <a:rPr lang="en-IN" sz="2000" dirty="0"/>
            </a:br>
            <a:endParaRPr lang="en-IN" sz="2000" dirty="0"/>
          </a:p>
        </p:txBody>
      </p:sp>
      <p:sp>
        <p:nvSpPr>
          <p:cNvPr id="3" name="Subtitle 2">
            <a:extLst>
              <a:ext uri="{FF2B5EF4-FFF2-40B4-BE49-F238E27FC236}">
                <a16:creationId xmlns:a16="http://schemas.microsoft.com/office/drawing/2014/main" id="{1B2AF1A2-432F-78E4-C90C-77A21DC80E03}"/>
              </a:ext>
            </a:extLst>
          </p:cNvPr>
          <p:cNvSpPr>
            <a:spLocks noGrp="1"/>
          </p:cNvSpPr>
          <p:nvPr>
            <p:ph type="subTitle" idx="1"/>
          </p:nvPr>
        </p:nvSpPr>
        <p:spPr>
          <a:xfrm>
            <a:off x="2692398" y="3608439"/>
            <a:ext cx="6815669" cy="1369960"/>
          </a:xfrm>
        </p:spPr>
        <p:txBody>
          <a:bodyPr>
            <a:normAutofit fontScale="32500" lnSpcReduction="20000"/>
          </a:bodyPr>
          <a:lstStyle/>
          <a:p>
            <a:r>
              <a:rPr lang="en-IN" sz="4500" dirty="0">
                <a:latin typeface="Times New Roman" panose="02020603050405020304" pitchFamily="18" charset="0"/>
                <a:cs typeface="Times New Roman" panose="02020603050405020304" pitchFamily="18" charset="0"/>
              </a:rPr>
              <a:t>Visalakshi Mulukala	</a:t>
            </a:r>
          </a:p>
          <a:p>
            <a:r>
              <a:rPr lang="en-IN" sz="4500" dirty="0">
                <a:latin typeface="Times New Roman" panose="02020603050405020304" pitchFamily="18" charset="0"/>
                <a:cs typeface="Times New Roman" panose="02020603050405020304" pitchFamily="18" charset="0"/>
              </a:rPr>
              <a:t>Meenakshi </a:t>
            </a:r>
            <a:r>
              <a:rPr lang="en-IN" sz="4500" dirty="0" err="1">
                <a:latin typeface="Times New Roman" panose="02020603050405020304" pitchFamily="18" charset="0"/>
                <a:cs typeface="Times New Roman" panose="02020603050405020304" pitchFamily="18" charset="0"/>
              </a:rPr>
              <a:t>Telu</a:t>
            </a:r>
            <a:endParaRPr lang="en-IN" sz="4500" dirty="0">
              <a:latin typeface="Times New Roman" panose="02020603050405020304" pitchFamily="18" charset="0"/>
              <a:cs typeface="Times New Roman" panose="02020603050405020304" pitchFamily="18" charset="0"/>
            </a:endParaRPr>
          </a:p>
          <a:p>
            <a:r>
              <a:rPr lang="en-IN" sz="4500" dirty="0">
                <a:latin typeface="Times New Roman" panose="02020603050405020304" pitchFamily="18" charset="0"/>
                <a:cs typeface="Times New Roman" panose="02020603050405020304" pitchFamily="18" charset="0"/>
              </a:rPr>
              <a:t>Deepika </a:t>
            </a:r>
            <a:r>
              <a:rPr lang="en-IN" sz="4500" dirty="0" err="1">
                <a:latin typeface="Times New Roman" panose="02020603050405020304" pitchFamily="18" charset="0"/>
                <a:cs typeface="Times New Roman" panose="02020603050405020304" pitchFamily="18" charset="0"/>
              </a:rPr>
              <a:t>Palluri</a:t>
            </a:r>
            <a:endParaRPr lang="en-IN" sz="4500" dirty="0">
              <a:latin typeface="Times New Roman" panose="02020603050405020304" pitchFamily="18" charset="0"/>
              <a:cs typeface="Times New Roman" panose="02020603050405020304" pitchFamily="18" charset="0"/>
            </a:endParaRPr>
          </a:p>
          <a:p>
            <a:r>
              <a:rPr lang="en-IN" sz="4500" dirty="0">
                <a:latin typeface="Times New Roman" panose="02020603050405020304" pitchFamily="18" charset="0"/>
                <a:cs typeface="Times New Roman" panose="02020603050405020304" pitchFamily="18" charset="0"/>
              </a:rPr>
              <a:t>Ashok Kumar Nakka</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876985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41CFC-3EFC-EAA6-A193-0DEC4E95069D}"/>
              </a:ext>
            </a:extLst>
          </p:cNvPr>
          <p:cNvSpPr txBox="1"/>
          <p:nvPr/>
        </p:nvSpPr>
        <p:spPr>
          <a:xfrm>
            <a:off x="835741" y="1674674"/>
            <a:ext cx="10520517" cy="2031325"/>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This script allows you to automate the classification of emails and extract useful data from image attachments using OCR. It integrates Hugging Face's classification models and Tesseract OCR for efficient and customizable email processing. It can be further enhanced by using advanced training model and we can train the model using  Historical data set and achieve required email classification.</a:t>
            </a:r>
          </a:p>
          <a:p>
            <a:endParaRPr lang="en-US" dirty="0"/>
          </a:p>
          <a:p>
            <a:endParaRPr lang="en-US" dirty="0"/>
          </a:p>
        </p:txBody>
      </p:sp>
    </p:spTree>
    <p:extLst>
      <p:ext uri="{BB962C8B-B14F-4D97-AF65-F5344CB8AC3E}">
        <p14:creationId xmlns:p14="http://schemas.microsoft.com/office/powerpoint/2010/main" val="23572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BAEA1B-B154-3CEE-96E9-9359298C8667}"/>
              </a:ext>
            </a:extLst>
          </p:cNvPr>
          <p:cNvSpPr txBox="1"/>
          <p:nvPr/>
        </p:nvSpPr>
        <p:spPr>
          <a:xfrm>
            <a:off x="904569" y="1985176"/>
            <a:ext cx="9006348" cy="1658596"/>
          </a:xfrm>
          <a:prstGeom prst="rect">
            <a:avLst/>
          </a:prstGeom>
          <a:noFill/>
        </p:spPr>
        <p:txBody>
          <a:bodyPr wrap="square">
            <a:spAutoFit/>
          </a:bodyPr>
          <a:lstStyle/>
          <a:p>
            <a:pPr marL="914400">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914400">
              <a:lnSpc>
                <a:spcPct val="115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89F77B3B-E6E4-C694-4781-391BC8FE759E}"/>
              </a:ext>
            </a:extLst>
          </p:cNvPr>
          <p:cNvSpPr/>
          <p:nvPr/>
        </p:nvSpPr>
        <p:spPr>
          <a:xfrm>
            <a:off x="3968623" y="1985176"/>
            <a:ext cx="3448509" cy="923330"/>
          </a:xfrm>
          <a:prstGeom prst="rect">
            <a:avLst/>
          </a:prstGeom>
          <a:noFill/>
        </p:spPr>
        <p:txBody>
          <a:bodyPr wrap="none" lIns="91440" tIns="45720" rIns="91440" bIns="45720">
            <a:spAutoFit/>
          </a:bodyPr>
          <a:lstStyle/>
          <a:p>
            <a:pPr algn="ctr"/>
            <a:r>
              <a:rPr lang="en-IN" sz="5400" b="1" kern="100"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latin typeface="Times New Roman" panose="02020603050405020304" pitchFamily="18" charset="0"/>
                <a:ea typeface="Aptos" panose="020B0004020202020204" pitchFamily="34" charset="0"/>
                <a:cs typeface="Times New Roman" panose="02020603050405020304" pitchFamily="18" charset="0"/>
              </a:rPr>
              <a:t>Thank You</a:t>
            </a:r>
            <a:endParaRPr lang="en-IN"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Tree>
    <p:extLst>
      <p:ext uri="{BB962C8B-B14F-4D97-AF65-F5344CB8AC3E}">
        <p14:creationId xmlns:p14="http://schemas.microsoft.com/office/powerpoint/2010/main" val="64600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CE34E2-B447-7DD8-AF00-C768E658F0AE}"/>
              </a:ext>
            </a:extLst>
          </p:cNvPr>
          <p:cNvSpPr txBox="1"/>
          <p:nvPr/>
        </p:nvSpPr>
        <p:spPr>
          <a:xfrm>
            <a:off x="796413" y="1130710"/>
            <a:ext cx="10186219" cy="4677178"/>
          </a:xfrm>
          <a:prstGeom prst="rect">
            <a:avLst/>
          </a:prstGeom>
          <a:noFill/>
        </p:spPr>
        <p:txBody>
          <a:bodyPr wrap="square">
            <a:spAutoFit/>
          </a:bodyPr>
          <a:lstStyle/>
          <a:p>
            <a:pPr>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Email Classification and OCR App Using Hugging Face and Tesseract OCR</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This application processes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classifies email content using Hugging Face's zero-shot classification model, and extracts text from image attachments using Tesseract OCR.</a:t>
            </a:r>
          </a:p>
          <a:p>
            <a:pPr>
              <a:lnSpc>
                <a:spcPct val="115000"/>
              </a:lnSpc>
              <a:spcAft>
                <a:spcPts val="800"/>
              </a:spcAft>
            </a:pPr>
            <a:endParaRPr lang="en-IN" kern="100" dirty="0">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buNone/>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1. Prerequisites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lnSpc>
                <a:spcPct val="115000"/>
              </a:lnSpc>
              <a:spcAft>
                <a:spcPts val="800"/>
              </a:spcAft>
              <a:buNone/>
            </a:pP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Before running the code, make sure you have the following dependencies installed:</a:t>
            </a:r>
          </a:p>
          <a:p>
            <a:pPr marL="342900" lvl="0" indent="-342900">
              <a:lnSpc>
                <a:spcPct val="115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Python 3.6+</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Ensure you're running a supported version of Python.</a:t>
            </a:r>
          </a:p>
          <a:p>
            <a:pPr marL="342900" lvl="0" indent="-342900">
              <a:lnSpc>
                <a:spcPct val="115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Required Libraries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Install the necessary Python libraries:</a:t>
            </a:r>
          </a:p>
          <a:p>
            <a:pPr marL="342900" lvl="0" indent="-342900">
              <a:lnSpc>
                <a:spcPct val="115000"/>
              </a:lnSpc>
              <a:spcAft>
                <a:spcPts val="800"/>
              </a:spcAft>
              <a:buFont typeface="+mj-lt"/>
              <a:buAutoNum type="arabicPeriod"/>
              <a:tabLst>
                <a:tab pos="4572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Tesseract OCR</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You need to install Tesseract OCR. Follow these steps: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Download Tesseract OCR</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from official site.</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Set the Tesseract executable path</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Update the path in the code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474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45902C-5688-7925-1CA7-FC79403B16BC}"/>
              </a:ext>
            </a:extLst>
          </p:cNvPr>
          <p:cNvSpPr txBox="1"/>
          <p:nvPr/>
        </p:nvSpPr>
        <p:spPr>
          <a:xfrm>
            <a:off x="1130709" y="1307690"/>
            <a:ext cx="10019071" cy="3456524"/>
          </a:xfrm>
          <a:prstGeom prst="rect">
            <a:avLst/>
          </a:prstGeom>
          <a:noFill/>
        </p:spPr>
        <p:txBody>
          <a:bodyPr wrap="square">
            <a:spAutoFit/>
          </a:bodyPr>
          <a:lstStyle/>
          <a:p>
            <a:pPr>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Usage Flow</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Directory Setup</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Place your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email files in a directory.</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Processing Emails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script will iterate over all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in the directory, parse the emails, classify their content, and extract text from image attachments if present.</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Classification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Hugging Face zero-shot classification model will classify the email into one of the predefined labels such as "Fee Payment" or "Money Movement-Inbound".</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OCR on Attachments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If the email has image attachments, Tesseract OCR will be used to extract text from those images.</a:t>
            </a:r>
          </a:p>
          <a:p>
            <a:pPr marL="342900" lvl="0" indent="-342900">
              <a:lnSpc>
                <a:spcPct val="115000"/>
              </a:lnSpc>
              <a:spcAft>
                <a:spcPts val="800"/>
              </a:spcAft>
              <a:buFont typeface="+mj-lt"/>
              <a:buAutoNum type="arabicPeriod"/>
              <a:tabLst>
                <a:tab pos="457200" algn="l"/>
              </a:tabLs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Output</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The results will be printed on the console.</a:t>
            </a:r>
          </a:p>
        </p:txBody>
      </p:sp>
    </p:spTree>
    <p:extLst>
      <p:ext uri="{BB962C8B-B14F-4D97-AF65-F5344CB8AC3E}">
        <p14:creationId xmlns:p14="http://schemas.microsoft.com/office/powerpoint/2010/main" val="112681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089DD9-0929-259E-9114-518B490FFD2C}"/>
              </a:ext>
            </a:extLst>
          </p:cNvPr>
          <p:cNvSpPr txBox="1"/>
          <p:nvPr/>
        </p:nvSpPr>
        <p:spPr>
          <a:xfrm>
            <a:off x="580103" y="747252"/>
            <a:ext cx="10530349" cy="5346272"/>
          </a:xfrm>
          <a:prstGeom prst="rect">
            <a:avLst/>
          </a:prstGeom>
          <a:noFill/>
        </p:spPr>
        <p:txBody>
          <a:bodyPr wrap="square">
            <a:spAutoFit/>
          </a:bodyPr>
          <a:lstStyle/>
          <a:p>
            <a:pPr marL="914400">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5. Example Usage</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Make sure the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are stored in a directory (e.g., E:\Hackathon 2025\Sample Email Files). Then, call the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process_multiple_emails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directory_path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function, passing the directory path to it.</a:t>
            </a: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Example:</a:t>
            </a:r>
          </a:p>
          <a:p>
            <a:pPr marL="914400">
              <a:lnSpc>
                <a:spcPct val="115000"/>
              </a:lnSpc>
              <a:spcAft>
                <a:spcPts val="800"/>
              </a:spcAft>
              <a:buNone/>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directory_path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 ‘E:/Hackathon 2025/Sample Email Files'</a:t>
            </a:r>
          </a:p>
          <a:p>
            <a:pPr marL="914400">
              <a:lnSpc>
                <a:spcPct val="115000"/>
              </a:lnSpc>
              <a:spcAft>
                <a:spcPts val="800"/>
              </a:spcAft>
            </a:pP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process_multiple_emails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directory_path</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a:t>
            </a:r>
          </a:p>
          <a:p>
            <a:pPr marL="914400">
              <a:lnSpc>
                <a:spcPct val="115000"/>
              </a:lnSpc>
              <a:spcAft>
                <a:spcPts val="800"/>
              </a:spcAft>
            </a:pPr>
            <a:endParaRPr lang="en-IN" kern="100" dirty="0">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buNone/>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This will:</a:t>
            </a:r>
          </a:p>
          <a:p>
            <a:pPr marL="1714500" lvl="3" indent="-342900">
              <a:lnSpc>
                <a:spcPct val="115000"/>
              </a:lnSpc>
              <a:spcAft>
                <a:spcPts val="800"/>
              </a:spcAft>
              <a:buFont typeface="+mj-lt"/>
              <a:buAutoNum type="arabicPeriod"/>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Parse each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file in the specified directory.</a:t>
            </a:r>
          </a:p>
          <a:p>
            <a:pPr marL="1714500" lvl="3" indent="-342900">
              <a:lnSpc>
                <a:spcPct val="115000"/>
              </a:lnSpc>
              <a:spcAft>
                <a:spcPts val="800"/>
              </a:spcAft>
              <a:buFont typeface="+mj-lt"/>
              <a:buAutoNum type="arabicPeriod"/>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Classify the email content into one of the predefined categories.</a:t>
            </a:r>
          </a:p>
          <a:p>
            <a:pPr marL="1714500" lvl="3" indent="-342900">
              <a:lnSpc>
                <a:spcPct val="115000"/>
              </a:lnSpc>
              <a:spcAft>
                <a:spcPts val="800"/>
              </a:spcAft>
              <a:buFont typeface="+mj-lt"/>
              <a:buAutoNum type="arabicPeriod"/>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Extract text from any image attachments using Tesseract OCR (if applicable).</a:t>
            </a: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69925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7D8396-0B3F-976E-5060-46A328E312ED}"/>
              </a:ext>
            </a:extLst>
          </p:cNvPr>
          <p:cNvSpPr txBox="1"/>
          <p:nvPr/>
        </p:nvSpPr>
        <p:spPr>
          <a:xfrm>
            <a:off x="127819" y="1021302"/>
            <a:ext cx="10353367" cy="2500877"/>
          </a:xfrm>
          <a:prstGeom prst="rect">
            <a:avLst/>
          </a:prstGeom>
          <a:noFill/>
        </p:spPr>
        <p:txBody>
          <a:bodyPr wrap="square">
            <a:spAutoFit/>
          </a:bodyPr>
          <a:lstStyle/>
          <a:p>
            <a:pPr marL="914400">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914400">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6. Sample Output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When you run the script with a directory containing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it will output something like this:</a:t>
            </a:r>
          </a:p>
          <a:p>
            <a:pPr marL="914400">
              <a:lnSpc>
                <a:spcPct val="115000"/>
              </a:lnSpc>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Run the below command:</a:t>
            </a:r>
          </a:p>
          <a:p>
            <a:pPr marL="914400">
              <a:lnSpc>
                <a:spcPct val="115000"/>
              </a:lnSpc>
              <a:spcAft>
                <a:spcPts val="800"/>
              </a:spcAft>
            </a:pPr>
            <a:r>
              <a:rPr lang="en-IN" kern="100" dirty="0">
                <a:latin typeface="Aptos" panose="020B0004020202020204" pitchFamily="34" charset="0"/>
                <a:ea typeface="Aptos" panose="020B0004020202020204" pitchFamily="34" charset="0"/>
                <a:cs typeface="Times New Roman" panose="02020603050405020304" pitchFamily="18" charset="0"/>
              </a:rPr>
              <a:t>Python Email_Request_Classification_Multiple_with_attachments.py</a:t>
            </a: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92688B7-7B2C-F86F-E0DC-13515559E74B}"/>
              </a:ext>
            </a:extLst>
          </p:cNvPr>
          <p:cNvPicPr>
            <a:picLocks noChangeAspect="1"/>
          </p:cNvPicPr>
          <p:nvPr/>
        </p:nvPicPr>
        <p:blipFill>
          <a:blip r:embed="rId2"/>
          <a:stretch>
            <a:fillRect/>
          </a:stretch>
        </p:blipFill>
        <p:spPr>
          <a:xfrm>
            <a:off x="1042218" y="3429000"/>
            <a:ext cx="8829369" cy="2407698"/>
          </a:xfrm>
          <a:prstGeom prst="rect">
            <a:avLst/>
          </a:prstGeom>
        </p:spPr>
      </p:pic>
    </p:spTree>
    <p:extLst>
      <p:ext uri="{BB962C8B-B14F-4D97-AF65-F5344CB8AC3E}">
        <p14:creationId xmlns:p14="http://schemas.microsoft.com/office/powerpoint/2010/main" val="1564852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067C9E-6174-423C-6CD1-8E71381531F2}"/>
              </a:ext>
            </a:extLst>
          </p:cNvPr>
          <p:cNvSpPr txBox="1"/>
          <p:nvPr/>
        </p:nvSpPr>
        <p:spPr>
          <a:xfrm>
            <a:off x="707923" y="1002890"/>
            <a:ext cx="9832258" cy="4472186"/>
          </a:xfrm>
          <a:prstGeom prst="rect">
            <a:avLst/>
          </a:prstGeom>
          <a:noFill/>
        </p:spPr>
        <p:txBody>
          <a:bodyPr wrap="square">
            <a:spAutoFit/>
          </a:bodyPr>
          <a:lstStyle/>
          <a:p>
            <a:pPr marL="914400">
              <a:lnSpc>
                <a:spcPct val="115000"/>
              </a:lnSpc>
              <a:spcAft>
                <a:spcPts val="800"/>
              </a:spcAft>
            </a:pPr>
            <a:r>
              <a:rPr lang="en-US" sz="2000" b="1" dirty="0">
                <a:latin typeface="Times New Roman" panose="02020603050405020304" pitchFamily="18" charset="0"/>
                <a:cs typeface="Times New Roman" panose="02020603050405020304" pitchFamily="18" charset="0"/>
              </a:rPr>
              <a:t>Email Classification and OCR App Using a Training Model with .csv Dataset and .</a:t>
            </a:r>
            <a:r>
              <a:rPr lang="en-US" sz="2000" b="1" dirty="0" err="1">
                <a:latin typeface="Times New Roman" panose="02020603050405020304" pitchFamily="18" charset="0"/>
                <a:cs typeface="Times New Roman" panose="02020603050405020304" pitchFamily="18" charset="0"/>
              </a:rPr>
              <a:t>eml</a:t>
            </a:r>
            <a:r>
              <a:rPr lang="en-US" sz="2000" b="1" dirty="0">
                <a:latin typeface="Times New Roman" panose="02020603050405020304" pitchFamily="18" charset="0"/>
                <a:cs typeface="Times New Roman" panose="02020603050405020304" pitchFamily="18" charset="0"/>
              </a:rPr>
              <a:t> Files for Classification</a:t>
            </a: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The  above code can be modified to use training model with sample data set. We have tried to achieve the same .</a:t>
            </a:r>
          </a:p>
          <a:p>
            <a:pPr>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		Dependencies:</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Hugging Face's transformers</a:t>
            </a: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pytesseract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for OCR</a:t>
            </a: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PIL for image handling</a:t>
            </a:r>
          </a:p>
          <a:p>
            <a:pPr marL="2171700" lvl="4" indent="-342900">
              <a:lnSpc>
                <a:spcPct val="115000"/>
              </a:lnSpc>
              <a:spcAft>
                <a:spcPts val="800"/>
              </a:spcAft>
              <a:buSzPts val="1000"/>
              <a:buFont typeface="Symbol" panose="05050102010706020507" pitchFamily="18" charset="2"/>
              <a:buChar char=""/>
              <a:tabLst>
                <a:tab pos="457200" algn="l"/>
              </a:tabLst>
            </a:pPr>
            <a:r>
              <a:rPr lang="en-IN" kern="100" dirty="0">
                <a:effectLst/>
                <a:latin typeface="Times New Roman" panose="02020603050405020304" pitchFamily="18" charset="0"/>
                <a:ea typeface="Aptos" panose="020B0004020202020204" pitchFamily="34" charset="0"/>
                <a:cs typeface="Times New Roman" panose="02020603050405020304" pitchFamily="18" charset="0"/>
              </a:rPr>
              <a:t>torch and datasets for training the model</a:t>
            </a:r>
          </a:p>
          <a:p>
            <a:pPr marL="914400">
              <a:lnSpc>
                <a:spcPct val="115000"/>
              </a:lnSpc>
              <a:spcAft>
                <a:spcPts val="800"/>
              </a:spcAft>
            </a:pP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11567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935FA1-F991-76D0-56B3-DF14CE30A31A}"/>
              </a:ext>
            </a:extLst>
          </p:cNvPr>
          <p:cNvSpPr txBox="1"/>
          <p:nvPr/>
        </p:nvSpPr>
        <p:spPr>
          <a:xfrm>
            <a:off x="816077" y="1022555"/>
            <a:ext cx="9999407" cy="3137975"/>
          </a:xfrm>
          <a:prstGeom prst="rect">
            <a:avLst/>
          </a:prstGeom>
          <a:noFill/>
        </p:spPr>
        <p:txBody>
          <a:bodyPr wrap="square">
            <a:spAutoFit/>
          </a:bodyPr>
          <a:lstStyle/>
          <a:p>
            <a:pPr marL="914400">
              <a:lnSpc>
                <a:spcPct val="115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Steps Overview</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Prepare the CSV Dataset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The dataset will have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labeled</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email categories and associated text.</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Train a Classification Model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Use a text classification model (like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DistilBERT</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from Hugging Face to classify the email content.</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Parse the .</a:t>
            </a:r>
            <a:r>
              <a:rPr lang="en-IN" b="1"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 Files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Extract email content from .</a:t>
            </a:r>
            <a:r>
              <a:rPr lang="en-IN"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files.</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Classify the Emails</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Classify the email text using the trained model.</a:t>
            </a:r>
          </a:p>
          <a:p>
            <a:pPr marL="1257300" lvl="2" indent="-342900">
              <a:lnSpc>
                <a:spcPct val="115000"/>
              </a:lnSpc>
              <a:spcAft>
                <a:spcPts val="800"/>
              </a:spcAft>
              <a:buFont typeface="+mj-lt"/>
              <a:buAutoNum type="arabicPeriod"/>
              <a:tabLst>
                <a:tab pos="457200" algn="l"/>
              </a:tabLst>
            </a:pPr>
            <a:r>
              <a:rPr lang="en-IN" b="1" kern="100" dirty="0">
                <a:effectLst/>
                <a:latin typeface="Times New Roman" panose="02020603050405020304" pitchFamily="18" charset="0"/>
                <a:ea typeface="Aptos" panose="020B0004020202020204" pitchFamily="34" charset="0"/>
                <a:cs typeface="Times New Roman" panose="02020603050405020304" pitchFamily="18" charset="0"/>
              </a:rPr>
              <a:t>OCR</a:t>
            </a:r>
            <a:r>
              <a:rPr lang="en-IN" kern="100" dirty="0">
                <a:effectLst/>
                <a:latin typeface="Times New Roman" panose="02020603050405020304" pitchFamily="18" charset="0"/>
                <a:ea typeface="Aptos" panose="020B0004020202020204" pitchFamily="34" charset="0"/>
                <a:cs typeface="Times New Roman" panose="02020603050405020304" pitchFamily="18" charset="0"/>
              </a:rPr>
              <a:t>: Extract text from any image attachments in the emails.</a:t>
            </a:r>
          </a:p>
        </p:txBody>
      </p:sp>
    </p:spTree>
    <p:extLst>
      <p:ext uri="{BB962C8B-B14F-4D97-AF65-F5344CB8AC3E}">
        <p14:creationId xmlns:p14="http://schemas.microsoft.com/office/powerpoint/2010/main" val="180299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A359F7-7B39-CB1A-3DBD-4D843E08B85D}"/>
              </a:ext>
            </a:extLst>
          </p:cNvPr>
          <p:cNvSpPr txBox="1"/>
          <p:nvPr/>
        </p:nvSpPr>
        <p:spPr>
          <a:xfrm>
            <a:off x="894735" y="894734"/>
            <a:ext cx="10559846" cy="4388637"/>
          </a:xfrm>
          <a:prstGeom prst="rect">
            <a:avLst/>
          </a:prstGeom>
          <a:noFill/>
        </p:spPr>
        <p:txBody>
          <a:bodyPr wrap="square">
            <a:spAutoFit/>
          </a:bodyPr>
          <a:lstStyle/>
          <a:p>
            <a:pPr>
              <a:lnSpc>
                <a:spcPct val="115000"/>
              </a:lnSpc>
              <a:spcAft>
                <a:spcPts val="800"/>
              </a:spcAft>
              <a:buNone/>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Explanation of Key Steps: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CSV Dataset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CSV (emails.csv) contains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labeled</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email data that is used to train the classification model.</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CSV should have at least two columns: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email_subject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email_body</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and label.</a:t>
            </a: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Model Training</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We load the CSV data and preprocess it by splitting it into training and validation sets.</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We then tokenize the email body using Hugging Face's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DistilBERT</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tokenizer.</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model is fine-tuned using Trainer from Hugging Face, which simplifies the training loop.</a:t>
            </a: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Email Parsing and OCR</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files are parsed to extract the subject, sender, and body.</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body is classified using the trained model.</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If there are any image attachments in the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file, OCR is applied to extract text.</a:t>
            </a:r>
          </a:p>
          <a:p>
            <a:pPr marL="342900" lvl="0" indent="-342900">
              <a:lnSpc>
                <a:spcPct val="115000"/>
              </a:lnSpc>
              <a:spcAft>
                <a:spcPts val="800"/>
              </a:spcAft>
              <a:buFont typeface="+mj-lt"/>
              <a:buAutoNum type="arabicPeriod"/>
              <a:tabLst>
                <a:tab pos="457200" algn="l"/>
              </a:tabLst>
            </a:pPr>
            <a:r>
              <a:rPr lang="en-IN" sz="1200" b="1" kern="100" dirty="0">
                <a:effectLst/>
                <a:latin typeface="Aptos" panose="020B0004020202020204" pitchFamily="34" charset="0"/>
                <a:ea typeface="Aptos" panose="020B0004020202020204" pitchFamily="34" charset="0"/>
                <a:cs typeface="Times New Roman" panose="02020603050405020304" pitchFamily="18" charset="0"/>
              </a:rPr>
              <a:t>Multiple Emails</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200" kern="100" dirty="0">
                <a:effectLst/>
                <a:latin typeface="Aptos" panose="020B0004020202020204" pitchFamily="34" charset="0"/>
                <a:ea typeface="Aptos" panose="020B0004020202020204" pitchFamily="34" charset="0"/>
                <a:cs typeface="Times New Roman" panose="02020603050405020304" pitchFamily="18" charset="0"/>
              </a:rPr>
              <a:t>The script can process all .</a:t>
            </a:r>
            <a:r>
              <a:rPr lang="en-IN" sz="1200" kern="100" dirty="0" err="1">
                <a:effectLst/>
                <a:latin typeface="Aptos" panose="020B0004020202020204" pitchFamily="34" charset="0"/>
                <a:ea typeface="Aptos" panose="020B0004020202020204" pitchFamily="34" charset="0"/>
                <a:cs typeface="Times New Roman" panose="02020603050405020304" pitchFamily="18" charset="0"/>
              </a:rPr>
              <a:t>eml</a:t>
            </a:r>
            <a:r>
              <a:rPr lang="en-IN" sz="1200" kern="100" dirty="0">
                <a:effectLst/>
                <a:latin typeface="Aptos" panose="020B0004020202020204" pitchFamily="34" charset="0"/>
                <a:ea typeface="Aptos" panose="020B0004020202020204" pitchFamily="34" charset="0"/>
                <a:cs typeface="Times New Roman" panose="02020603050405020304" pitchFamily="18" charset="0"/>
              </a:rPr>
              <a:t> files in a specified directory, classifying the emails and extracting text from any image attachments.</a:t>
            </a:r>
          </a:p>
        </p:txBody>
      </p:sp>
    </p:spTree>
    <p:extLst>
      <p:ext uri="{BB962C8B-B14F-4D97-AF65-F5344CB8AC3E}">
        <p14:creationId xmlns:p14="http://schemas.microsoft.com/office/powerpoint/2010/main" val="997271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8EF4F-F308-9CBF-33E0-BF3058D5ED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570DF5-0155-D885-2849-4DFE477A142E}"/>
              </a:ext>
            </a:extLst>
          </p:cNvPr>
          <p:cNvSpPr txBox="1"/>
          <p:nvPr/>
        </p:nvSpPr>
        <p:spPr>
          <a:xfrm>
            <a:off x="-108155" y="1021302"/>
            <a:ext cx="10353367" cy="4503990"/>
          </a:xfrm>
          <a:prstGeom prst="rect">
            <a:avLst/>
          </a:prstGeom>
          <a:noFill/>
        </p:spPr>
        <p:txBody>
          <a:bodyPr wrap="square">
            <a:spAutoFit/>
          </a:bodyPr>
          <a:lstStyle/>
          <a:p>
            <a:pPr marL="914400">
              <a:lnSpc>
                <a:spcPct val="115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914400">
              <a:lnSpc>
                <a:spcPct val="115000"/>
              </a:lnSpc>
              <a:spcAft>
                <a:spcPts val="800"/>
              </a:spcAft>
              <a:buNone/>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6. Sample Output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When you run the script with a directory containing .</a:t>
            </a:r>
            <a:r>
              <a:rPr lang="en-IN" sz="1800" kern="100" dirty="0" err="1">
                <a:effectLst/>
                <a:latin typeface="Times New Roman" panose="02020603050405020304" pitchFamily="18" charset="0"/>
                <a:ea typeface="Aptos" panose="020B0004020202020204" pitchFamily="34" charset="0"/>
                <a:cs typeface="Times New Roman" panose="02020603050405020304" pitchFamily="18" charset="0"/>
              </a:rPr>
              <a:t>eml</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files and Provide .csv file for the training model, it will output something like this:</a:t>
            </a:r>
          </a:p>
          <a:p>
            <a:pPr marL="914400">
              <a:lnSpc>
                <a:spcPct val="115000"/>
              </a:lnSpc>
              <a:spcAft>
                <a:spcPts val="800"/>
              </a:spcAft>
            </a:pPr>
            <a:r>
              <a:rPr lang="en-IN" kern="100" dirty="0">
                <a:latin typeface="Times New Roman" panose="02020603050405020304" pitchFamily="18" charset="0"/>
                <a:ea typeface="Aptos" panose="020B0004020202020204" pitchFamily="34" charset="0"/>
                <a:cs typeface="Times New Roman" panose="02020603050405020304" pitchFamily="18" charset="0"/>
              </a:rPr>
              <a:t>Run the below command:</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r>
              <a:rPr lang="en-IN" kern="100" dirty="0">
                <a:latin typeface="Times New Roman" panose="02020603050405020304" pitchFamily="18" charset="0"/>
                <a:ea typeface="Aptos" panose="020B0004020202020204" pitchFamily="34" charset="0"/>
                <a:cs typeface="Times New Roman" panose="02020603050405020304" pitchFamily="18" charset="0"/>
              </a:rPr>
              <a:t>Python </a:t>
            </a:r>
            <a:r>
              <a:rPr lang="en-US" kern="100" dirty="0">
                <a:latin typeface="Times New Roman" panose="02020603050405020304" pitchFamily="18" charset="0"/>
                <a:ea typeface="Aptos" panose="020B0004020202020204" pitchFamily="34" charset="0"/>
                <a:cs typeface="Times New Roman" panose="02020603050405020304" pitchFamily="18" charset="0"/>
              </a:rPr>
              <a:t>Email_Request_Classification_Multiple_with_attachments_and_Training_Model.py</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914400">
              <a:lnSpc>
                <a:spcPct val="115000"/>
              </a:lnSpc>
              <a:spcAft>
                <a:spcPts val="800"/>
              </a:spcAf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B4B5D6E8-A5CC-FE13-C5D0-EE0C55D456C9}"/>
              </a:ext>
            </a:extLst>
          </p:cNvPr>
          <p:cNvPicPr>
            <a:picLocks noChangeAspect="1"/>
          </p:cNvPicPr>
          <p:nvPr/>
        </p:nvPicPr>
        <p:blipFill>
          <a:blip r:embed="rId2"/>
          <a:stretch>
            <a:fillRect/>
          </a:stretch>
        </p:blipFill>
        <p:spPr>
          <a:xfrm>
            <a:off x="963485" y="3569110"/>
            <a:ext cx="10265030" cy="2267588"/>
          </a:xfrm>
          <a:prstGeom prst="rect">
            <a:avLst/>
          </a:prstGeom>
        </p:spPr>
      </p:pic>
    </p:spTree>
    <p:extLst>
      <p:ext uri="{BB962C8B-B14F-4D97-AF65-F5344CB8AC3E}">
        <p14:creationId xmlns:p14="http://schemas.microsoft.com/office/powerpoint/2010/main" val="352942042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docProps/app.xml><?xml version="1.0" encoding="utf-8"?>
<Properties xmlns="http://schemas.openxmlformats.org/officeDocument/2006/extended-properties" xmlns:vt="http://schemas.openxmlformats.org/officeDocument/2006/docPropsVTypes">
  <Template>Organic</Template>
  <TotalTime>2048</TotalTime>
  <Words>855</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Courier New</vt:lpstr>
      <vt:lpstr>Garamond</vt:lpstr>
      <vt:lpstr>Symbol</vt:lpstr>
      <vt:lpstr>Times New Roman</vt:lpstr>
      <vt:lpstr>Organic</vt:lpstr>
      <vt:lpstr>Hackathon 2025 Gen AI-Based Email Classification and OCR Team : Cloud crowd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Vishalakshi Mandala R</dc:creator>
  <cp:lastModifiedBy>Vishalakshi Mandala R</cp:lastModifiedBy>
  <cp:revision>4</cp:revision>
  <dcterms:created xsi:type="dcterms:W3CDTF">2025-03-24T19:42:34Z</dcterms:created>
  <dcterms:modified xsi:type="dcterms:W3CDTF">2025-03-26T05:51:02Z</dcterms:modified>
</cp:coreProperties>
</file>