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30" r:id="rId2"/>
  </p:sldMasterIdLst>
  <p:sldIdLst>
    <p:sldId id="256" r:id="rId3"/>
    <p:sldId id="266" r:id="rId4"/>
    <p:sldId id="257" r:id="rId5"/>
    <p:sldId id="259" r:id="rId6"/>
    <p:sldId id="260" r:id="rId7"/>
    <p:sldId id="265"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66583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44956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68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468355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052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452566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64885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834026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627584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457963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84193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850089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012223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A0967-B0CA-4A74-BC35-CCA964D5C9AB}"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028727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824082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0967-B0CA-4A74-BC35-CCA964D5C9AB}"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617792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555945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2249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4048147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9763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224510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599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809204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21213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944921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8138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76917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A0967-B0CA-4A74-BC35-CCA964D5C9AB}"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43119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699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0967-B0CA-4A74-BC35-CCA964D5C9AB}"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66028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19711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964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tx2">
              <a:lumMod val="1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A0967-B0CA-4A74-BC35-CCA964D5C9AB}" type="datetimeFigureOut">
              <a:rPr lang="en-IN" smtClean="0"/>
              <a:t>04-06-2024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CFFF0-0E3A-44E0-9A0B-F5D111E71EEF}" type="slidenum">
              <a:rPr lang="en-IN" smtClean="0"/>
              <a:t>‹#›</a:t>
            </a:fld>
            <a:endParaRPr lang="en-IN"/>
          </a:p>
        </p:txBody>
      </p:sp>
    </p:spTree>
    <p:extLst>
      <p:ext uri="{BB962C8B-B14F-4D97-AF65-F5344CB8AC3E}">
        <p14:creationId xmlns:p14="http://schemas.microsoft.com/office/powerpoint/2010/main" val="37406053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chemeClr val="tx2">
              <a:lumMod val="10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A0967-B0CA-4A74-BC35-CCA964D5C9AB}" type="datetimeFigureOut">
              <a:rPr lang="en-IN" smtClean="0"/>
              <a:t>04-06-2024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CFFF0-0E3A-44E0-9A0B-F5D111E71EEF}" type="slidenum">
              <a:rPr lang="en-IN" smtClean="0"/>
              <a:t>‹#›</a:t>
            </a:fld>
            <a:endParaRPr lang="en-IN"/>
          </a:p>
        </p:txBody>
      </p:sp>
    </p:spTree>
    <p:extLst>
      <p:ext uri="{BB962C8B-B14F-4D97-AF65-F5344CB8AC3E}">
        <p14:creationId xmlns:p14="http://schemas.microsoft.com/office/powerpoint/2010/main" val="57567884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3D Depth Effect | Photoshop Tutorial - YouTube">
            <a:extLst>
              <a:ext uri="{FF2B5EF4-FFF2-40B4-BE49-F238E27FC236}">
                <a16:creationId xmlns:a16="http://schemas.microsoft.com/office/drawing/2014/main" id="{E42701EF-1954-74AD-0677-9C102BDBE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D1D4B1-4C35-DA11-6FB1-8CD509A66938}"/>
              </a:ext>
            </a:extLst>
          </p:cNvPr>
          <p:cNvSpPr txBox="1"/>
          <p:nvPr/>
        </p:nvSpPr>
        <p:spPr>
          <a:xfrm>
            <a:off x="0" y="5152751"/>
            <a:ext cx="6428232" cy="1323439"/>
          </a:xfrm>
          <a:prstGeom prst="rect">
            <a:avLst/>
          </a:prstGeom>
          <a:noFill/>
        </p:spPr>
        <p:txBody>
          <a:bodyPr wrap="square" rtlCol="0">
            <a:spAutoFit/>
          </a:bodyPr>
          <a:lstStyle/>
          <a:p>
            <a:r>
              <a:rPr lang="en-IN" sz="2000" dirty="0" err="1">
                <a:solidFill>
                  <a:srgbClr val="00B050"/>
                </a:solidFill>
              </a:rPr>
              <a:t>Name:Vishal</a:t>
            </a:r>
            <a:r>
              <a:rPr lang="en-IN" sz="2000" dirty="0">
                <a:solidFill>
                  <a:srgbClr val="00B050"/>
                </a:solidFill>
              </a:rPr>
              <a:t> C Halkodu</a:t>
            </a:r>
          </a:p>
          <a:p>
            <a:r>
              <a:rPr lang="en-IN" sz="2000" dirty="0">
                <a:solidFill>
                  <a:srgbClr val="00B050"/>
                </a:solidFill>
              </a:rPr>
              <a:t>ID:AF0377844</a:t>
            </a:r>
          </a:p>
          <a:p>
            <a:r>
              <a:rPr lang="en-IN" sz="2000" dirty="0" err="1">
                <a:solidFill>
                  <a:srgbClr val="00B050"/>
                </a:solidFill>
              </a:rPr>
              <a:t>Topic:Spotify</a:t>
            </a:r>
            <a:r>
              <a:rPr lang="en-IN" sz="2000" dirty="0">
                <a:solidFill>
                  <a:srgbClr val="00B050"/>
                </a:solidFill>
              </a:rPr>
              <a:t> Dashboard</a:t>
            </a:r>
          </a:p>
          <a:p>
            <a:r>
              <a:rPr lang="en-IN" sz="2000" dirty="0" err="1">
                <a:solidFill>
                  <a:srgbClr val="00B050"/>
                </a:solidFill>
              </a:rPr>
              <a:t>Guide:Mr</a:t>
            </a:r>
            <a:r>
              <a:rPr lang="en-IN" sz="2000" dirty="0">
                <a:solidFill>
                  <a:srgbClr val="00B050"/>
                </a:solidFill>
              </a:rPr>
              <a:t> Sivakumar </a:t>
            </a:r>
          </a:p>
        </p:txBody>
      </p:sp>
    </p:spTree>
    <p:extLst>
      <p:ext uri="{BB962C8B-B14F-4D97-AF65-F5344CB8AC3E}">
        <p14:creationId xmlns:p14="http://schemas.microsoft.com/office/powerpoint/2010/main" val="406231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E323-826D-5CEE-F555-BACBE935786B}"/>
              </a:ext>
            </a:extLst>
          </p:cNvPr>
          <p:cNvSpPr>
            <a:spLocks noGrp="1"/>
          </p:cNvSpPr>
          <p:nvPr>
            <p:ph type="title"/>
          </p:nvPr>
        </p:nvSpPr>
        <p:spPr/>
        <p:txBody>
          <a:bodyPr/>
          <a:lstStyle/>
          <a:p>
            <a:r>
              <a:rPr lang="en-IN" b="1" dirty="0"/>
              <a:t>Summary</a:t>
            </a:r>
          </a:p>
        </p:txBody>
      </p:sp>
      <p:sp>
        <p:nvSpPr>
          <p:cNvPr id="3" name="Content Placeholder 2">
            <a:extLst>
              <a:ext uri="{FF2B5EF4-FFF2-40B4-BE49-F238E27FC236}">
                <a16:creationId xmlns:a16="http://schemas.microsoft.com/office/drawing/2014/main" id="{690F6504-5A0E-3C0C-6021-1DC1DAF34940}"/>
              </a:ext>
            </a:extLst>
          </p:cNvPr>
          <p:cNvSpPr>
            <a:spLocks noGrp="1"/>
          </p:cNvSpPr>
          <p:nvPr>
            <p:ph idx="1"/>
          </p:nvPr>
        </p:nvSpPr>
        <p:spPr>
          <a:xfrm>
            <a:off x="789629" y="1791620"/>
            <a:ext cx="8596668" cy="3880773"/>
          </a:xfrm>
        </p:spPr>
        <p:txBody>
          <a:bodyPr>
            <a:normAutofit/>
          </a:bodyPr>
          <a:lstStyle/>
          <a:p>
            <a:pPr marL="0" indent="0" algn="just">
              <a:lnSpc>
                <a:spcPct val="150000"/>
              </a:lnSpc>
              <a:spcAft>
                <a:spcPts val="800"/>
              </a:spcAft>
              <a:buNone/>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US" sz="1800"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analyze the most streamed songs on Spotify using Power BI, focusing on understanding song popularity, artist influence, genre trends, and listener demographics. By importing and transforming streaming data, we will create interactive visualizations to display total streams, artist rankings, genre distribution, and demographic insights. The resulting Power BI dashboard will provide stakeholders with actionable insights, helping them make data-driven decisions regarding marketing strategies, playlist curation, and music production.</a:t>
            </a:r>
            <a:endParaRPr lang="en-IN" sz="1800" kern="100" dirty="0">
              <a:solidFill>
                <a:srgbClr val="92D05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217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C4E19-3B75-7766-1BDB-63186DCB5413}"/>
              </a:ext>
            </a:extLst>
          </p:cNvPr>
          <p:cNvSpPr txBox="1"/>
          <p:nvPr/>
        </p:nvSpPr>
        <p:spPr>
          <a:xfrm>
            <a:off x="2263140" y="377690"/>
            <a:ext cx="6099048" cy="769441"/>
          </a:xfrm>
          <a:prstGeom prst="rect">
            <a:avLst/>
          </a:prstGeom>
          <a:noFill/>
        </p:spPr>
        <p:txBody>
          <a:bodyPr wrap="square">
            <a:spAutoFit/>
          </a:bodyPr>
          <a:lstStyle/>
          <a:p>
            <a:pPr algn="ctr"/>
            <a:r>
              <a:rPr lang="en-IN" sz="4400" dirty="0">
                <a:solidFill>
                  <a:srgbClr val="92D050"/>
                </a:solidFill>
              </a:rPr>
              <a:t>Abstract</a:t>
            </a:r>
          </a:p>
        </p:txBody>
      </p:sp>
      <p:sp>
        <p:nvSpPr>
          <p:cNvPr id="7" name="TextBox 6">
            <a:extLst>
              <a:ext uri="{FF2B5EF4-FFF2-40B4-BE49-F238E27FC236}">
                <a16:creationId xmlns:a16="http://schemas.microsoft.com/office/drawing/2014/main" id="{F138110F-921D-C426-D03A-5ABBB2BC6CF2}"/>
              </a:ext>
            </a:extLst>
          </p:cNvPr>
          <p:cNvSpPr txBox="1"/>
          <p:nvPr/>
        </p:nvSpPr>
        <p:spPr>
          <a:xfrm>
            <a:off x="206580" y="1147131"/>
            <a:ext cx="9864696" cy="4247317"/>
          </a:xfrm>
          <a:prstGeom prst="rect">
            <a:avLst/>
          </a:prstGeom>
          <a:noFill/>
        </p:spPr>
        <p:txBody>
          <a:bodyPr wrap="square" rtlCol="0">
            <a:spAutoFit/>
          </a:bodyPr>
          <a:lstStyle/>
          <a:p>
            <a:endParaRPr lang="en-US" dirty="0">
              <a:solidFill>
                <a:srgbClr val="00B050"/>
              </a:solidFill>
            </a:endParaRPr>
          </a:p>
          <a:p>
            <a:pPr marL="285750" indent="-285750">
              <a:buFont typeface="Arial" panose="020B0604020202020204" pitchFamily="34" charset="0"/>
              <a:buChar char="•"/>
            </a:pPr>
            <a:r>
              <a:rPr lang="en-US" dirty="0">
                <a:solidFill>
                  <a:srgbClr val="92D050"/>
                </a:solidFill>
              </a:rPr>
              <a:t>This study aims to analyze and present an overview of the most streamed songs on Spotify, one of the world's leading music streaming platforms.</a:t>
            </a:r>
          </a:p>
          <a:p>
            <a:pPr marL="285750" indent="-285750">
              <a:buFont typeface="Arial" panose="020B0604020202020204" pitchFamily="34" charset="0"/>
              <a:buChar char="•"/>
            </a:pPr>
            <a:r>
              <a:rPr lang="en-US" dirty="0">
                <a:solidFill>
                  <a:srgbClr val="92D050"/>
                </a:solidFill>
              </a:rPr>
              <a:t> By examining streaming data, we aim to identify trends, patterns, and key factors contributing to a song's popularity.</a:t>
            </a:r>
          </a:p>
          <a:p>
            <a:pPr marL="285750" indent="-285750">
              <a:buFont typeface="Arial" panose="020B0604020202020204" pitchFamily="34" charset="0"/>
              <a:buChar char="•"/>
            </a:pPr>
            <a:r>
              <a:rPr lang="en-US" dirty="0">
                <a:solidFill>
                  <a:srgbClr val="92D050"/>
                </a:solidFill>
              </a:rPr>
              <a:t> The dataset encompasses various genres, artists, and time periods, offering a comprehensive look at user preferences and listening habits. </a:t>
            </a:r>
          </a:p>
          <a:p>
            <a:pPr marL="285750" indent="-285750">
              <a:buFont typeface="Arial" panose="020B0604020202020204" pitchFamily="34" charset="0"/>
              <a:buChar char="•"/>
            </a:pPr>
            <a:r>
              <a:rPr lang="en-US" dirty="0">
                <a:solidFill>
                  <a:srgbClr val="92D050"/>
                </a:solidFill>
              </a:rPr>
              <a:t>Through statistical analysis and data visualization, we highlight the top-performing tracks and investigate the role of factors such as release date, genre, artist popularity, and regional variations.</a:t>
            </a:r>
          </a:p>
          <a:p>
            <a:pPr marL="285750" indent="-285750">
              <a:buFont typeface="Arial" panose="020B0604020202020204" pitchFamily="34" charset="0"/>
              <a:buChar char="•"/>
            </a:pPr>
            <a:r>
              <a:rPr lang="en-US" dirty="0">
                <a:solidFill>
                  <a:srgbClr val="92D050"/>
                </a:solidFill>
              </a:rPr>
              <a:t> The findings provide insights into the dynamics of digital music consumption and the impact of streaming services on the music industry. </a:t>
            </a:r>
          </a:p>
          <a:p>
            <a:pPr marL="285750" indent="-285750">
              <a:buFont typeface="Arial" panose="020B0604020202020204" pitchFamily="34" charset="0"/>
              <a:buChar char="•"/>
            </a:pPr>
            <a:r>
              <a:rPr lang="en-US" dirty="0">
                <a:solidFill>
                  <a:srgbClr val="92D050"/>
                </a:solidFill>
              </a:rPr>
              <a:t>This abstract serves as a precursor to a detailed exploration of the determinants of musical success in the digital age, offering valuable information for artists, producers, and marketers aiming to optimize their reach and engagement on streaming platforms.</a:t>
            </a:r>
            <a:endParaRPr lang="en-IN" dirty="0">
              <a:solidFill>
                <a:srgbClr val="92D050"/>
              </a:solidFill>
            </a:endParaRPr>
          </a:p>
        </p:txBody>
      </p:sp>
    </p:spTree>
    <p:extLst>
      <p:ext uri="{BB962C8B-B14F-4D97-AF65-F5344CB8AC3E}">
        <p14:creationId xmlns:p14="http://schemas.microsoft.com/office/powerpoint/2010/main" val="297417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5970-3AFB-955B-7DAC-3E0F5B572062}"/>
              </a:ext>
            </a:extLst>
          </p:cNvPr>
          <p:cNvSpPr>
            <a:spLocks noGrp="1"/>
          </p:cNvSpPr>
          <p:nvPr>
            <p:ph type="title"/>
          </p:nvPr>
        </p:nvSpPr>
        <p:spPr>
          <a:xfrm>
            <a:off x="0" y="98057"/>
            <a:ext cx="10515600" cy="1325563"/>
          </a:xfrm>
        </p:spPr>
        <p:txBody>
          <a:bodyPr>
            <a:normAutofit/>
          </a:bodyPr>
          <a:lstStyle/>
          <a:p>
            <a:pPr algn="ctr"/>
            <a:r>
              <a:rPr lang="en-IN" sz="3200" b="1" dirty="0">
                <a:solidFill>
                  <a:srgbClr val="92D050"/>
                </a:solidFill>
                <a:latin typeface="Times New Roman" panose="02020603050405020304" pitchFamily="18" charset="0"/>
                <a:cs typeface="Times New Roman" panose="02020603050405020304" pitchFamily="18" charset="0"/>
              </a:rPr>
              <a:t>Why Spotify analysis?</a:t>
            </a:r>
          </a:p>
        </p:txBody>
      </p:sp>
      <p:sp>
        <p:nvSpPr>
          <p:cNvPr id="3" name="TextBox 2">
            <a:extLst>
              <a:ext uri="{FF2B5EF4-FFF2-40B4-BE49-F238E27FC236}">
                <a16:creationId xmlns:a16="http://schemas.microsoft.com/office/drawing/2014/main" id="{BEB2DB5D-2FA5-40AE-DB33-F9D2EC01715D}"/>
              </a:ext>
            </a:extLst>
          </p:cNvPr>
          <p:cNvSpPr txBox="1"/>
          <p:nvPr/>
        </p:nvSpPr>
        <p:spPr>
          <a:xfrm>
            <a:off x="539496" y="628092"/>
            <a:ext cx="8869680" cy="6186309"/>
          </a:xfrm>
          <a:prstGeom prst="rect">
            <a:avLst/>
          </a:prstGeom>
          <a:noFill/>
        </p:spPr>
        <p:txBody>
          <a:bodyPr wrap="square" rtlCol="0">
            <a:spAutoFit/>
          </a:bodyPr>
          <a:lstStyle/>
          <a:p>
            <a:endParaRPr lang="en-US" dirty="0">
              <a:solidFill>
                <a:srgbClr val="92D050"/>
              </a:solidFill>
            </a:endParaRPr>
          </a:p>
          <a:p>
            <a:r>
              <a:rPr lang="en-US" b="1" dirty="0">
                <a:solidFill>
                  <a:srgbClr val="92D050"/>
                </a:solidFill>
              </a:rPr>
              <a:t>1. Market Insights:</a:t>
            </a:r>
          </a:p>
          <a:p>
            <a:r>
              <a:rPr lang="en-US" dirty="0">
                <a:solidFill>
                  <a:srgbClr val="92D050"/>
                </a:solidFill>
              </a:rPr>
              <a:t>   - Gain a deep understanding of current music trends, popular genres, and emerging artists, helping stakeholders stay ahead in a competitive industry.</a:t>
            </a:r>
          </a:p>
          <a:p>
            <a:endParaRPr lang="en-US" dirty="0">
              <a:solidFill>
                <a:srgbClr val="92D050"/>
              </a:solidFill>
            </a:endParaRPr>
          </a:p>
          <a:p>
            <a:r>
              <a:rPr lang="en-US" b="1" dirty="0">
                <a:solidFill>
                  <a:srgbClr val="92D050"/>
                </a:solidFill>
              </a:rPr>
              <a:t>2. Artist and Label Strategy:</a:t>
            </a:r>
          </a:p>
          <a:p>
            <a:r>
              <a:rPr lang="en-US" dirty="0">
                <a:solidFill>
                  <a:srgbClr val="92D050"/>
                </a:solidFill>
              </a:rPr>
              <a:t>   - Provide critical data for artists and labels to strategize releases, marketing campaigns, and promotional efforts, maximizing their reach and engagement.</a:t>
            </a:r>
          </a:p>
          <a:p>
            <a:endParaRPr lang="en-US" dirty="0">
              <a:solidFill>
                <a:srgbClr val="92D050"/>
              </a:solidFill>
            </a:endParaRPr>
          </a:p>
          <a:p>
            <a:r>
              <a:rPr lang="en-US" b="1" dirty="0">
                <a:solidFill>
                  <a:srgbClr val="92D050"/>
                </a:solidFill>
              </a:rPr>
              <a:t>3. Consumer Behavior:</a:t>
            </a:r>
          </a:p>
          <a:p>
            <a:r>
              <a:rPr lang="en-US" dirty="0">
                <a:solidFill>
                  <a:srgbClr val="92D050"/>
                </a:solidFill>
              </a:rPr>
              <a:t>   - Reveal detailed insights into user listening habits and preferences, allowing for the creation of personalized recommendations and enhancing overall user experience.</a:t>
            </a:r>
          </a:p>
          <a:p>
            <a:endParaRPr lang="en-US" dirty="0">
              <a:solidFill>
                <a:srgbClr val="92D050"/>
              </a:solidFill>
            </a:endParaRPr>
          </a:p>
          <a:p>
            <a:r>
              <a:rPr lang="en-US" b="1" dirty="0">
                <a:solidFill>
                  <a:srgbClr val="92D050"/>
                </a:solidFill>
              </a:rPr>
              <a:t>4. Economic Impact:</a:t>
            </a:r>
          </a:p>
          <a:p>
            <a:r>
              <a:rPr lang="en-US" dirty="0">
                <a:solidFill>
                  <a:srgbClr val="92D050"/>
                </a:solidFill>
              </a:rPr>
              <a:t>   - Assess the financial implications of streaming, including revenue generation and monetization strategies, crucial for sustaining the music industry in the digital age.</a:t>
            </a:r>
          </a:p>
          <a:p>
            <a:endParaRPr lang="en-US" dirty="0">
              <a:solidFill>
                <a:srgbClr val="92D050"/>
              </a:solidFill>
            </a:endParaRPr>
          </a:p>
          <a:p>
            <a:r>
              <a:rPr lang="en-US" b="1" dirty="0">
                <a:solidFill>
                  <a:srgbClr val="92D050"/>
                </a:solidFill>
              </a:rPr>
              <a:t>5. Regional Differences:</a:t>
            </a:r>
          </a:p>
          <a:p>
            <a:r>
              <a:rPr lang="en-US" dirty="0">
                <a:solidFill>
                  <a:srgbClr val="92D050"/>
                </a:solidFill>
              </a:rPr>
              <a:t>   - Identify and understand regional variations in music popularity, enabling tailored content and marketing strategies to cater to diverse geographical markets effectively.</a:t>
            </a:r>
            <a:endParaRPr lang="en-IN" dirty="0">
              <a:solidFill>
                <a:srgbClr val="92D050"/>
              </a:solidFill>
            </a:endParaRPr>
          </a:p>
        </p:txBody>
      </p:sp>
    </p:spTree>
    <p:extLst>
      <p:ext uri="{BB962C8B-B14F-4D97-AF65-F5344CB8AC3E}">
        <p14:creationId xmlns:p14="http://schemas.microsoft.com/office/powerpoint/2010/main" val="65791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A29-5185-4AC8-54BB-870B6FACF62A}"/>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7B0751DE-8170-CC0D-4717-64B4D281575C}"/>
              </a:ext>
            </a:extLst>
          </p:cNvPr>
          <p:cNvSpPr>
            <a:spLocks noGrp="1"/>
          </p:cNvSpPr>
          <p:nvPr>
            <p:ph idx="1"/>
          </p:nvPr>
        </p:nvSpPr>
        <p:spPr/>
        <p:txBody>
          <a:bodyPr>
            <a:normAutofit/>
          </a:bodyPr>
          <a:lstStyle/>
          <a:p>
            <a:pPr marL="0" indent="0">
              <a:buNone/>
            </a:pPr>
            <a:endParaRPr lang="en-US" sz="2000" dirty="0"/>
          </a:p>
          <a:p>
            <a:pPr marL="0" indent="0">
              <a:buNone/>
            </a:pPr>
            <a:r>
              <a:rPr lang="en-US" sz="2000" dirty="0">
                <a:solidFill>
                  <a:srgbClr val="92D050"/>
                </a:solidFill>
              </a:rPr>
              <a:t>Analyze the  most streamed songs on Spotify using Power BI to gain insights into song popularity, artist influence, genre trends, and listening patterns over time. Create interactive visualizations to showcase total streams, artist rankings, genre distribution, and demographic preferences, enabling data-driven decision-making for stakeholders.</a:t>
            </a:r>
            <a:endParaRPr lang="en-IN" dirty="0">
              <a:solidFill>
                <a:srgbClr val="92D050"/>
              </a:solidFill>
            </a:endParaRPr>
          </a:p>
        </p:txBody>
      </p:sp>
    </p:spTree>
    <p:extLst>
      <p:ext uri="{BB962C8B-B14F-4D97-AF65-F5344CB8AC3E}">
        <p14:creationId xmlns:p14="http://schemas.microsoft.com/office/powerpoint/2010/main" val="39606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2C66-32A9-A55F-03F6-983F44427F95}"/>
              </a:ext>
            </a:extLst>
          </p:cNvPr>
          <p:cNvSpPr>
            <a:spLocks noGrp="1"/>
          </p:cNvSpPr>
          <p:nvPr>
            <p:ph type="title"/>
          </p:nvPr>
        </p:nvSpPr>
        <p:spPr/>
        <p:txBody>
          <a:bodyPr/>
          <a:lstStyle/>
          <a:p>
            <a:r>
              <a:rPr lang="en-IN" b="1" dirty="0"/>
              <a:t>Aim</a:t>
            </a:r>
            <a:br>
              <a:rPr lang="en-IN" dirty="0"/>
            </a:br>
            <a:endParaRPr lang="en-IN" dirty="0"/>
          </a:p>
        </p:txBody>
      </p:sp>
      <p:sp>
        <p:nvSpPr>
          <p:cNvPr id="3" name="Content Placeholder 2">
            <a:extLst>
              <a:ext uri="{FF2B5EF4-FFF2-40B4-BE49-F238E27FC236}">
                <a16:creationId xmlns:a16="http://schemas.microsoft.com/office/drawing/2014/main" id="{45ED4C40-0C81-4BE1-C91C-AA391240133D}"/>
              </a:ext>
            </a:extLst>
          </p:cNvPr>
          <p:cNvSpPr>
            <a:spLocks noGrp="1"/>
          </p:cNvSpPr>
          <p:nvPr>
            <p:ph idx="1"/>
          </p:nvPr>
        </p:nvSpPr>
        <p:spPr>
          <a:xfrm>
            <a:off x="677334" y="1488613"/>
            <a:ext cx="8596668" cy="3880773"/>
          </a:xfrm>
        </p:spPr>
        <p:txBody>
          <a:bodyPr/>
          <a:lstStyle/>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To utilize Power BI for </a:t>
            </a:r>
            <a:r>
              <a:rPr lang="en-IN" sz="2000" kern="100" dirty="0" err="1">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and visualizing Spotify's top 100 most streamed songs, providing insights into song popularity, artist influence, genre trends, and listener demographics, thereby facilitating informed decision-making for music industry stakeholders.</a:t>
            </a:r>
            <a:endParaRPr lang="en-IN" dirty="0">
              <a:solidFill>
                <a:srgbClr val="92D050"/>
              </a:solidFill>
            </a:endParaRPr>
          </a:p>
        </p:txBody>
      </p:sp>
    </p:spTree>
    <p:extLst>
      <p:ext uri="{BB962C8B-B14F-4D97-AF65-F5344CB8AC3E}">
        <p14:creationId xmlns:p14="http://schemas.microsoft.com/office/powerpoint/2010/main" val="30435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3518-7E0A-836D-CC6B-CEB7030DF09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B8184D0-8AB1-ACB6-AF08-B69D30F43B23}"/>
              </a:ext>
            </a:extLst>
          </p:cNvPr>
          <p:cNvSpPr>
            <a:spLocks noGrp="1"/>
          </p:cNvSpPr>
          <p:nvPr>
            <p:ph idx="1"/>
          </p:nvPr>
        </p:nvSpPr>
        <p:spPr>
          <a:xfrm>
            <a:off x="712034" y="1930400"/>
            <a:ext cx="8596668" cy="3880773"/>
          </a:xfrm>
        </p:spPr>
        <p:txBody>
          <a:bodyPr>
            <a:normAutofit/>
          </a:bodyPr>
          <a:lstStyle/>
          <a:p>
            <a:pPr marL="0" indent="0">
              <a:buNone/>
            </a:pPr>
            <a:r>
              <a:rPr lang="en-US" sz="2000" dirty="0">
                <a:solidFill>
                  <a:srgbClr val="92D050"/>
                </a:solidFill>
              </a:rPr>
              <a:t>- NumPy: Provides support for efficient numerical computations and array operations.</a:t>
            </a:r>
          </a:p>
          <a:p>
            <a:pPr marL="0" indent="0">
              <a:buNone/>
            </a:pPr>
            <a:r>
              <a:rPr lang="en-US" sz="2000" dirty="0">
                <a:solidFill>
                  <a:srgbClr val="92D050"/>
                </a:solidFill>
              </a:rPr>
              <a:t>- Pandas: Offers data manipulation and analysis tools through </a:t>
            </a:r>
            <a:r>
              <a:rPr lang="en-US" sz="2000" dirty="0" err="1">
                <a:solidFill>
                  <a:srgbClr val="92D050"/>
                </a:solidFill>
              </a:rPr>
              <a:t>dataframes</a:t>
            </a:r>
            <a:r>
              <a:rPr lang="en-US" sz="2000" dirty="0">
                <a:solidFill>
                  <a:srgbClr val="92D050"/>
                </a:solidFill>
              </a:rPr>
              <a:t>.</a:t>
            </a:r>
          </a:p>
          <a:p>
            <a:pPr marL="0" indent="0">
              <a:buNone/>
            </a:pPr>
            <a:r>
              <a:rPr lang="en-US" sz="2000" dirty="0">
                <a:solidFill>
                  <a:srgbClr val="92D050"/>
                </a:solidFill>
              </a:rPr>
              <a:t>- Matplotlib: Enables creating static, interactive, and animated visualizations.</a:t>
            </a:r>
          </a:p>
          <a:p>
            <a:pPr marL="0" indent="0">
              <a:buNone/>
            </a:pPr>
            <a:r>
              <a:rPr lang="en-US" sz="2000" dirty="0">
                <a:solidFill>
                  <a:srgbClr val="92D050"/>
                </a:solidFill>
              </a:rPr>
              <a:t>- Seaborn:*Builds on Matplotlib to provide a high-level interface for drawing attractive statistical graphics.</a:t>
            </a:r>
            <a:endParaRPr lang="en-IN" sz="2000" dirty="0">
              <a:solidFill>
                <a:srgbClr val="92D050"/>
              </a:solidFill>
            </a:endParaRPr>
          </a:p>
        </p:txBody>
      </p:sp>
    </p:spTree>
    <p:extLst>
      <p:ext uri="{BB962C8B-B14F-4D97-AF65-F5344CB8AC3E}">
        <p14:creationId xmlns:p14="http://schemas.microsoft.com/office/powerpoint/2010/main" val="290695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5E33-BC5E-09BB-5278-96B14400B72F}"/>
              </a:ext>
            </a:extLst>
          </p:cNvPr>
          <p:cNvSpPr>
            <a:spLocks noGrp="1"/>
          </p:cNvSpPr>
          <p:nvPr>
            <p:ph type="title"/>
          </p:nvPr>
        </p:nvSpPr>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9F2934D2-9FFF-9207-91A7-266FFD50E941}"/>
              </a:ext>
            </a:extLst>
          </p:cNvPr>
          <p:cNvSpPr>
            <a:spLocks noGrp="1"/>
          </p:cNvSpPr>
          <p:nvPr>
            <p:ph idx="1"/>
          </p:nvPr>
        </p:nvSpPr>
        <p:spPr/>
        <p:txBody>
          <a:bodyPr>
            <a:normAutofit fontScale="92500" lnSpcReduction="10000"/>
          </a:bodyPr>
          <a:lstStyle/>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Processor</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Intel Core i5 or equivalent (minimum), Intel Core i7 or higher (recommended)</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RAM</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8 GB (minimum), 16 GB or more (recommended)</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Storage</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256 GB SSD (minimum), 512 GB SSD or more (recommended)</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Graphics</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Integrated graphics for basic visualization, dedicated GPU for more intensive visualizations</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Display</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Full HD monitor (1920x1080 resolution) or higher</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8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Internet Connection</a:t>
            </a:r>
            <a:r>
              <a:rPr lang="en-IN" sz="18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Stable internet connection for downloading datasets and libraries</a:t>
            </a:r>
            <a:endPar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92D050"/>
              </a:solidFill>
            </a:endParaRPr>
          </a:p>
        </p:txBody>
      </p:sp>
    </p:spTree>
    <p:extLst>
      <p:ext uri="{BB962C8B-B14F-4D97-AF65-F5344CB8AC3E}">
        <p14:creationId xmlns:p14="http://schemas.microsoft.com/office/powerpoint/2010/main" val="16796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5458C-4EB1-3A6C-AF42-6C027F83490D}"/>
              </a:ext>
            </a:extLst>
          </p:cNvPr>
          <p:cNvSpPr>
            <a:spLocks noGrp="1"/>
          </p:cNvSpPr>
          <p:nvPr>
            <p:ph idx="1"/>
          </p:nvPr>
        </p:nvSpPr>
        <p:spPr>
          <a:xfrm>
            <a:off x="838200" y="466344"/>
            <a:ext cx="10515600" cy="5710619"/>
          </a:xfrm>
        </p:spPr>
        <p:txBody>
          <a:bodyPr>
            <a:noAutofit/>
          </a:bodyPr>
          <a:lstStyle/>
          <a:p>
            <a:pPr marL="0" indent="0">
              <a:lnSpc>
                <a:spcPct val="150000"/>
              </a:lnSpc>
              <a:spcBef>
                <a:spcPts val="200"/>
              </a:spcBef>
              <a:buNone/>
            </a:pPr>
            <a:r>
              <a:rPr lang="en-IN" sz="1600" b="1" i="0" kern="1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600" b="1" i="1" kern="100" dirty="0">
              <a:solidFill>
                <a:srgbClr val="92D05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500"/>
              </a:spcAft>
              <a:tabLst>
                <a:tab pos="457200" algn="l"/>
              </a:tabLst>
            </a:pPr>
            <a:r>
              <a:rPr lang="en-IN" sz="1600" b="1" dirty="0">
                <a:solidFill>
                  <a:srgbClr val="92D050"/>
                </a:solidFill>
                <a:effectLst/>
                <a:latin typeface="Times New Roman" panose="02020603050405020304" pitchFamily="18" charset="0"/>
                <a:ea typeface="Times New Roman" panose="02020603050405020304" pitchFamily="18" charset="0"/>
              </a:rPr>
              <a:t>Operating System</a:t>
            </a:r>
            <a:r>
              <a:rPr lang="en-IN" sz="1600" dirty="0">
                <a:solidFill>
                  <a:srgbClr val="92D050"/>
                </a:solidFill>
                <a:effectLst/>
                <a:latin typeface="Times New Roman" panose="02020603050405020304" pitchFamily="18" charset="0"/>
                <a:ea typeface="Times New Roman" panose="02020603050405020304" pitchFamily="18" charset="0"/>
              </a:rPr>
              <a:t>:</a:t>
            </a:r>
          </a:p>
          <a:p>
            <a:pPr>
              <a:lnSpc>
                <a:spcPct val="150000"/>
              </a:lnSpc>
            </a:pPr>
            <a:r>
              <a:rPr lang="en-IN" sz="16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Windows 10 or higher</a:t>
            </a:r>
            <a:endParaRPr lang="en-IN" sz="16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6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macOS 10.14 (Mojave) or higher</a:t>
            </a:r>
            <a:endParaRPr lang="en-IN" sz="16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Linux (any modern distribution)</a:t>
            </a:r>
            <a:endParaRPr lang="en-IN" sz="16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500"/>
              </a:spcAft>
              <a:buNone/>
              <a:tabLst>
                <a:tab pos="457200" algn="l"/>
              </a:tabLst>
            </a:pPr>
            <a:r>
              <a:rPr lang="en-IN" sz="1600" b="1" dirty="0">
                <a:solidFill>
                  <a:srgbClr val="92D050"/>
                </a:solidFill>
                <a:effectLst/>
                <a:latin typeface="Times New Roman" panose="02020603050405020304" pitchFamily="18" charset="0"/>
                <a:ea typeface="Times New Roman" panose="02020603050405020304" pitchFamily="18" charset="0"/>
              </a:rPr>
              <a:t>Programming Languages</a:t>
            </a:r>
            <a:r>
              <a:rPr lang="en-IN" sz="1600" dirty="0">
                <a:solidFill>
                  <a:srgbClr val="92D050"/>
                </a:solidFill>
                <a:effectLst/>
                <a:latin typeface="Times New Roman" panose="02020603050405020304" pitchFamily="18" charset="0"/>
                <a:ea typeface="Times New Roman" panose="02020603050405020304" pitchFamily="18" charset="0"/>
              </a:rPr>
              <a:t>:</a:t>
            </a:r>
          </a:p>
          <a:p>
            <a:pPr marL="342900" lvl="0" indent="-342900">
              <a:lnSpc>
                <a:spcPct val="150000"/>
              </a:lnSpc>
              <a:spcAft>
                <a:spcPts val="800"/>
              </a:spcAft>
              <a:buFont typeface="Symbol" panose="05050102010706020507" pitchFamily="18" charset="2"/>
              <a:buChar char=""/>
            </a:pPr>
            <a:r>
              <a:rPr lang="en-IN" sz="16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Python 3.6 or higher</a:t>
            </a:r>
            <a:endParaRPr lang="en-IN" sz="16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500"/>
              </a:spcAft>
              <a:tabLst>
                <a:tab pos="457200" algn="l"/>
              </a:tabLst>
            </a:pPr>
            <a:r>
              <a:rPr lang="en-IN" sz="1600" b="1" dirty="0">
                <a:solidFill>
                  <a:srgbClr val="92D050"/>
                </a:solidFill>
                <a:effectLst/>
                <a:latin typeface="Times New Roman" panose="02020603050405020304" pitchFamily="18" charset="0"/>
                <a:ea typeface="Times New Roman" panose="02020603050405020304" pitchFamily="18" charset="0"/>
              </a:rPr>
              <a:t>Python Libraries</a:t>
            </a:r>
            <a:r>
              <a:rPr lang="en-IN" sz="1600" dirty="0">
                <a:solidFill>
                  <a:srgbClr val="92D050"/>
                </a:solidFill>
                <a:effectLst/>
                <a:latin typeface="Times New Roman" panose="02020603050405020304" pitchFamily="18" charset="0"/>
                <a:ea typeface="Times New Roman" panose="02020603050405020304" pitchFamily="18" charset="0"/>
              </a:rPr>
              <a:t>:</a:t>
            </a:r>
          </a:p>
          <a:p>
            <a:pPr marL="342900" lvl="0" indent="-342900">
              <a:lnSpc>
                <a:spcPct val="150000"/>
              </a:lnSpc>
              <a:buFont typeface="Symbol" panose="05050102010706020507" pitchFamily="18" charset="2"/>
              <a:buChar char=""/>
            </a:pPr>
            <a:r>
              <a:rPr lang="en-IN" sz="1600" b="1"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pandas</a:t>
            </a:r>
            <a:r>
              <a:rPr lang="en-IN" sz="16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For data manipulation and analysis.</a:t>
            </a:r>
          </a:p>
          <a:p>
            <a:pPr marL="342900" lvl="0" indent="-342900">
              <a:lnSpc>
                <a:spcPct val="150000"/>
              </a:lnSpc>
              <a:buFont typeface="Symbol" panose="05050102010706020507" pitchFamily="18" charset="2"/>
              <a:buChar char=""/>
            </a:pPr>
            <a:endParaRPr lang="en-IN" sz="16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34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1888-B81E-F707-1366-4D248FF2011A}"/>
              </a:ext>
            </a:extLst>
          </p:cNvPr>
          <p:cNvSpPr>
            <a:spLocks noGrp="1"/>
          </p:cNvSpPr>
          <p:nvPr>
            <p:ph type="title"/>
          </p:nvPr>
        </p:nvSpPr>
        <p:spPr>
          <a:xfrm>
            <a:off x="838200" y="365125"/>
            <a:ext cx="10515600" cy="2876839"/>
          </a:xfrm>
        </p:spPr>
        <p:txBody>
          <a:bodyPr/>
          <a:lstStyle/>
          <a:p>
            <a:pPr marL="342900" lvl="0" indent="-342900" algn="l">
              <a:lnSpc>
                <a:spcPct val="150000"/>
              </a:lnSpc>
            </a:pPr>
            <a:r>
              <a:rPr lang="en-IN" sz="1800" b="1" dirty="0">
                <a:effectLst/>
                <a:latin typeface="Times New Roman" panose="02020603050405020304" pitchFamily="18" charset="0"/>
                <a:ea typeface="Times New Roman" panose="02020603050405020304" pitchFamily="18" charset="0"/>
              </a:rPr>
              <a:t>IDE/Text Editor</a:t>
            </a:r>
            <a:r>
              <a:rPr lang="en-IN" sz="1800"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Notebook/</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JupyterLab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(recommended for EDA)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Visual Studio Code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PyCharm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215375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237</TotalTime>
  <Words>739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Symbol</vt:lpstr>
      <vt:lpstr>Times New Roman</vt:lpstr>
      <vt:lpstr>Trebuchet MS</vt:lpstr>
      <vt:lpstr>Wingdings 3</vt:lpstr>
      <vt:lpstr>Facet</vt:lpstr>
      <vt:lpstr>1_Facet</vt:lpstr>
      <vt:lpstr>PowerPoint Presentation</vt:lpstr>
      <vt:lpstr>PowerPoint Presentation</vt:lpstr>
      <vt:lpstr>Why Spotify analysis?</vt:lpstr>
      <vt:lpstr>Problem Statement</vt:lpstr>
      <vt:lpstr>Aim </vt:lpstr>
      <vt:lpstr>Methodology</vt:lpstr>
      <vt:lpstr>Hardware and Software Requirements</vt:lpstr>
      <vt:lpstr>PowerPoint Presentation</vt:lpstr>
      <vt:lpstr>IDE/Text Editor: Jupyter Notebook/JupyterLab (recommended for EDA) Visual Studio Code PyCharm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D</dc:creator>
  <cp:lastModifiedBy>Vishal halkodu</cp:lastModifiedBy>
  <cp:revision>12</cp:revision>
  <dcterms:created xsi:type="dcterms:W3CDTF">2024-06-03T11:03:16Z</dcterms:created>
  <dcterms:modified xsi:type="dcterms:W3CDTF">2024-06-04T11:38:08Z</dcterms:modified>
</cp:coreProperties>
</file>