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74E4-DC49-1E00-C56C-EBAB65778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1F94C5-BA2A-D492-575B-2B4A3E71D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BFFEF9-BE39-41D2-E7C6-9D868C205ECF}"/>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E9513E66-0F89-824B-B83C-059929A45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94FAE-9613-6BA7-9450-9FA032F3583E}"/>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10579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B14F-12B8-4348-8375-4BC15DFC00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684EA9-61C1-4ED8-58AF-9F231C0CB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36721-B4C2-B65F-46FE-55E81FF00E60}"/>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3C303C07-594B-E843-82DA-DB6CB7B58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102DD-EC69-CF9C-A30F-9CD596D19854}"/>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136001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9032E-628B-5255-F3CF-EABDBE09E0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3EC95D-3901-111F-6F67-4CB2E1D79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21EDD-7951-69B3-2007-390B66F68807}"/>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C7344C5C-8DCA-20C1-0ED4-6352AF149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D91A0-4023-1ED5-1DA5-074B22AE5109}"/>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175947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152D-C72E-8F5E-183E-C24B25B8E6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52C34B-CF98-EA5C-6992-2341E8DA5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D3813-F1B4-9864-5B32-D5392947575D}"/>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C3E5E3CD-6116-F24C-3914-DB4AC7D6B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D016B6-E764-0005-E998-6FC5EA9839DA}"/>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393383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220F-C3B8-7C5E-D353-ECF699A8F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5066A8-1F04-A5C5-5435-1585B5782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F6907-949C-DE30-4DCE-AE58CDC29E94}"/>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9BDD9877-A218-29F8-775B-D5F500C66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7C7B6-D7BC-EA80-6088-0086AA6EA876}"/>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9067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BE18-13BE-1770-8338-4581002955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F4538-F254-3992-02F7-4CC712AB7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A7A6B6-5816-4391-6F98-C99F88765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A0149A-698A-2753-6DCC-63A378437785}"/>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6" name="Footer Placeholder 5">
            <a:extLst>
              <a:ext uri="{FF2B5EF4-FFF2-40B4-BE49-F238E27FC236}">
                <a16:creationId xmlns:a16="http://schemas.microsoft.com/office/drawing/2014/main" id="{F830832B-CF9D-8D71-61B2-0F88DDA4C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EB3F17-6993-F7AA-99E5-D90D6185BB76}"/>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36568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3D4DC-7521-0876-A31C-2761C7F503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FE3835-792A-42D0-31DA-5E6A36E72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C0267C-9810-D9AC-0C98-1FDC1C821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8847F-690D-894F-B568-09C64C6B4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BF62B-0FC7-3263-4867-E77D562DB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728574-0EE6-07E4-2D1D-1B5FCAB14D80}"/>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8" name="Footer Placeholder 7">
            <a:extLst>
              <a:ext uri="{FF2B5EF4-FFF2-40B4-BE49-F238E27FC236}">
                <a16:creationId xmlns:a16="http://schemas.microsoft.com/office/drawing/2014/main" id="{6870012E-493E-5638-C3BC-11589B3C2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392790-FBF1-9818-8A64-EA87CC1BA05E}"/>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379335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DDC9-F076-8EB5-D3AA-7802EC0FEB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30DD6E-49BB-9F38-52B3-0740865EEF38}"/>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4" name="Footer Placeholder 3">
            <a:extLst>
              <a:ext uri="{FF2B5EF4-FFF2-40B4-BE49-F238E27FC236}">
                <a16:creationId xmlns:a16="http://schemas.microsoft.com/office/drawing/2014/main" id="{5299E253-6D24-DDCA-81E0-2527CCD23A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53A396-7BDC-512A-94FF-72EA71BF3CA6}"/>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72671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93D21-4288-017C-D4D0-1F835722EF0C}"/>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3" name="Footer Placeholder 2">
            <a:extLst>
              <a:ext uri="{FF2B5EF4-FFF2-40B4-BE49-F238E27FC236}">
                <a16:creationId xmlns:a16="http://schemas.microsoft.com/office/drawing/2014/main" id="{DFD72332-331C-5E0E-57FF-FEE3453A1B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E6BBD0-B731-364E-151E-DCF6CC99E2B0}"/>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163060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8364-B5A3-7DE6-535B-32A625068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6D2FD2-EAB8-72AF-411F-D641FE2CE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253BA5-A942-8398-2B96-A2062F6FA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13534-A51A-70B6-22A0-F5EB22745636}"/>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6" name="Footer Placeholder 5">
            <a:extLst>
              <a:ext uri="{FF2B5EF4-FFF2-40B4-BE49-F238E27FC236}">
                <a16:creationId xmlns:a16="http://schemas.microsoft.com/office/drawing/2014/main" id="{3C6AEEC9-8F79-14A7-E88D-BE416ED14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44AB75-D670-14D6-9C2F-22E0EA052748}"/>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126521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DF89-41A8-C653-6425-266DA9B9C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E9F009-20E7-A33F-10F9-D959F0BC2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28DB7-F9BD-6D20-B582-326029339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12469-86DA-B923-3400-065B6FCF60F3}"/>
              </a:ext>
            </a:extLst>
          </p:cNvPr>
          <p:cNvSpPr>
            <a:spLocks noGrp="1"/>
          </p:cNvSpPr>
          <p:nvPr>
            <p:ph type="dt" sz="half" idx="10"/>
          </p:nvPr>
        </p:nvSpPr>
        <p:spPr/>
        <p:txBody>
          <a:bodyPr/>
          <a:lstStyle/>
          <a:p>
            <a:fld id="{65183710-FDA7-4136-AE2F-EECDDEB42139}" type="datetimeFigureOut">
              <a:rPr lang="en-IN" smtClean="0"/>
              <a:t>20-11-2022</a:t>
            </a:fld>
            <a:endParaRPr lang="en-IN"/>
          </a:p>
        </p:txBody>
      </p:sp>
      <p:sp>
        <p:nvSpPr>
          <p:cNvPr id="6" name="Footer Placeholder 5">
            <a:extLst>
              <a:ext uri="{FF2B5EF4-FFF2-40B4-BE49-F238E27FC236}">
                <a16:creationId xmlns:a16="http://schemas.microsoft.com/office/drawing/2014/main" id="{493EF694-2215-7058-081A-5E088C106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95236-11DA-ADA7-9807-1216EC841B04}"/>
              </a:ext>
            </a:extLst>
          </p:cNvPr>
          <p:cNvSpPr>
            <a:spLocks noGrp="1"/>
          </p:cNvSpPr>
          <p:nvPr>
            <p:ph type="sldNum" sz="quarter" idx="12"/>
          </p:nvPr>
        </p:nvSpPr>
        <p:spPr/>
        <p:txBody>
          <a:bodyPr/>
          <a:lstStyle/>
          <a:p>
            <a:fld id="{A5AA8E31-54FA-40C6-A35A-27ECBBEF33B4}" type="slidenum">
              <a:rPr lang="en-IN" smtClean="0"/>
              <a:t>‹#›</a:t>
            </a:fld>
            <a:endParaRPr lang="en-IN"/>
          </a:p>
        </p:txBody>
      </p:sp>
    </p:spTree>
    <p:extLst>
      <p:ext uri="{BB962C8B-B14F-4D97-AF65-F5344CB8AC3E}">
        <p14:creationId xmlns:p14="http://schemas.microsoft.com/office/powerpoint/2010/main" val="89628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6F94E-0FAC-C3A9-43EF-E2C065A0C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A96DB-4804-BC48-CAC0-E7978BBC3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654E7-62FD-32E5-8F4F-DF588546A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83710-FDA7-4136-AE2F-EECDDEB42139}" type="datetimeFigureOut">
              <a:rPr lang="en-IN" smtClean="0"/>
              <a:t>20-11-2022</a:t>
            </a:fld>
            <a:endParaRPr lang="en-IN"/>
          </a:p>
        </p:txBody>
      </p:sp>
      <p:sp>
        <p:nvSpPr>
          <p:cNvPr id="5" name="Footer Placeholder 4">
            <a:extLst>
              <a:ext uri="{FF2B5EF4-FFF2-40B4-BE49-F238E27FC236}">
                <a16:creationId xmlns:a16="http://schemas.microsoft.com/office/drawing/2014/main" id="{5B0E90FE-0325-7797-A382-6698B2601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DDDEA9-BF44-F82C-20DA-E038CE03F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8E31-54FA-40C6-A35A-27ECBBEF33B4}" type="slidenum">
              <a:rPr lang="en-IN" smtClean="0"/>
              <a:t>‹#›</a:t>
            </a:fld>
            <a:endParaRPr lang="en-IN"/>
          </a:p>
        </p:txBody>
      </p:sp>
    </p:spTree>
    <p:extLst>
      <p:ext uri="{BB962C8B-B14F-4D97-AF65-F5344CB8AC3E}">
        <p14:creationId xmlns:p14="http://schemas.microsoft.com/office/powerpoint/2010/main" val="39626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737C1-9E23-B3C0-9AB5-DDB53D059885}"/>
              </a:ext>
            </a:extLst>
          </p:cNvPr>
          <p:cNvSpPr>
            <a:spLocks noChangeArrowheads="1"/>
          </p:cNvSpPr>
          <p:nvPr/>
        </p:nvSpPr>
        <p:spPr bwMode="auto">
          <a:xfrm>
            <a:off x="0" y="1048825"/>
            <a:ext cx="1197956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 </a:t>
            </a:r>
            <a:r>
              <a:rPr kumimoji="0" lang="en-US" altLang="en-US" sz="14700" b="1" i="1" u="none" strike="noStrike" cap="none" normalizeH="0" baseline="0" dirty="0">
                <a:ln>
                  <a:noFill/>
                </a:ln>
                <a:solidFill>
                  <a:srgbClr val="4A4A4A"/>
                </a:solidFill>
                <a:effectLst/>
                <a:latin typeface="Open Sans" panose="020B0606030504020204" pitchFamily="34" charset="0"/>
                <a:cs typeface="Open Sans" panose="020B0606030504020204" pitchFamily="34" charset="0"/>
              </a:rPr>
              <a:t>                        </a:t>
            </a:r>
            <a:endParaRPr kumimoji="0" lang="en-US" altLang="en-US" sz="900" b="0" i="0" u="none" strike="noStrike" cap="none" normalizeH="0" baseline="0" dirty="0">
              <a:ln>
                <a:noFill/>
              </a:ln>
              <a:solidFill>
                <a:srgbClr val="4A4A4A"/>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50176A54-798B-F6BA-ABD1-FED384080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0919"/>
            <a:ext cx="1143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E8E603-E156-9967-AD90-2747FBCDA6D0}"/>
              </a:ext>
            </a:extLst>
          </p:cNvPr>
          <p:cNvSpPr txBox="1"/>
          <p:nvPr/>
        </p:nvSpPr>
        <p:spPr>
          <a:xfrm>
            <a:off x="594804" y="3634148"/>
            <a:ext cx="11384757" cy="1200329"/>
          </a:xfrm>
          <a:prstGeom prst="rect">
            <a:avLst/>
          </a:prstGeom>
          <a:noFill/>
        </p:spPr>
        <p:txBody>
          <a:bodyPr wrap="square" rtlCol="0">
            <a:spAutoFit/>
          </a:bodyPr>
          <a:lstStyle/>
          <a:p>
            <a:pPr algn="l"/>
            <a:r>
              <a:rPr lang="en-IN" b="1" i="1" dirty="0">
                <a:solidFill>
                  <a:srgbClr val="4A4A4A"/>
                </a:solidFill>
                <a:effectLst/>
                <a:latin typeface="Open Sans" panose="020B0606030504020204" pitchFamily="34" charset="0"/>
              </a:rPr>
              <a:t>Problem</a:t>
            </a:r>
          </a:p>
          <a:p>
            <a:pPr algn="l"/>
            <a:endParaRPr lang="en-IN" b="1" i="1" dirty="0">
              <a:solidFill>
                <a:srgbClr val="4A4A4A"/>
              </a:solidFill>
              <a:latin typeface="Open Sans" panose="020B0606030504020204" pitchFamily="34" charset="0"/>
            </a:endParaRPr>
          </a:p>
          <a:p>
            <a:pPr marL="285750" indent="-285750" algn="l">
              <a:buFont typeface="Wingdings" panose="05000000000000000000" pitchFamily="2" charset="2"/>
              <a:buChar char="Ø"/>
            </a:pPr>
            <a:r>
              <a:rPr lang="en-IN" i="0" dirty="0">
                <a:solidFill>
                  <a:srgbClr val="4A4A4A"/>
                </a:solidFill>
                <a:effectLst/>
                <a:latin typeface="Open Sans" panose="020B0606030504020204" pitchFamily="34" charset="0"/>
              </a:rPr>
              <a:t>Followed</a:t>
            </a:r>
            <a:r>
              <a:rPr lang="en-IN" b="1" i="0" dirty="0">
                <a:solidFill>
                  <a:srgbClr val="4A4A4A"/>
                </a:solidFill>
                <a:effectLst/>
                <a:latin typeface="Open Sans" panose="020B0606030504020204" pitchFamily="34" charset="0"/>
              </a:rPr>
              <a:t> traditional monolithic architecture</a:t>
            </a:r>
            <a:endParaRPr lang="en-IN" b="1" i="1" dirty="0">
              <a:solidFill>
                <a:srgbClr val="4A4A4A"/>
              </a:solidFill>
              <a:effectLst/>
              <a:latin typeface="Open Sans" panose="020B0606030504020204" pitchFamily="34" charset="0"/>
            </a:endParaRPr>
          </a:p>
          <a:p>
            <a:pPr marL="285750" indent="-285750" algn="l">
              <a:buFont typeface="Wingdings" panose="05000000000000000000" pitchFamily="2" charset="2"/>
              <a:buChar char="Ø"/>
            </a:pPr>
            <a:r>
              <a:rPr lang="en-US" b="0" i="0" dirty="0">
                <a:solidFill>
                  <a:srgbClr val="4A4A4A"/>
                </a:solidFill>
                <a:effectLst/>
                <a:latin typeface="Open Sans" panose="020B0606030504020204" pitchFamily="34" charset="0"/>
              </a:rPr>
              <a:t>It became hard to </a:t>
            </a:r>
            <a:r>
              <a:rPr lang="en-US" b="1" i="0" dirty="0">
                <a:solidFill>
                  <a:srgbClr val="4A4A4A"/>
                </a:solidFill>
                <a:effectLst/>
                <a:latin typeface="Open Sans" panose="020B0606030504020204" pitchFamily="34" charset="0"/>
              </a:rPr>
              <a:t>scale, maintain, and upgrade</a:t>
            </a:r>
            <a:r>
              <a:rPr lang="en-US" b="0" i="0" dirty="0">
                <a:solidFill>
                  <a:srgbClr val="4A4A4A"/>
                </a:solidFill>
                <a:effectLst/>
                <a:latin typeface="Open Sans" panose="020B0606030504020204" pitchFamily="34" charset="0"/>
              </a:rPr>
              <a:t> their applications on physical servers</a:t>
            </a:r>
            <a:endParaRPr lang="en-IN"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389713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CD45A-79A1-45B4-299D-1DF237EB05B9}"/>
              </a:ext>
            </a:extLst>
          </p:cNvPr>
          <p:cNvSpPr txBox="1"/>
          <p:nvPr/>
        </p:nvSpPr>
        <p:spPr>
          <a:xfrm>
            <a:off x="150920" y="5567258"/>
            <a:ext cx="11588944" cy="369332"/>
          </a:xfrm>
          <a:prstGeom prst="rect">
            <a:avLst/>
          </a:prstGeom>
          <a:noFill/>
        </p:spPr>
        <p:txBody>
          <a:bodyPr wrap="square" rtlCol="0">
            <a:spAutoFit/>
          </a:bodyPr>
          <a:lstStyle/>
          <a:p>
            <a:endParaRPr lang="en-IN" dirty="0"/>
          </a:p>
        </p:txBody>
      </p:sp>
      <p:pic>
        <p:nvPicPr>
          <p:cNvPr id="3" name="Picture 4" descr="Microservice architecture - Companies Using DevOps - Edureka">
            <a:extLst>
              <a:ext uri="{FF2B5EF4-FFF2-40B4-BE49-F238E27FC236}">
                <a16:creationId xmlns:a16="http://schemas.microsoft.com/office/drawing/2014/main" id="{FD1C82FA-80C5-D8E6-221C-ABE0F1709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778" y="2912696"/>
            <a:ext cx="6115050" cy="3857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D7FD09-77E7-24CD-2130-63BD3BFA6223}"/>
              </a:ext>
            </a:extLst>
          </p:cNvPr>
          <p:cNvSpPr txBox="1"/>
          <p:nvPr/>
        </p:nvSpPr>
        <p:spPr>
          <a:xfrm>
            <a:off x="781235" y="921410"/>
            <a:ext cx="8753383" cy="1508105"/>
          </a:xfrm>
          <a:prstGeom prst="rect">
            <a:avLst/>
          </a:prstGeom>
          <a:noFill/>
        </p:spPr>
        <p:txBody>
          <a:bodyPr wrap="square" rtlCol="0">
            <a:spAutoFit/>
          </a:bodyPr>
          <a:lstStyle/>
          <a:p>
            <a:r>
              <a:rPr lang="en-IN" sz="2000" b="1" dirty="0"/>
              <a:t>Solution</a:t>
            </a:r>
            <a:r>
              <a:rPr lang="en-IN" dirty="0"/>
              <a:t>:</a:t>
            </a:r>
          </a:p>
          <a:p>
            <a:endParaRPr lang="en-IN" dirty="0"/>
          </a:p>
          <a:p>
            <a:pPr marL="285750" indent="-285750">
              <a:buFont typeface="Wingdings" panose="05000000000000000000" pitchFamily="2" charset="2"/>
              <a:buChar char="Ø"/>
            </a:pPr>
            <a:r>
              <a:rPr lang="en-US" b="0" i="0" dirty="0">
                <a:solidFill>
                  <a:srgbClr val="4A4A4A"/>
                </a:solidFill>
                <a:effectLst/>
                <a:latin typeface="Open Sans" panose="020B0606030504020204" pitchFamily="34" charset="0"/>
              </a:rPr>
              <a:t>Amazon moved from physical servers to cloud-based </a:t>
            </a:r>
            <a:r>
              <a:rPr lang="en-US" b="1" i="0" strike="noStrike" dirty="0">
                <a:solidFill>
                  <a:srgbClr val="007BFF"/>
                </a:solidFill>
                <a:effectLst/>
                <a:latin typeface="Open Sans" panose="020B0606030504020204" pitchFamily="34" charset="0"/>
              </a:rPr>
              <a:t>Amazon Web Services (AWS)</a:t>
            </a:r>
            <a:endParaRPr lang="en-IN" b="1" i="0" strike="noStrike" dirty="0">
              <a:solidFill>
                <a:srgbClr val="007BFF"/>
              </a:solidFill>
              <a:effectLst/>
              <a:latin typeface="Open Sans" panose="020B0606030504020204" pitchFamily="34" charset="0"/>
            </a:endParaRPr>
          </a:p>
          <a:p>
            <a:pPr marL="285750" indent="-285750">
              <a:buFont typeface="Wingdings" panose="05000000000000000000" pitchFamily="2" charset="2"/>
              <a:buChar char="Ø"/>
            </a:pPr>
            <a:r>
              <a:rPr lang="en-IN" dirty="0">
                <a:solidFill>
                  <a:srgbClr val="4A4A4A"/>
                </a:solidFill>
                <a:latin typeface="Open Sans" panose="020B0606030504020204" pitchFamily="34" charset="0"/>
              </a:rPr>
              <a:t>F</a:t>
            </a:r>
            <a:r>
              <a:rPr lang="en-IN" b="0" i="0" dirty="0">
                <a:solidFill>
                  <a:srgbClr val="4A4A4A"/>
                </a:solidFill>
                <a:effectLst/>
                <a:latin typeface="Open Sans" panose="020B0606030504020204" pitchFamily="34" charset="0"/>
              </a:rPr>
              <a:t>ollows a </a:t>
            </a:r>
            <a:r>
              <a:rPr lang="en-IN" b="1" i="0" strike="noStrike" dirty="0">
                <a:solidFill>
                  <a:srgbClr val="007BFF"/>
                </a:solidFill>
                <a:effectLst/>
                <a:latin typeface="Open Sans" panose="020B0606030504020204" pitchFamily="34" charset="0"/>
              </a:rPr>
              <a:t>microservice</a:t>
            </a:r>
            <a:r>
              <a:rPr lang="en-IN" b="0" i="0" dirty="0">
                <a:solidFill>
                  <a:srgbClr val="4A4A4A"/>
                </a:solidFill>
                <a:effectLst/>
                <a:latin typeface="Open Sans" panose="020B0606030504020204" pitchFamily="34" charset="0"/>
              </a:rPr>
              <a:t> architecture </a:t>
            </a:r>
            <a:r>
              <a:rPr lang="en-US" b="0" i="0" dirty="0">
                <a:solidFill>
                  <a:srgbClr val="4A4A4A"/>
                </a:solidFill>
                <a:effectLst/>
                <a:latin typeface="Open Sans" panose="020B0606030504020204" pitchFamily="34" charset="0"/>
              </a:rPr>
              <a:t>as shown in the figure below</a:t>
            </a:r>
            <a:endParaRPr lang="en-IN" dirty="0"/>
          </a:p>
        </p:txBody>
      </p:sp>
    </p:spTree>
    <p:extLst>
      <p:ext uri="{BB962C8B-B14F-4D97-AF65-F5344CB8AC3E}">
        <p14:creationId xmlns:p14="http://schemas.microsoft.com/office/powerpoint/2010/main" val="184830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EEE27-5D23-A2C5-3220-37ACB2B252B0}"/>
              </a:ext>
            </a:extLst>
          </p:cNvPr>
          <p:cNvSpPr txBox="1"/>
          <p:nvPr/>
        </p:nvSpPr>
        <p:spPr>
          <a:xfrm>
            <a:off x="1278384" y="683581"/>
            <a:ext cx="9907480" cy="3970318"/>
          </a:xfrm>
          <a:prstGeom prst="rect">
            <a:avLst/>
          </a:prstGeom>
          <a:noFill/>
        </p:spPr>
        <p:txBody>
          <a:bodyPr wrap="square" rtlCol="0">
            <a:spAutoFit/>
          </a:bodyPr>
          <a:lstStyle/>
          <a:p>
            <a:r>
              <a:rPr lang="en-IN" b="1" i="1" dirty="0">
                <a:solidFill>
                  <a:srgbClr val="4A4A4A"/>
                </a:solidFill>
                <a:effectLst/>
                <a:latin typeface="Open Sans" panose="020B0606030504020204" pitchFamily="34" charset="0"/>
              </a:rPr>
              <a:t>Some of the main tools used at Amazon which implements DevOps:</a:t>
            </a:r>
          </a:p>
          <a:p>
            <a:endParaRPr lang="en-IN" b="1" i="1" dirty="0">
              <a:solidFill>
                <a:srgbClr val="4A4A4A"/>
              </a:solidFill>
              <a:latin typeface="Open Sans" panose="020B0606030504020204" pitchFamily="34" charset="0"/>
            </a:endParaRPr>
          </a:p>
          <a:p>
            <a:pPr marL="285750" indent="-285750">
              <a:buFont typeface="Wingdings" panose="05000000000000000000" pitchFamily="2" charset="2"/>
              <a:buChar char="Ø"/>
            </a:pPr>
            <a:r>
              <a:rPr lang="en-US" b="0" i="0" dirty="0">
                <a:solidFill>
                  <a:srgbClr val="4A4A4A"/>
                </a:solidFill>
                <a:effectLst/>
                <a:latin typeface="Open Sans" panose="020B0606030504020204" pitchFamily="34" charset="0"/>
              </a:rPr>
              <a:t>Developers apply frequent but small changes over their code via version control tools like </a:t>
            </a:r>
            <a:r>
              <a:rPr lang="en-US" b="1" i="0" u="none" strike="noStrike" dirty="0">
                <a:solidFill>
                  <a:srgbClr val="007BFF"/>
                </a:solidFill>
                <a:effectLst/>
                <a:latin typeface="Open Sans" panose="020B0606030504020204" pitchFamily="34" charset="0"/>
              </a:rPr>
              <a:t>Git</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and </a:t>
            </a:r>
            <a:r>
              <a:rPr lang="en-US" b="1" i="0" u="none" strike="noStrike" dirty="0">
                <a:solidFill>
                  <a:srgbClr val="007BFF"/>
                </a:solidFill>
                <a:effectLst/>
                <a:latin typeface="Open Sans" panose="020B0606030504020204" pitchFamily="34" charset="0"/>
              </a:rPr>
              <a:t>GitHub</a:t>
            </a:r>
            <a:r>
              <a:rPr lang="en-US" b="1" i="0" dirty="0">
                <a:solidFill>
                  <a:srgbClr val="4A4A4A"/>
                </a:solidFill>
                <a:effectLst/>
                <a:latin typeface="Open Sans" panose="020B0606030504020204" pitchFamily="34" charset="0"/>
              </a:rPr>
              <a:t>.</a:t>
            </a:r>
          </a:p>
          <a:p>
            <a:pPr marL="285750" indent="-285750">
              <a:buFont typeface="Wingdings" panose="05000000000000000000" pitchFamily="2" charset="2"/>
              <a:buChar char="Ø"/>
            </a:pPr>
            <a:r>
              <a:rPr lang="en-US" b="0" i="0" u="none" strike="noStrike" dirty="0">
                <a:solidFill>
                  <a:srgbClr val="0056B3"/>
                </a:solidFill>
                <a:effectLst/>
                <a:latin typeface="Open Sans" panose="020B0606030504020204" pitchFamily="34" charset="0"/>
              </a:rPr>
              <a:t>AWS </a:t>
            </a:r>
            <a:r>
              <a:rPr lang="en-US" b="0" i="0" u="none" strike="noStrike" dirty="0" err="1">
                <a:solidFill>
                  <a:srgbClr val="0056B3"/>
                </a:solidFill>
                <a:effectLst/>
                <a:latin typeface="Open Sans" panose="020B0606030504020204" pitchFamily="34" charset="0"/>
              </a:rPr>
              <a:t>CodeDeploy</a:t>
            </a:r>
            <a:r>
              <a:rPr lang="en-US" b="0" i="0" dirty="0">
                <a:solidFill>
                  <a:srgbClr val="4A4A4A"/>
                </a:solidFill>
                <a:effectLst/>
                <a:latin typeface="Open Sans" panose="020B0606030504020204" pitchFamily="34" charset="0"/>
              </a:rPr>
              <a:t> is one such service that keeps track of deployments and simplifies the software release process</a:t>
            </a:r>
            <a:endParaRPr lang="en-US" b="1" dirty="0">
              <a:solidFill>
                <a:srgbClr val="4A4A4A"/>
              </a:solidFill>
              <a:latin typeface="Open Sans" panose="020B0606030504020204" pitchFamily="34" charset="0"/>
            </a:endParaRPr>
          </a:p>
          <a:p>
            <a:pPr marL="285750" indent="-285750">
              <a:buFont typeface="Wingdings" panose="05000000000000000000" pitchFamily="2" charset="2"/>
              <a:buChar char="Ø"/>
            </a:pPr>
            <a:r>
              <a:rPr lang="en-US" b="0" i="1" dirty="0">
                <a:solidFill>
                  <a:srgbClr val="4A4A4A"/>
                </a:solidFill>
                <a:effectLst/>
                <a:latin typeface="Open Sans" panose="020B0606030504020204" pitchFamily="34" charset="0"/>
              </a:rPr>
              <a:t>Amazon also uses</a:t>
            </a:r>
            <a:r>
              <a:rPr lang="en-US" b="1" i="1" dirty="0">
                <a:solidFill>
                  <a:srgbClr val="4A4A4A"/>
                </a:solidFill>
                <a:effectLst/>
                <a:latin typeface="Open Sans" panose="020B0606030504020204" pitchFamily="34" charset="0"/>
              </a:rPr>
              <a:t> Apollo,</a:t>
            </a:r>
            <a:r>
              <a:rPr lang="en-US" b="0" i="1" dirty="0">
                <a:solidFill>
                  <a:srgbClr val="4A4A4A"/>
                </a:solidFill>
                <a:effectLst/>
                <a:latin typeface="Open Sans" panose="020B0606030504020204" pitchFamily="34" charset="0"/>
              </a:rPr>
              <a:t> a simple one-click internal deployment tool.</a:t>
            </a:r>
            <a:r>
              <a:rPr lang="en-US" b="0" i="0" dirty="0">
                <a:solidFill>
                  <a:srgbClr val="4A4A4A"/>
                </a:solidFill>
                <a:effectLst/>
                <a:latin typeface="Open Sans" panose="020B0606030504020204" pitchFamily="34" charset="0"/>
              </a:rPr>
              <a:t> Apollo’s job is to deploy a specified set of software across a group of hosts. It also provides versioned artifacts and test rollbacks.</a:t>
            </a:r>
            <a:endParaRPr lang="en-US" b="1" i="0" dirty="0">
              <a:solidFill>
                <a:srgbClr val="4A4A4A"/>
              </a:solidFill>
              <a:effectLst/>
              <a:latin typeface="Open Sans" panose="020B0606030504020204" pitchFamily="34" charset="0"/>
            </a:endParaRPr>
          </a:p>
          <a:p>
            <a:pPr marL="285750" indent="-285750">
              <a:buFont typeface="Wingdings" panose="05000000000000000000" pitchFamily="2" charset="2"/>
              <a:buChar char="Ø"/>
            </a:pPr>
            <a:r>
              <a:rPr lang="en-US" b="1" i="0" dirty="0">
                <a:solidFill>
                  <a:srgbClr val="4A4A4A"/>
                </a:solidFill>
                <a:effectLst/>
                <a:latin typeface="Open Sans" panose="020B0606030504020204" pitchFamily="34" charset="0"/>
              </a:rPr>
              <a:t>Configuration management</a:t>
            </a:r>
            <a:r>
              <a:rPr lang="en-US" b="0" i="0" dirty="0">
                <a:solidFill>
                  <a:srgbClr val="4A4A4A"/>
                </a:solidFill>
                <a:effectLst/>
                <a:latin typeface="Open Sans" panose="020B0606030504020204" pitchFamily="34" charset="0"/>
              </a:rPr>
              <a:t> and </a:t>
            </a:r>
            <a:r>
              <a:rPr lang="en-US" b="1" i="0" u="none" strike="noStrike" dirty="0">
                <a:solidFill>
                  <a:srgbClr val="007BFF"/>
                </a:solidFill>
                <a:effectLst/>
                <a:latin typeface="Open Sans" panose="020B0606030504020204" pitchFamily="34" charset="0"/>
              </a:rPr>
              <a:t>infrastructure-as-code</a:t>
            </a:r>
            <a:r>
              <a:rPr lang="en-US" b="0" i="0" dirty="0">
                <a:solidFill>
                  <a:srgbClr val="4A4A4A"/>
                </a:solidFill>
                <a:effectLst/>
                <a:latin typeface="Open Sans" panose="020B0606030504020204" pitchFamily="34" charset="0"/>
              </a:rPr>
              <a:t> help to monitor and make changes in the software. It keeps track of the system’s performance and resources used by developers. This way, the testing team can identify problems before in hand and fix them immediately.</a:t>
            </a:r>
            <a:endParaRPr lang="en-IN" b="0" i="0" dirty="0">
              <a:solidFill>
                <a:srgbClr val="4A4A4A"/>
              </a:solidFill>
              <a:effectLst/>
              <a:latin typeface="Open Sans" panose="020B0606030504020204" pitchFamily="34" charset="0"/>
            </a:endParaRPr>
          </a:p>
          <a:p>
            <a:endParaRPr lang="en-IN" dirty="0"/>
          </a:p>
        </p:txBody>
      </p:sp>
      <p:sp>
        <p:nvSpPr>
          <p:cNvPr id="3" name="TextBox 2">
            <a:extLst>
              <a:ext uri="{FF2B5EF4-FFF2-40B4-BE49-F238E27FC236}">
                <a16:creationId xmlns:a16="http://schemas.microsoft.com/office/drawing/2014/main" id="{1D5AA97A-EAD9-B1DA-2D48-411230FA3ACC}"/>
              </a:ext>
            </a:extLst>
          </p:cNvPr>
          <p:cNvSpPr txBox="1"/>
          <p:nvPr/>
        </p:nvSpPr>
        <p:spPr>
          <a:xfrm>
            <a:off x="701336" y="4882718"/>
            <a:ext cx="11381173" cy="369332"/>
          </a:xfrm>
          <a:prstGeom prst="rect">
            <a:avLst/>
          </a:prstGeom>
          <a:noFill/>
        </p:spPr>
        <p:txBody>
          <a:bodyPr wrap="square" rtlCol="0">
            <a:spAutoFit/>
          </a:bodyPr>
          <a:lstStyle/>
          <a:p>
            <a:r>
              <a:rPr lang="en-US" b="1" i="1" dirty="0">
                <a:solidFill>
                  <a:schemeClr val="accent5">
                    <a:lumMod val="75000"/>
                  </a:schemeClr>
                </a:solidFill>
                <a:effectLst/>
                <a:latin typeface="Open Sans" panose="020B0606030504020204" pitchFamily="34" charset="0"/>
              </a:rPr>
              <a:t>These DevOps practices and implementations helped Amazon save millions of dollars!</a:t>
            </a:r>
            <a:endParaRPr lang="en-IN" dirty="0">
              <a:solidFill>
                <a:schemeClr val="accent5">
                  <a:lumMod val="75000"/>
                </a:schemeClr>
              </a:solidFill>
            </a:endParaRPr>
          </a:p>
        </p:txBody>
      </p:sp>
    </p:spTree>
    <p:extLst>
      <p:ext uri="{BB962C8B-B14F-4D97-AF65-F5344CB8AC3E}">
        <p14:creationId xmlns:p14="http://schemas.microsoft.com/office/powerpoint/2010/main" val="12001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3A1FBA6-63B0-096F-6DCE-88EF6D20B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20" y="0"/>
            <a:ext cx="11430000" cy="2714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1693EA-F2DC-4FF1-033B-2F699AA266F6}"/>
              </a:ext>
            </a:extLst>
          </p:cNvPr>
          <p:cNvSpPr txBox="1"/>
          <p:nvPr/>
        </p:nvSpPr>
        <p:spPr>
          <a:xfrm>
            <a:off x="566101" y="3000652"/>
            <a:ext cx="9527810" cy="1477328"/>
          </a:xfrm>
          <a:prstGeom prst="rect">
            <a:avLst/>
          </a:prstGeom>
          <a:noFill/>
        </p:spPr>
        <p:txBody>
          <a:bodyPr wrap="square" rtlCol="0">
            <a:spAutoFit/>
          </a:bodyPr>
          <a:lstStyle/>
          <a:p>
            <a:r>
              <a:rPr lang="en-US" b="0" i="0" dirty="0">
                <a:solidFill>
                  <a:srgbClr val="4A4A4A"/>
                </a:solidFill>
                <a:effectLst/>
                <a:latin typeface="Open Sans" panose="020B0606030504020204" pitchFamily="34" charset="0"/>
              </a:rPr>
              <a:t>Problem:</a:t>
            </a:r>
          </a:p>
          <a:p>
            <a:pPr marL="285750" indent="-285750">
              <a:buFont typeface="Wingdings" panose="05000000000000000000" pitchFamily="2" charset="2"/>
              <a:buChar char="Ø"/>
            </a:pPr>
            <a:r>
              <a:rPr lang="en-US" dirty="0">
                <a:solidFill>
                  <a:srgbClr val="4A4A4A"/>
                </a:solidFill>
                <a:latin typeface="Open Sans" panose="020B0606030504020204" pitchFamily="34" charset="0"/>
              </a:rPr>
              <a:t>Only </a:t>
            </a:r>
            <a:r>
              <a:rPr lang="en-US" b="0" i="0" dirty="0">
                <a:solidFill>
                  <a:srgbClr val="4A4A4A"/>
                </a:solidFill>
                <a:effectLst/>
                <a:latin typeface="Open Sans" panose="020B0606030504020204" pitchFamily="34" charset="0"/>
              </a:rPr>
              <a:t>two software releases per year,</a:t>
            </a:r>
          </a:p>
          <a:p>
            <a:pPr marL="285750" indent="-285750">
              <a:buFont typeface="Wingdings" panose="05000000000000000000" pitchFamily="2" charset="2"/>
              <a:buChar char="Ø"/>
            </a:pPr>
            <a:r>
              <a:rPr lang="en-US" b="0" i="0" dirty="0">
                <a:solidFill>
                  <a:srgbClr val="4A4A4A"/>
                </a:solidFill>
                <a:effectLst/>
                <a:latin typeface="Open Sans" panose="020B0606030504020204" pitchFamily="34" charset="0"/>
              </a:rPr>
              <a:t>manual testing after of writing code</a:t>
            </a:r>
          </a:p>
          <a:p>
            <a:pPr marL="285750" indent="-285750">
              <a:buFont typeface="Wingdings" panose="05000000000000000000" pitchFamily="2" charset="2"/>
              <a:buChar char="Ø"/>
            </a:pPr>
            <a:r>
              <a:rPr lang="en-US" b="0" i="0" dirty="0">
                <a:solidFill>
                  <a:srgbClr val="4A4A4A"/>
                </a:solidFill>
                <a:effectLst/>
                <a:latin typeface="Open Sans" panose="020B0606030504020204" pitchFamily="34" charset="0"/>
              </a:rPr>
              <a:t>labor-intensive and tiresome work for the developers</a:t>
            </a:r>
          </a:p>
          <a:p>
            <a:pPr marL="285750" indent="-285750">
              <a:buFont typeface="Wingdings" panose="05000000000000000000" pitchFamily="2" charset="2"/>
              <a:buChar char="Ø"/>
            </a:pPr>
            <a:r>
              <a:rPr lang="en-US" dirty="0">
                <a:solidFill>
                  <a:srgbClr val="4A4A4A"/>
                </a:solidFill>
                <a:latin typeface="Open Sans" panose="020B0606030504020204" pitchFamily="34" charset="0"/>
              </a:rPr>
              <a:t>T</a:t>
            </a:r>
            <a:r>
              <a:rPr lang="en-US" b="0" i="0" dirty="0">
                <a:solidFill>
                  <a:srgbClr val="4A4A4A"/>
                </a:solidFill>
                <a:effectLst/>
                <a:latin typeface="Open Sans" panose="020B0606030504020204" pitchFamily="34" charset="0"/>
              </a:rPr>
              <a:t>he team needed a new approach to remove the bottleneck</a:t>
            </a:r>
            <a:endParaRPr lang="en-IN" dirty="0"/>
          </a:p>
        </p:txBody>
      </p:sp>
    </p:spTree>
    <p:extLst>
      <p:ext uri="{BB962C8B-B14F-4D97-AF65-F5344CB8AC3E}">
        <p14:creationId xmlns:p14="http://schemas.microsoft.com/office/powerpoint/2010/main" val="3728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7E7FE1-BE58-AF0B-362F-56C2120D4C8C}"/>
              </a:ext>
            </a:extLst>
          </p:cNvPr>
          <p:cNvSpPr txBox="1"/>
          <p:nvPr/>
        </p:nvSpPr>
        <p:spPr>
          <a:xfrm flipH="1">
            <a:off x="818076" y="754602"/>
            <a:ext cx="9799617" cy="2308324"/>
          </a:xfrm>
          <a:prstGeom prst="rect">
            <a:avLst/>
          </a:prstGeom>
          <a:noFill/>
        </p:spPr>
        <p:txBody>
          <a:bodyPr wrap="square" rtlCol="0">
            <a:spAutoFit/>
          </a:bodyPr>
          <a:lstStyle/>
          <a:p>
            <a:r>
              <a:rPr lang="en-IN" dirty="0"/>
              <a:t>Solution:</a:t>
            </a:r>
          </a:p>
          <a:p>
            <a:endParaRPr lang="en-IN" dirty="0"/>
          </a:p>
          <a:p>
            <a:pPr marL="285750" indent="-285750">
              <a:buFont typeface="Wingdings" panose="05000000000000000000" pitchFamily="2" charset="2"/>
              <a:buChar char="Ø"/>
            </a:pPr>
            <a:r>
              <a:rPr lang="en-US" b="0" i="0" dirty="0">
                <a:solidFill>
                  <a:srgbClr val="4A4A4A"/>
                </a:solidFill>
                <a:effectLst/>
                <a:latin typeface="Open Sans" panose="020B0606030504020204" pitchFamily="34" charset="0"/>
              </a:rPr>
              <a:t>HP team adopted </a:t>
            </a:r>
            <a:r>
              <a:rPr lang="en-US" b="0" i="0" u="none" strike="noStrike" dirty="0">
                <a:solidFill>
                  <a:srgbClr val="007BFF"/>
                </a:solidFill>
                <a:effectLst/>
                <a:latin typeface="Open Sans" panose="020B0606030504020204" pitchFamily="34" charset="0"/>
              </a:rPr>
              <a:t>Continuous Integration/Continuous Deployment (CI/CD)</a:t>
            </a:r>
            <a:r>
              <a:rPr lang="en-US" b="0" i="0" dirty="0">
                <a:solidFill>
                  <a:srgbClr val="4A4A4A"/>
                </a:solidFill>
                <a:effectLst/>
                <a:latin typeface="Open Sans" panose="020B0606030504020204" pitchFamily="34" charset="0"/>
              </a:rPr>
              <a:t> pipeline and test automation.</a:t>
            </a:r>
          </a:p>
          <a:p>
            <a:pPr marL="285750" indent="-285750">
              <a:buFont typeface="Wingdings" panose="05000000000000000000" pitchFamily="2" charset="2"/>
              <a:buChar char="Ø"/>
            </a:pPr>
            <a:r>
              <a:rPr lang="en-US" dirty="0">
                <a:solidFill>
                  <a:srgbClr val="4A4A4A"/>
                </a:solidFill>
                <a:latin typeface="Open Sans" panose="020B0606030504020204" pitchFamily="34" charset="0"/>
              </a:rPr>
              <a:t>T</a:t>
            </a:r>
            <a:r>
              <a:rPr lang="en-US" b="0" i="0" dirty="0">
                <a:solidFill>
                  <a:srgbClr val="4A4A4A"/>
                </a:solidFill>
                <a:effectLst/>
                <a:latin typeface="Open Sans" panose="020B0606030504020204" pitchFamily="34" charset="0"/>
              </a:rPr>
              <a:t>runk-based development or </a:t>
            </a:r>
            <a:r>
              <a:rPr lang="en-US" b="1" i="0" u="none" strike="noStrike" dirty="0">
                <a:solidFill>
                  <a:srgbClr val="007BFF"/>
                </a:solidFill>
                <a:effectLst/>
                <a:latin typeface="Open Sans" panose="020B0606030504020204" pitchFamily="34" charset="0"/>
              </a:rPr>
              <a:t>continuous integration</a:t>
            </a:r>
            <a:r>
              <a:rPr lang="en-US" b="0" i="0" dirty="0">
                <a:solidFill>
                  <a:srgbClr val="4A4A4A"/>
                </a:solidFill>
                <a:effectLst/>
                <a:latin typeface="Open Sans" panose="020B0606030504020204" pitchFamily="34" charset="0"/>
              </a:rPr>
              <a:t> which eliminated toil caused by the integration of different code branches. </a:t>
            </a:r>
          </a:p>
          <a:p>
            <a:pPr marL="285750" indent="-285750">
              <a:buFont typeface="Wingdings" panose="05000000000000000000" pitchFamily="2" charset="2"/>
              <a:buChar char="Ø"/>
            </a:pPr>
            <a:r>
              <a:rPr lang="en-IN" dirty="0">
                <a:solidFill>
                  <a:srgbClr val="4A4A4A"/>
                </a:solidFill>
                <a:latin typeface="Open Sans" panose="020B0606030504020204" pitchFamily="34" charset="0"/>
              </a:rPr>
              <a:t>A</a:t>
            </a:r>
            <a:r>
              <a:rPr lang="en-IN" b="0" i="0" dirty="0">
                <a:solidFill>
                  <a:srgbClr val="4A4A4A"/>
                </a:solidFill>
                <a:effectLst/>
                <a:latin typeface="Open Sans" panose="020B0606030504020204" pitchFamily="34" charset="0"/>
              </a:rPr>
              <a:t>utomated unit tests to </a:t>
            </a:r>
            <a:r>
              <a:rPr lang="en-US" b="0" i="0" dirty="0">
                <a:solidFill>
                  <a:srgbClr val="4A4A4A"/>
                </a:solidFill>
                <a:effectLst/>
                <a:latin typeface="Open Sans" panose="020B0606030504020204" pitchFamily="34" charset="0"/>
              </a:rPr>
              <a:t>improve product quality and inducing faster feedback.</a:t>
            </a:r>
            <a:endParaRPr lang="en-US" dirty="0">
              <a:solidFill>
                <a:srgbClr val="4A4A4A"/>
              </a:solidFill>
              <a:latin typeface="Open Sans" panose="020B0606030504020204" pitchFamily="34" charset="0"/>
            </a:endParaRPr>
          </a:p>
          <a:p>
            <a:pPr marL="285750" indent="-285750">
              <a:buFont typeface="Wingdings" panose="05000000000000000000" pitchFamily="2" charset="2"/>
              <a:buChar char="Ø"/>
            </a:pPr>
            <a:endParaRPr lang="en-US" dirty="0">
              <a:solidFill>
                <a:srgbClr val="4A4A4A"/>
              </a:solidFill>
              <a:latin typeface="Open Sans" panose="020B0606030504020204" pitchFamily="34" charset="0"/>
            </a:endParaRPr>
          </a:p>
        </p:txBody>
      </p:sp>
      <p:pic>
        <p:nvPicPr>
          <p:cNvPr id="4098" name="Picture 2" descr="Continuous Integration - Companies Using DevOps - Edureka">
            <a:extLst>
              <a:ext uri="{FF2B5EF4-FFF2-40B4-BE49-F238E27FC236}">
                <a16:creationId xmlns:a16="http://schemas.microsoft.com/office/drawing/2014/main" id="{16113283-6F97-04AF-44AA-B4A195F41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317" y="3938909"/>
            <a:ext cx="6019800" cy="2785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0DD73B-9916-3EA3-84A9-76E7D0F34C19}"/>
              </a:ext>
            </a:extLst>
          </p:cNvPr>
          <p:cNvSpPr txBox="1"/>
          <p:nvPr/>
        </p:nvSpPr>
        <p:spPr>
          <a:xfrm>
            <a:off x="818076" y="2969554"/>
            <a:ext cx="10057070" cy="646331"/>
          </a:xfrm>
          <a:prstGeom prst="rect">
            <a:avLst/>
          </a:prstGeom>
          <a:noFill/>
        </p:spPr>
        <p:txBody>
          <a:bodyPr wrap="square">
            <a:spAutoFit/>
          </a:bodyPr>
          <a:lstStyle/>
          <a:p>
            <a:r>
              <a:rPr lang="en-US" b="1" i="1" dirty="0">
                <a:solidFill>
                  <a:srgbClr val="4A4A4A"/>
                </a:solidFill>
                <a:effectLst/>
                <a:latin typeface="Open Sans" panose="020B0606030504020204" pitchFamily="34" charset="0"/>
              </a:rPr>
              <a:t>These DevOps practices-led around 100 to 150 code commits and 75,000 to 1,00,000 lines of code changes in a single day! </a:t>
            </a:r>
            <a:endParaRPr lang="en-IN" dirty="0"/>
          </a:p>
        </p:txBody>
      </p:sp>
    </p:spTree>
    <p:extLst>
      <p:ext uri="{BB962C8B-B14F-4D97-AF65-F5344CB8AC3E}">
        <p14:creationId xmlns:p14="http://schemas.microsoft.com/office/powerpoint/2010/main" val="114956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4339</TotalTime>
  <Words>289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 mittal</dc:creator>
  <cp:lastModifiedBy>sonal mittal</cp:lastModifiedBy>
  <cp:revision>2</cp:revision>
  <dcterms:created xsi:type="dcterms:W3CDTF">2022-11-20T01:09:01Z</dcterms:created>
  <dcterms:modified xsi:type="dcterms:W3CDTF">2022-11-23T01:28:32Z</dcterms:modified>
</cp:coreProperties>
</file>