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95" r:id="rId6"/>
    <p:sldId id="294" r:id="rId7"/>
    <p:sldId id="298" r:id="rId8"/>
    <p:sldId id="300" r:id="rId9"/>
    <p:sldId id="277" r:id="rId10"/>
    <p:sldId id="296" r:id="rId11"/>
    <p:sldId id="301" r:id="rId12"/>
    <p:sldId id="297" r:id="rId13"/>
    <p:sldId id="303" r:id="rId14"/>
    <p:sldId id="304" r:id="rId15"/>
    <p:sldId id="305" r:id="rId16"/>
    <p:sldId id="306"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Shaik Sameer" initials="SS" lastIdx="1" clrIdx="3">
    <p:extLst>
      <p:ext uri="{19B8F6BF-5375-455C-9EA6-DF929625EA0E}">
        <p15:presenceInfo xmlns:p15="http://schemas.microsoft.com/office/powerpoint/2012/main" userId="08f5fc2eb4e65d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14" y="-211"/>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mendeley.com/datasets/n3gtgm9jxj/2" TargetMode="External"/><Relationship Id="rId2" Type="http://schemas.openxmlformats.org/officeDocument/2006/relationships/hyperlink" Target="https://www.kaggle.com/datasets/techsash/waste-classification-data"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596744" y="3005789"/>
            <a:ext cx="9469016" cy="1114366"/>
          </a:xfrm>
        </p:spPr>
        <p:txBody>
          <a:bodyPr/>
          <a:lstStyle/>
          <a:p>
            <a:r>
              <a:rPr lang="en-IN" b="1" dirty="0"/>
              <a:t>Enhanced Recycling Sorter Using DEEP Learning Techniques [CNN] </a:t>
            </a:r>
            <a:endParaRPr lang="en-US" b="1" dirty="0"/>
          </a:p>
        </p:txBody>
      </p:sp>
      <p:sp useBgFill="1">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2435289" y="4264089"/>
            <a:ext cx="1772817" cy="273215"/>
          </a:xfrm>
        </p:spPr>
        <p:txBody>
          <a:bodyPr>
            <a:normAutofit fontScale="85000" lnSpcReduction="20000"/>
          </a:bodyPr>
          <a:lstStyle/>
          <a:p>
            <a:r>
              <a:rPr lang="en-US" dirty="0"/>
              <a:t>SAMEER SHAIK</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15A7-DEF0-4EAF-270B-8D0C350F8D15}"/>
              </a:ext>
            </a:extLst>
          </p:cNvPr>
          <p:cNvSpPr>
            <a:spLocks noGrp="1"/>
          </p:cNvSpPr>
          <p:nvPr>
            <p:ph type="title"/>
          </p:nvPr>
        </p:nvSpPr>
        <p:spPr>
          <a:xfrm>
            <a:off x="838200" y="365125"/>
            <a:ext cx="2291862" cy="540483"/>
          </a:xfrm>
        </p:spPr>
        <p:txBody>
          <a:bodyPr/>
          <a:lstStyle/>
          <a:p>
            <a:r>
              <a:rPr lang="en-US" dirty="0"/>
              <a:t>Model 1</a:t>
            </a:r>
            <a:endParaRPr lang="en-IN" dirty="0"/>
          </a:p>
        </p:txBody>
      </p:sp>
      <p:sp>
        <p:nvSpPr>
          <p:cNvPr id="4" name="Date Placeholder 3">
            <a:extLst>
              <a:ext uri="{FF2B5EF4-FFF2-40B4-BE49-F238E27FC236}">
                <a16:creationId xmlns:a16="http://schemas.microsoft.com/office/drawing/2014/main" id="{B6FF0410-4870-02BA-8B1E-80E9140B6C8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5B9F3C7-5824-FB64-90EB-1198E788EC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B5BCEA2-2243-079B-150F-52FD60F9095A}"/>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7" name="Picture 6">
            <a:extLst>
              <a:ext uri="{FF2B5EF4-FFF2-40B4-BE49-F238E27FC236}">
                <a16:creationId xmlns:a16="http://schemas.microsoft.com/office/drawing/2014/main" id="{8ECB46E8-FD00-E66B-0E31-0D347480BDCB}"/>
              </a:ext>
            </a:extLst>
          </p:cNvPr>
          <p:cNvPicPr>
            <a:picLocks noChangeAspect="1"/>
          </p:cNvPicPr>
          <p:nvPr/>
        </p:nvPicPr>
        <p:blipFill>
          <a:blip r:embed="rId2"/>
          <a:stretch>
            <a:fillRect/>
          </a:stretch>
        </p:blipFill>
        <p:spPr>
          <a:xfrm>
            <a:off x="1172845" y="2616359"/>
            <a:ext cx="5731510" cy="3286760"/>
          </a:xfrm>
          <a:prstGeom prst="rect">
            <a:avLst/>
          </a:prstGeom>
        </p:spPr>
      </p:pic>
      <p:sp>
        <p:nvSpPr>
          <p:cNvPr id="8" name="TextBox 7">
            <a:extLst>
              <a:ext uri="{FF2B5EF4-FFF2-40B4-BE49-F238E27FC236}">
                <a16:creationId xmlns:a16="http://schemas.microsoft.com/office/drawing/2014/main" id="{46D9772B-FE3C-1FBF-05BF-BF74ADD5D2F3}"/>
              </a:ext>
            </a:extLst>
          </p:cNvPr>
          <p:cNvSpPr txBox="1"/>
          <p:nvPr/>
        </p:nvSpPr>
        <p:spPr>
          <a:xfrm>
            <a:off x="1058008" y="1055077"/>
            <a:ext cx="10295792" cy="1477328"/>
          </a:xfrm>
          <a:prstGeom prst="rect">
            <a:avLst/>
          </a:prstGeom>
          <a:noFill/>
        </p:spPr>
        <p:txBody>
          <a:bodyPr wrap="square" rtlCol="0">
            <a:spAutoFit/>
          </a:bodyPr>
          <a:lstStyle/>
          <a:p>
            <a:pPr algn="l"/>
            <a:r>
              <a:rPr lang="en-IN" b="0" i="0" dirty="0">
                <a:effectLst/>
                <a:highlight>
                  <a:srgbClr val="FFFFFF"/>
                </a:highlight>
                <a:latin typeface="system-ui"/>
              </a:rPr>
              <a:t>We build model with Convolutional Neural Network (CNN) and we will test a few models.</a:t>
            </a:r>
          </a:p>
          <a:p>
            <a:pPr algn="l"/>
            <a:r>
              <a:rPr lang="en-IN" b="0" i="0" dirty="0">
                <a:effectLst/>
                <a:highlight>
                  <a:srgbClr val="FFFFFF"/>
                </a:highlight>
                <a:latin typeface="system-ui"/>
              </a:rPr>
              <a:t>The model consists of three convolution blocks with a max pool layer in each of them. There's a fully connected layer with three Dense layers. First two layers are activated by a </a:t>
            </a:r>
            <a:r>
              <a:rPr lang="en-IN" b="0" i="0" dirty="0" err="1">
                <a:effectLst/>
                <a:highlight>
                  <a:srgbClr val="FFFFFF"/>
                </a:highlight>
                <a:latin typeface="system-ui"/>
              </a:rPr>
              <a:t>relu</a:t>
            </a:r>
            <a:r>
              <a:rPr lang="en-IN" b="0" i="0" dirty="0">
                <a:effectLst/>
                <a:highlight>
                  <a:srgbClr val="FFFFFF"/>
                </a:highlight>
                <a:latin typeface="system-ui"/>
              </a:rPr>
              <a:t> activation function and the last is activated by a sigmoid activation function.</a:t>
            </a:r>
          </a:p>
          <a:p>
            <a:pPr algn="l"/>
            <a:r>
              <a:rPr lang="en-IN" b="0" i="0" dirty="0">
                <a:effectLst/>
                <a:highlight>
                  <a:srgbClr val="FFFFFF"/>
                </a:highlight>
                <a:latin typeface="system-ui"/>
              </a:rPr>
              <a:t>Compile the model:</a:t>
            </a:r>
            <a:endParaRPr lang="en-IN" dirty="0"/>
          </a:p>
        </p:txBody>
      </p:sp>
      <p:sp>
        <p:nvSpPr>
          <p:cNvPr id="10" name="TextBox 9">
            <a:extLst>
              <a:ext uri="{FF2B5EF4-FFF2-40B4-BE49-F238E27FC236}">
                <a16:creationId xmlns:a16="http://schemas.microsoft.com/office/drawing/2014/main" id="{B1C4B560-5B0B-E684-3AF4-5DDA331FA07A}"/>
              </a:ext>
            </a:extLst>
          </p:cNvPr>
          <p:cNvSpPr txBox="1"/>
          <p:nvPr/>
        </p:nvSpPr>
        <p:spPr>
          <a:xfrm>
            <a:off x="7356964" y="4158370"/>
            <a:ext cx="4114800" cy="774507"/>
          </a:xfrm>
          <a:prstGeom prst="rect">
            <a:avLst/>
          </a:prstGeom>
          <a:noFill/>
        </p:spPr>
        <p:txBody>
          <a:bodyPr wrap="square">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Training Accuracy: 0.9688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Testing Accuracy:  0.7812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02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15A7-DEF0-4EAF-270B-8D0C350F8D15}"/>
              </a:ext>
            </a:extLst>
          </p:cNvPr>
          <p:cNvSpPr>
            <a:spLocks noGrp="1"/>
          </p:cNvSpPr>
          <p:nvPr>
            <p:ph type="title"/>
          </p:nvPr>
        </p:nvSpPr>
        <p:spPr>
          <a:xfrm>
            <a:off x="838200" y="365125"/>
            <a:ext cx="2291862" cy="540483"/>
          </a:xfrm>
        </p:spPr>
        <p:txBody>
          <a:bodyPr/>
          <a:lstStyle/>
          <a:p>
            <a:r>
              <a:rPr lang="en-US" dirty="0"/>
              <a:t>Model 2</a:t>
            </a:r>
            <a:endParaRPr lang="en-IN" dirty="0"/>
          </a:p>
        </p:txBody>
      </p:sp>
      <p:sp>
        <p:nvSpPr>
          <p:cNvPr id="4" name="Date Placeholder 3">
            <a:extLst>
              <a:ext uri="{FF2B5EF4-FFF2-40B4-BE49-F238E27FC236}">
                <a16:creationId xmlns:a16="http://schemas.microsoft.com/office/drawing/2014/main" id="{B6FF0410-4870-02BA-8B1E-80E9140B6C8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5B9F3C7-5824-FB64-90EB-1198E788EC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B5BCEA2-2243-079B-150F-52FD60F9095A}"/>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8" name="TextBox 7">
            <a:extLst>
              <a:ext uri="{FF2B5EF4-FFF2-40B4-BE49-F238E27FC236}">
                <a16:creationId xmlns:a16="http://schemas.microsoft.com/office/drawing/2014/main" id="{46D9772B-FE3C-1FBF-05BF-BF74ADD5D2F3}"/>
              </a:ext>
            </a:extLst>
          </p:cNvPr>
          <p:cNvSpPr txBox="1"/>
          <p:nvPr/>
        </p:nvSpPr>
        <p:spPr>
          <a:xfrm>
            <a:off x="1058008" y="1055077"/>
            <a:ext cx="10295792" cy="968278"/>
          </a:xfrm>
          <a:prstGeom prst="rect">
            <a:avLst/>
          </a:prstGeom>
          <a:noFill/>
        </p:spPr>
        <p:txBody>
          <a:bodyPr wrap="square" rtlCol="0">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our second model iteration, we're incorporating extra convolution layers and simplifying the architecture of the fully connected layers to enhance accuracy. Additionally, we're integrating Dropout layers to combat overfitting during training, aiming for a more robust model performance.</a:t>
            </a:r>
          </a:p>
        </p:txBody>
      </p:sp>
      <p:sp>
        <p:nvSpPr>
          <p:cNvPr id="10" name="TextBox 9">
            <a:extLst>
              <a:ext uri="{FF2B5EF4-FFF2-40B4-BE49-F238E27FC236}">
                <a16:creationId xmlns:a16="http://schemas.microsoft.com/office/drawing/2014/main" id="{B1C4B560-5B0B-E684-3AF4-5DDA331FA07A}"/>
              </a:ext>
            </a:extLst>
          </p:cNvPr>
          <p:cNvSpPr txBox="1"/>
          <p:nvPr/>
        </p:nvSpPr>
        <p:spPr>
          <a:xfrm>
            <a:off x="7356964" y="4158370"/>
            <a:ext cx="4114800" cy="774507"/>
          </a:xfrm>
          <a:prstGeom prst="rect">
            <a:avLst/>
          </a:prstGeom>
          <a:noFill/>
        </p:spPr>
        <p:txBody>
          <a:bodyPr wrap="square">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Training Accuracy: 0.9688</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Testing Accuracy:  0.8125</a:t>
            </a:r>
          </a:p>
        </p:txBody>
      </p:sp>
      <p:pic>
        <p:nvPicPr>
          <p:cNvPr id="11" name="Picture 10">
            <a:extLst>
              <a:ext uri="{FF2B5EF4-FFF2-40B4-BE49-F238E27FC236}">
                <a16:creationId xmlns:a16="http://schemas.microsoft.com/office/drawing/2014/main" id="{642F0162-C391-5B61-6B00-D854BE4E40DD}"/>
              </a:ext>
            </a:extLst>
          </p:cNvPr>
          <p:cNvPicPr>
            <a:picLocks noChangeAspect="1"/>
          </p:cNvPicPr>
          <p:nvPr/>
        </p:nvPicPr>
        <p:blipFill>
          <a:blip r:embed="rId2"/>
          <a:stretch>
            <a:fillRect/>
          </a:stretch>
        </p:blipFill>
        <p:spPr>
          <a:xfrm>
            <a:off x="1168254" y="2172824"/>
            <a:ext cx="5731510" cy="4537075"/>
          </a:xfrm>
          <a:prstGeom prst="rect">
            <a:avLst/>
          </a:prstGeom>
        </p:spPr>
      </p:pic>
    </p:spTree>
    <p:extLst>
      <p:ext uri="{BB962C8B-B14F-4D97-AF65-F5344CB8AC3E}">
        <p14:creationId xmlns:p14="http://schemas.microsoft.com/office/powerpoint/2010/main" val="214984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15A7-DEF0-4EAF-270B-8D0C350F8D15}"/>
              </a:ext>
            </a:extLst>
          </p:cNvPr>
          <p:cNvSpPr>
            <a:spLocks noGrp="1"/>
          </p:cNvSpPr>
          <p:nvPr>
            <p:ph type="title"/>
          </p:nvPr>
        </p:nvSpPr>
        <p:spPr>
          <a:xfrm>
            <a:off x="838200" y="365125"/>
            <a:ext cx="2291862" cy="540483"/>
          </a:xfrm>
        </p:spPr>
        <p:txBody>
          <a:bodyPr/>
          <a:lstStyle/>
          <a:p>
            <a:r>
              <a:rPr lang="en-US" dirty="0"/>
              <a:t>Model 3</a:t>
            </a:r>
            <a:endParaRPr lang="en-IN" dirty="0"/>
          </a:p>
        </p:txBody>
      </p:sp>
      <p:sp>
        <p:nvSpPr>
          <p:cNvPr id="4" name="Date Placeholder 3">
            <a:extLst>
              <a:ext uri="{FF2B5EF4-FFF2-40B4-BE49-F238E27FC236}">
                <a16:creationId xmlns:a16="http://schemas.microsoft.com/office/drawing/2014/main" id="{B6FF0410-4870-02BA-8B1E-80E9140B6C8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5B9F3C7-5824-FB64-90EB-1198E788EC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B5BCEA2-2243-079B-150F-52FD60F9095A}"/>
              </a:ext>
            </a:extLst>
          </p:cNvPr>
          <p:cNvSpPr>
            <a:spLocks noGrp="1"/>
          </p:cNvSpPr>
          <p:nvPr>
            <p:ph type="sldNum" sz="quarter" idx="12"/>
          </p:nvPr>
        </p:nvSpPr>
        <p:spPr/>
        <p:txBody>
          <a:bodyPr/>
          <a:lstStyle/>
          <a:p>
            <a:fld id="{B5CEABB6-07DC-46E8-9B57-56EC44A396E5}" type="slidenum">
              <a:rPr lang="en-US" smtClean="0"/>
              <a:t>12</a:t>
            </a:fld>
            <a:endParaRPr lang="en-US" dirty="0"/>
          </a:p>
        </p:txBody>
      </p:sp>
      <p:sp>
        <p:nvSpPr>
          <p:cNvPr id="8" name="TextBox 7">
            <a:extLst>
              <a:ext uri="{FF2B5EF4-FFF2-40B4-BE49-F238E27FC236}">
                <a16:creationId xmlns:a16="http://schemas.microsoft.com/office/drawing/2014/main" id="{46D9772B-FE3C-1FBF-05BF-BF74ADD5D2F3}"/>
              </a:ext>
            </a:extLst>
          </p:cNvPr>
          <p:cNvSpPr txBox="1"/>
          <p:nvPr/>
        </p:nvSpPr>
        <p:spPr>
          <a:xfrm>
            <a:off x="1058008" y="1055077"/>
            <a:ext cx="10295792" cy="923330"/>
          </a:xfrm>
          <a:prstGeom prst="rect">
            <a:avLst/>
          </a:prstGeom>
          <a:noFill/>
        </p:spPr>
        <p:txBody>
          <a:bodyPr wrap="square" rtlCol="0">
            <a:spAutoFit/>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It seems Model 2 is outperforming the others in accuracy with your dataset, indicating its superior ability to capture based on the above graph plots. Though I have used the normalization for overfitting to combat overfitting in Model 3, it still exhibits signs of overfitting</a:t>
            </a:r>
            <a:endParaRPr lang="en-IN" dirty="0"/>
          </a:p>
        </p:txBody>
      </p:sp>
      <p:sp>
        <p:nvSpPr>
          <p:cNvPr id="10" name="TextBox 9">
            <a:extLst>
              <a:ext uri="{FF2B5EF4-FFF2-40B4-BE49-F238E27FC236}">
                <a16:creationId xmlns:a16="http://schemas.microsoft.com/office/drawing/2014/main" id="{B1C4B560-5B0B-E684-3AF4-5DDA331FA07A}"/>
              </a:ext>
            </a:extLst>
          </p:cNvPr>
          <p:cNvSpPr txBox="1"/>
          <p:nvPr/>
        </p:nvSpPr>
        <p:spPr>
          <a:xfrm>
            <a:off x="7356964" y="4158370"/>
            <a:ext cx="4114800" cy="375552"/>
          </a:xfrm>
          <a:prstGeom prst="rect">
            <a:avLst/>
          </a:prstGeom>
          <a:noFill/>
        </p:spPr>
        <p:txBody>
          <a:bodyPr wrap="square">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Testing Accuracy:  0.6562</a:t>
            </a:r>
          </a:p>
        </p:txBody>
      </p:sp>
      <p:pic>
        <p:nvPicPr>
          <p:cNvPr id="3" name="Picture 2">
            <a:extLst>
              <a:ext uri="{FF2B5EF4-FFF2-40B4-BE49-F238E27FC236}">
                <a16:creationId xmlns:a16="http://schemas.microsoft.com/office/drawing/2014/main" id="{775FB6C3-D2F7-85DE-C792-98E9A6053BDF}"/>
              </a:ext>
            </a:extLst>
          </p:cNvPr>
          <p:cNvPicPr>
            <a:picLocks noChangeAspect="1"/>
          </p:cNvPicPr>
          <p:nvPr/>
        </p:nvPicPr>
        <p:blipFill>
          <a:blip r:embed="rId2"/>
          <a:stretch>
            <a:fillRect/>
          </a:stretch>
        </p:blipFill>
        <p:spPr>
          <a:xfrm>
            <a:off x="1190625" y="2492546"/>
            <a:ext cx="5711337" cy="3675218"/>
          </a:xfrm>
          <a:prstGeom prst="rect">
            <a:avLst/>
          </a:prstGeom>
        </p:spPr>
      </p:pic>
    </p:spTree>
    <p:extLst>
      <p:ext uri="{BB962C8B-B14F-4D97-AF65-F5344CB8AC3E}">
        <p14:creationId xmlns:p14="http://schemas.microsoft.com/office/powerpoint/2010/main" val="1217972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30D-90D9-6C99-29B7-B72B174B8CF1}"/>
              </a:ext>
            </a:extLst>
          </p:cNvPr>
          <p:cNvSpPr>
            <a:spLocks noGrp="1"/>
          </p:cNvSpPr>
          <p:nvPr>
            <p:ph type="title"/>
          </p:nvPr>
        </p:nvSpPr>
        <p:spPr>
          <a:xfrm>
            <a:off x="5673986" y="765910"/>
            <a:ext cx="3434846" cy="447429"/>
          </a:xfrm>
        </p:spPr>
        <p:txBody>
          <a:bodyPr>
            <a:normAutofit fontScale="90000"/>
          </a:bodyPr>
          <a:lstStyle/>
          <a:p>
            <a:r>
              <a:rPr lang="en-US" dirty="0"/>
              <a:t>CONCLUSION</a:t>
            </a:r>
            <a:endParaRPr lang="en-IN" dirty="0"/>
          </a:p>
        </p:txBody>
      </p:sp>
      <p:sp>
        <p:nvSpPr>
          <p:cNvPr id="9" name="Date Placeholder 8">
            <a:extLst>
              <a:ext uri="{FF2B5EF4-FFF2-40B4-BE49-F238E27FC236}">
                <a16:creationId xmlns:a16="http://schemas.microsoft.com/office/drawing/2014/main" id="{ED26608B-0899-4ED3-F8BA-952EF3C51F3A}"/>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41028E06-1426-9E6F-0B9C-4A30FB02AB14}"/>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23E5B109-1DD4-F3B4-CE5A-3340CD516337}"/>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12" name="TextBox 11">
            <a:extLst>
              <a:ext uri="{FF2B5EF4-FFF2-40B4-BE49-F238E27FC236}">
                <a16:creationId xmlns:a16="http://schemas.microsoft.com/office/drawing/2014/main" id="{F5663074-CD44-DD7F-AA84-43CB1FCC12A2}"/>
              </a:ext>
            </a:extLst>
          </p:cNvPr>
          <p:cNvSpPr txBox="1"/>
          <p:nvPr/>
        </p:nvSpPr>
        <p:spPr>
          <a:xfrm>
            <a:off x="3414348" y="1530157"/>
            <a:ext cx="8191500" cy="4826193"/>
          </a:xfrm>
          <a:prstGeom prst="rect">
            <a:avLst/>
          </a:prstGeom>
          <a:noFill/>
        </p:spPr>
        <p:txBody>
          <a:bodyPr wrap="square" rtlCol="0">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first model is structured with three convolutional blocks, each complemented by a max pooling layer. It features a fully connected section consisting of three dense layers, with the initial two layers activated by a generic activation function and the final one by a sigmoid activation function. This configuration resulted in a training accuracy of 96.88% and a testing accuracy of 78.12%.</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the second model iteration, additional convolution layers were incorporated, and the architecture of the fully connected layer was simplified to enhance overall accuracy. Moreover, dropout layers were introduced to address overfitting observed during the training process. These adjustments maintained the training accuracy at 96.88% while improving the testing accuracy to 81.25%.</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seems Model 2 is outperforming the others in accuracy with your dataset, indicating its superior ability to capture based on the above graph plots. Though I have used the normalization for overfitting to combat overfitting in Model 3, it still exhibits signs of overfitting. </a:t>
            </a:r>
          </a:p>
          <a:p>
            <a:endParaRPr lang="en-IN" dirty="0"/>
          </a:p>
        </p:txBody>
      </p:sp>
    </p:spTree>
    <p:extLst>
      <p:ext uri="{BB962C8B-B14F-4D97-AF65-F5344CB8AC3E}">
        <p14:creationId xmlns:p14="http://schemas.microsoft.com/office/powerpoint/2010/main" val="103497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163554" y="1305143"/>
            <a:ext cx="4179570" cy="1715531"/>
          </a:xfrm>
        </p:spPr>
        <p:txBody>
          <a:bodyPr/>
          <a:lstStyle/>
          <a:p>
            <a:r>
              <a:rPr lang="en-US" dirty="0"/>
              <a:t>THANK YOU</a:t>
            </a:r>
          </a:p>
        </p:txBody>
      </p:sp>
      <p:sp>
        <p:nvSpPr>
          <p:cNvPr id="3" name="Content Placeholder 2">
            <a:extLst>
              <a:ext uri="{FF2B5EF4-FFF2-40B4-BE49-F238E27FC236}">
                <a16:creationId xmlns:a16="http://schemas.microsoft.com/office/drawing/2014/main" id="{E65B648F-DB2F-92B8-7BA8-D08B6C9F4BA4}"/>
              </a:ext>
            </a:extLst>
          </p:cNvPr>
          <p:cNvSpPr txBox="1">
            <a:spLocks/>
          </p:cNvSpPr>
          <p:nvPr/>
        </p:nvSpPr>
        <p:spPr>
          <a:xfrm>
            <a:off x="6163554" y="2605059"/>
            <a:ext cx="3443653" cy="1158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SAMEER SHAIK</a:t>
            </a:r>
          </a:p>
          <a:p>
            <a:r>
              <a:rPr lang="en-US" sz="1400" dirty="0">
                <a:solidFill>
                  <a:schemeClr val="bg1"/>
                </a:solidFill>
              </a:rPr>
              <a:t>G49843839</a:t>
            </a:r>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7319AD0-83DA-19DB-4E02-7750D3EDBB19}"/>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F803BDB-D3FC-FA49-C20C-2EE97797B02A}"/>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2A2AEDB8-4881-3BE2-9F68-F14F48B8518D}"/>
              </a:ext>
            </a:extLst>
          </p:cNvPr>
          <p:cNvSpPr>
            <a:spLocks noGrp="1"/>
          </p:cNvSpPr>
          <p:nvPr>
            <p:ph type="sldNum" sz="quarter" idx="12"/>
          </p:nvPr>
        </p:nvSpPr>
        <p:spPr/>
        <p:txBody>
          <a:bodyPr/>
          <a:lstStyle/>
          <a:p>
            <a:fld id="{B5CEABB6-07DC-46E8-9B57-56EC44A396E5}" type="slidenum">
              <a:rPr lang="en-US" smtClean="0"/>
              <a:t>2</a:t>
            </a:fld>
            <a:endParaRPr lang="en-US" dirty="0"/>
          </a:p>
        </p:txBody>
      </p:sp>
      <p:sp>
        <p:nvSpPr>
          <p:cNvPr id="7" name="Title 1">
            <a:extLst>
              <a:ext uri="{FF2B5EF4-FFF2-40B4-BE49-F238E27FC236}">
                <a16:creationId xmlns:a16="http://schemas.microsoft.com/office/drawing/2014/main" id="{8226DA67-2ECA-139A-D2F8-C7BFE54E7A04}"/>
              </a:ext>
            </a:extLst>
          </p:cNvPr>
          <p:cNvSpPr txBox="1">
            <a:spLocks/>
          </p:cNvSpPr>
          <p:nvPr/>
        </p:nvSpPr>
        <p:spPr>
          <a:xfrm>
            <a:off x="3179838" y="617699"/>
            <a:ext cx="4381716" cy="3651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150" baseline="0">
                <a:solidFill>
                  <a:schemeClr val="bg1"/>
                </a:solidFill>
                <a:latin typeface="+mj-lt"/>
                <a:ea typeface="+mj-ea"/>
                <a:cs typeface="+mj-cs"/>
              </a:defRPr>
            </a:lvl1pPr>
          </a:lstStyle>
          <a:p>
            <a:r>
              <a:rPr lang="en-US" sz="2000" b="1" dirty="0"/>
              <a:t>recycling sorter</a:t>
            </a:r>
            <a:endParaRPr lang="en-IN" sz="2000" b="1" dirty="0"/>
          </a:p>
        </p:txBody>
      </p:sp>
      <p:sp>
        <p:nvSpPr>
          <p:cNvPr id="11" name="TextBox 10">
            <a:extLst>
              <a:ext uri="{FF2B5EF4-FFF2-40B4-BE49-F238E27FC236}">
                <a16:creationId xmlns:a16="http://schemas.microsoft.com/office/drawing/2014/main" id="{DD9DA3F1-BE37-B9E2-1D41-A059509EBB98}"/>
              </a:ext>
            </a:extLst>
          </p:cNvPr>
          <p:cNvSpPr txBox="1"/>
          <p:nvPr/>
        </p:nvSpPr>
        <p:spPr>
          <a:xfrm>
            <a:off x="3179838" y="875943"/>
            <a:ext cx="8380789" cy="5078313"/>
          </a:xfrm>
          <a:prstGeom prst="rect">
            <a:avLst/>
          </a:prstGeom>
          <a:noFill/>
        </p:spPr>
        <p:txBody>
          <a:bodyPr wrap="square" rtlCol="0">
            <a:spAutoFit/>
          </a:bodyPr>
          <a:lstStyle/>
          <a:p>
            <a:pPr algn="just"/>
            <a:r>
              <a:rPr lang="en-IN" dirty="0">
                <a:solidFill>
                  <a:schemeClr val="bg1"/>
                </a:solidFill>
              </a:rPr>
              <a:t>A recycling sorter is a system or machine that is used in waste management facilities to automatically separate different types of recyclable materials, such as plastics, metals, paper, glass, and others. The purpose of a recycling sorter is to streamline the recycling process, increase efficiency, and improve the quality of recycled materials by reducing contamination. These systems are crucial in helping to manage and recycle waste effectively, thus contributing to environmental conservation efforts.</a:t>
            </a:r>
          </a:p>
          <a:p>
            <a:pPr algn="just"/>
            <a:endParaRPr lang="en-IN" dirty="0">
              <a:solidFill>
                <a:schemeClr val="bg1"/>
              </a:solidFill>
            </a:endParaRPr>
          </a:p>
          <a:p>
            <a:pPr algn="just"/>
            <a:endParaRPr lang="en-IN" dirty="0">
              <a:solidFill>
                <a:schemeClr val="bg1"/>
              </a:solidFill>
            </a:endParaRPr>
          </a:p>
          <a:p>
            <a:pPr algn="just"/>
            <a:r>
              <a:rPr lang="en-IN" b="1" dirty="0">
                <a:solidFill>
                  <a:schemeClr val="bg1"/>
                </a:solidFill>
              </a:rPr>
              <a:t>The Enhanced Recycling Sorter using Machine Learning Techniques with a Convolutional Neural Network (CNN) </a:t>
            </a:r>
            <a:r>
              <a:rPr lang="en-IN" dirty="0">
                <a:solidFill>
                  <a:schemeClr val="bg1"/>
                </a:solidFill>
              </a:rPr>
              <a:t>is a sophisticated system designed to improve the sorting and separation processes in recycling facilities. By leveraging the power of machine learning and specifically CNNs, the system can automatically classify different types of recyclable materials from a stream of waste, ensuring each type is directed to the appropriate recycling process. This technology not only increases the efficiency of recycling operations but also helps in reducing contamination in recyclable materials, which is crucial for maintaining the quality of the recycled output.</a:t>
            </a:r>
          </a:p>
        </p:txBody>
      </p:sp>
    </p:spTree>
    <p:extLst>
      <p:ext uri="{BB962C8B-B14F-4D97-AF65-F5344CB8AC3E}">
        <p14:creationId xmlns:p14="http://schemas.microsoft.com/office/powerpoint/2010/main" val="141882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6289DF1E-48F6-452F-DD32-2EE40B9B261F}"/>
              </a:ext>
            </a:extLst>
          </p:cNvPr>
          <p:cNvSpPr>
            <a:spLocks noGrp="1"/>
          </p:cNvSpPr>
          <p:nvPr>
            <p:ph type="dt" sz="half" idx="20"/>
          </p:nvPr>
        </p:nvSpPr>
        <p:spPr/>
        <p:txBody>
          <a:bodyPr/>
          <a:lstStyle/>
          <a:p>
            <a:r>
              <a:rPr lang="en-US" dirty="0"/>
              <a:t>20XX</a:t>
            </a:r>
          </a:p>
        </p:txBody>
      </p:sp>
      <p:sp>
        <p:nvSpPr>
          <p:cNvPr id="12" name="Footer Placeholder 11">
            <a:extLst>
              <a:ext uri="{FF2B5EF4-FFF2-40B4-BE49-F238E27FC236}">
                <a16:creationId xmlns:a16="http://schemas.microsoft.com/office/drawing/2014/main" id="{651DF21F-1D2D-5531-4A86-3B3221AB3DD2}"/>
              </a:ext>
            </a:extLst>
          </p:cNvPr>
          <p:cNvSpPr>
            <a:spLocks noGrp="1"/>
          </p:cNvSpPr>
          <p:nvPr>
            <p:ph type="ftr" sz="quarter" idx="21"/>
          </p:nvPr>
        </p:nvSpPr>
        <p:spPr/>
        <p:txBody>
          <a:bodyPr/>
          <a:lstStyle/>
          <a:p>
            <a:r>
              <a:rPr lang="en-US" dirty="0"/>
              <a:t>Pitch Deck</a:t>
            </a:r>
          </a:p>
        </p:txBody>
      </p:sp>
      <p:sp>
        <p:nvSpPr>
          <p:cNvPr id="13" name="Slide Number Placeholder 12">
            <a:extLst>
              <a:ext uri="{FF2B5EF4-FFF2-40B4-BE49-F238E27FC236}">
                <a16:creationId xmlns:a16="http://schemas.microsoft.com/office/drawing/2014/main" id="{7AC3A308-81A0-93ED-1939-BAC4533ADF5B}"/>
              </a:ext>
            </a:extLst>
          </p:cNvPr>
          <p:cNvSpPr>
            <a:spLocks noGrp="1"/>
          </p:cNvSpPr>
          <p:nvPr>
            <p:ph type="sldNum" sz="quarter" idx="22"/>
          </p:nvPr>
        </p:nvSpPr>
        <p:spPr/>
        <p:txBody>
          <a:bodyPr/>
          <a:lstStyle/>
          <a:p>
            <a:fld id="{B5CEABB6-07DC-46E8-9B57-56EC44A396E5}" type="slidenum">
              <a:rPr lang="en-US" smtClean="0"/>
              <a:pPr/>
              <a:t>3</a:t>
            </a:fld>
            <a:endParaRPr lang="en-US" dirty="0"/>
          </a:p>
        </p:txBody>
      </p:sp>
      <p:pic>
        <p:nvPicPr>
          <p:cNvPr id="20" name="Picture 19">
            <a:extLst>
              <a:ext uri="{FF2B5EF4-FFF2-40B4-BE49-F238E27FC236}">
                <a16:creationId xmlns:a16="http://schemas.microsoft.com/office/drawing/2014/main" id="{EB50D9B8-EC38-FD90-BFA8-5804A2D156C4}"/>
              </a:ext>
            </a:extLst>
          </p:cNvPr>
          <p:cNvPicPr>
            <a:picLocks noChangeAspect="1"/>
          </p:cNvPicPr>
          <p:nvPr/>
        </p:nvPicPr>
        <p:blipFill>
          <a:blip r:embed="rId2"/>
          <a:stretch>
            <a:fillRect/>
          </a:stretch>
        </p:blipFill>
        <p:spPr>
          <a:xfrm>
            <a:off x="2959960" y="220464"/>
            <a:ext cx="8021307" cy="4511985"/>
          </a:xfrm>
          <a:prstGeom prst="rect">
            <a:avLst/>
          </a:prstGeom>
          <a:ln>
            <a:noFill/>
          </a:ln>
          <a:effectLst>
            <a:outerShdw blurRad="292100" dist="139700" dir="2700000" algn="tl" rotWithShape="0">
              <a:srgbClr val="333333">
                <a:alpha val="65000"/>
              </a:srgbClr>
            </a:outerShdw>
          </a:effectLst>
        </p:spPr>
      </p:pic>
      <p:sp>
        <p:nvSpPr>
          <p:cNvPr id="21" name="TextBox 20">
            <a:extLst>
              <a:ext uri="{FF2B5EF4-FFF2-40B4-BE49-F238E27FC236}">
                <a16:creationId xmlns:a16="http://schemas.microsoft.com/office/drawing/2014/main" id="{41CDA3FF-B8B9-8322-8209-7E4B490B75CA}"/>
              </a:ext>
            </a:extLst>
          </p:cNvPr>
          <p:cNvSpPr txBox="1"/>
          <p:nvPr/>
        </p:nvSpPr>
        <p:spPr>
          <a:xfrm>
            <a:off x="2856542" y="4992211"/>
            <a:ext cx="8021307" cy="738664"/>
          </a:xfrm>
          <a:prstGeom prst="rect">
            <a:avLst/>
          </a:prstGeom>
          <a:noFill/>
        </p:spPr>
        <p:txBody>
          <a:bodyPr wrap="square" rtlCol="0">
            <a:spAutoFit/>
          </a:bodyPr>
          <a:lstStyle/>
          <a:p>
            <a:r>
              <a:rPr lang="en-US" sz="1400" dirty="0"/>
              <a:t>In a scene like the one in image , </a:t>
            </a:r>
            <a:r>
              <a:rPr lang="en-IN" sz="1400" dirty="0"/>
              <a:t>An enhanced recycling sorter equipped with machine learning and CNNs would autonomously classify and separate the diverse waste materials in the pile, increasing efficiency and purity of recyclables.</a:t>
            </a:r>
          </a:p>
        </p:txBody>
      </p:sp>
    </p:spTree>
    <p:extLst>
      <p:ext uri="{BB962C8B-B14F-4D97-AF65-F5344CB8AC3E}">
        <p14:creationId xmlns:p14="http://schemas.microsoft.com/office/powerpoint/2010/main" val="33984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D9E0EBB3-A9F2-A3E6-3EED-D26607B023F2}"/>
              </a:ext>
            </a:extLst>
          </p:cNvPr>
          <p:cNvSpPr>
            <a:spLocks noGrp="1"/>
          </p:cNvSpPr>
          <p:nvPr>
            <p:ph type="dt" sz="half" idx="20"/>
          </p:nvPr>
        </p:nvSpPr>
        <p:spPr/>
        <p:txBody>
          <a:bodyPr/>
          <a:lstStyle/>
          <a:p>
            <a:r>
              <a:rPr lang="en-US" dirty="0"/>
              <a:t>20XX</a:t>
            </a:r>
          </a:p>
        </p:txBody>
      </p:sp>
      <p:sp>
        <p:nvSpPr>
          <p:cNvPr id="12" name="Footer Placeholder 11">
            <a:extLst>
              <a:ext uri="{FF2B5EF4-FFF2-40B4-BE49-F238E27FC236}">
                <a16:creationId xmlns:a16="http://schemas.microsoft.com/office/drawing/2014/main" id="{101AF307-1886-D14C-D685-102457C27F84}"/>
              </a:ext>
            </a:extLst>
          </p:cNvPr>
          <p:cNvSpPr>
            <a:spLocks noGrp="1"/>
          </p:cNvSpPr>
          <p:nvPr>
            <p:ph type="ftr" sz="quarter" idx="21"/>
          </p:nvPr>
        </p:nvSpPr>
        <p:spPr/>
        <p:txBody>
          <a:bodyPr/>
          <a:lstStyle/>
          <a:p>
            <a:r>
              <a:rPr lang="en-US" dirty="0"/>
              <a:t>Pitch Deck</a:t>
            </a:r>
          </a:p>
        </p:txBody>
      </p:sp>
      <p:sp>
        <p:nvSpPr>
          <p:cNvPr id="13" name="Slide Number Placeholder 12">
            <a:extLst>
              <a:ext uri="{FF2B5EF4-FFF2-40B4-BE49-F238E27FC236}">
                <a16:creationId xmlns:a16="http://schemas.microsoft.com/office/drawing/2014/main" id="{562765EA-CA35-CE96-A85C-32C3CA0072DA}"/>
              </a:ext>
            </a:extLst>
          </p:cNvPr>
          <p:cNvSpPr>
            <a:spLocks noGrp="1"/>
          </p:cNvSpPr>
          <p:nvPr>
            <p:ph type="sldNum" sz="quarter" idx="22"/>
          </p:nvPr>
        </p:nvSpPr>
        <p:spPr/>
        <p:txBody>
          <a:bodyPr/>
          <a:lstStyle/>
          <a:p>
            <a:fld id="{B5CEABB6-07DC-46E8-9B57-56EC44A396E5}" type="slidenum">
              <a:rPr lang="en-US" smtClean="0"/>
              <a:t>4</a:t>
            </a:fld>
            <a:endParaRPr lang="en-US" dirty="0"/>
          </a:p>
        </p:txBody>
      </p:sp>
      <p:pic>
        <p:nvPicPr>
          <p:cNvPr id="15" name="Picture 14">
            <a:extLst>
              <a:ext uri="{FF2B5EF4-FFF2-40B4-BE49-F238E27FC236}">
                <a16:creationId xmlns:a16="http://schemas.microsoft.com/office/drawing/2014/main" id="{F726648C-ECFD-C1ED-90FF-589ACF5D4CE4}"/>
              </a:ext>
            </a:extLst>
          </p:cNvPr>
          <p:cNvPicPr>
            <a:picLocks noChangeAspect="1"/>
          </p:cNvPicPr>
          <p:nvPr/>
        </p:nvPicPr>
        <p:blipFill>
          <a:blip r:embed="rId2"/>
          <a:stretch>
            <a:fillRect/>
          </a:stretch>
        </p:blipFill>
        <p:spPr>
          <a:xfrm>
            <a:off x="317499" y="344783"/>
            <a:ext cx="4203700" cy="2802467"/>
          </a:xfrm>
          <a:prstGeom prst="rect">
            <a:avLst/>
          </a:prstGeom>
          <a:ln>
            <a:noFill/>
          </a:ln>
          <a:effectLst>
            <a:outerShdw blurRad="190500" algn="tl" rotWithShape="0">
              <a:srgbClr val="000000">
                <a:alpha val="70000"/>
              </a:srgbClr>
            </a:outerShdw>
          </a:effectLst>
        </p:spPr>
      </p:pic>
      <p:sp>
        <p:nvSpPr>
          <p:cNvPr id="18" name="TextBox 17">
            <a:extLst>
              <a:ext uri="{FF2B5EF4-FFF2-40B4-BE49-F238E27FC236}">
                <a16:creationId xmlns:a16="http://schemas.microsoft.com/office/drawing/2014/main" id="{4CEA884C-F376-AA35-BC9C-BFB74F40DCAC}"/>
              </a:ext>
            </a:extLst>
          </p:cNvPr>
          <p:cNvSpPr txBox="1"/>
          <p:nvPr/>
        </p:nvSpPr>
        <p:spPr>
          <a:xfrm>
            <a:off x="215899" y="3192992"/>
            <a:ext cx="3259667" cy="584775"/>
          </a:xfrm>
          <a:prstGeom prst="rect">
            <a:avLst/>
          </a:prstGeom>
          <a:noFill/>
        </p:spPr>
        <p:txBody>
          <a:bodyPr wrap="square" rtlCol="0">
            <a:spAutoFit/>
          </a:bodyPr>
          <a:lstStyle/>
          <a:p>
            <a:r>
              <a:rPr lang="en-US" sz="1600" dirty="0">
                <a:solidFill>
                  <a:schemeClr val="bg1"/>
                </a:solidFill>
              </a:rPr>
              <a:t>Recycling helps But Not Everyone is Doing </a:t>
            </a:r>
            <a:endParaRPr lang="en-IN" sz="1600" dirty="0">
              <a:solidFill>
                <a:schemeClr val="bg1"/>
              </a:solidFill>
            </a:endParaRPr>
          </a:p>
        </p:txBody>
      </p:sp>
      <p:pic>
        <p:nvPicPr>
          <p:cNvPr id="20" name="Picture 19">
            <a:extLst>
              <a:ext uri="{FF2B5EF4-FFF2-40B4-BE49-F238E27FC236}">
                <a16:creationId xmlns:a16="http://schemas.microsoft.com/office/drawing/2014/main" id="{1E00A6B4-C299-A15D-8F6A-962F1BA90262}"/>
              </a:ext>
            </a:extLst>
          </p:cNvPr>
          <p:cNvPicPr>
            <a:picLocks noChangeAspect="1"/>
          </p:cNvPicPr>
          <p:nvPr/>
        </p:nvPicPr>
        <p:blipFill>
          <a:blip r:embed="rId3"/>
          <a:stretch>
            <a:fillRect/>
          </a:stretch>
        </p:blipFill>
        <p:spPr>
          <a:xfrm>
            <a:off x="6816603" y="1050925"/>
            <a:ext cx="4435597" cy="2947208"/>
          </a:xfrm>
          <a:prstGeom prst="rect">
            <a:avLst/>
          </a:prstGeom>
        </p:spPr>
      </p:pic>
      <p:sp>
        <p:nvSpPr>
          <p:cNvPr id="21" name="TextBox 20">
            <a:extLst>
              <a:ext uri="{FF2B5EF4-FFF2-40B4-BE49-F238E27FC236}">
                <a16:creationId xmlns:a16="http://schemas.microsoft.com/office/drawing/2014/main" id="{38BB16A8-AF12-9101-D5ED-203C6B2FE163}"/>
              </a:ext>
            </a:extLst>
          </p:cNvPr>
          <p:cNvSpPr txBox="1"/>
          <p:nvPr/>
        </p:nvSpPr>
        <p:spPr>
          <a:xfrm>
            <a:off x="161334" y="3777767"/>
            <a:ext cx="5380567" cy="2062103"/>
          </a:xfrm>
          <a:prstGeom prst="rect">
            <a:avLst/>
          </a:prstGeom>
          <a:noFill/>
        </p:spPr>
        <p:txBody>
          <a:bodyPr wrap="square" rtlCol="0">
            <a:spAutoFit/>
          </a:bodyPr>
          <a:lstStyle/>
          <a:p>
            <a:pPr algn="just"/>
            <a:r>
              <a:rPr lang="en-IN" sz="1600" dirty="0">
                <a:solidFill>
                  <a:schemeClr val="bg1"/>
                </a:solidFill>
              </a:rPr>
              <a:t>Improper Disposal No Separation </a:t>
            </a:r>
          </a:p>
          <a:p>
            <a:pPr algn="just"/>
            <a:endParaRPr lang="en-IN" sz="1600" dirty="0">
              <a:solidFill>
                <a:schemeClr val="bg1"/>
              </a:solidFill>
            </a:endParaRPr>
          </a:p>
          <a:p>
            <a:pPr algn="just"/>
            <a:r>
              <a:rPr lang="en-IN" sz="1600" dirty="0">
                <a:solidFill>
                  <a:schemeClr val="bg1"/>
                </a:solidFill>
              </a:rPr>
              <a:t>Improper waste disposal pollutes our environment, contaminating soil and water, and poses serious health risks. The absence of waste separation hinders recycling efforts, leading to resource wastage and economic loss. Addressing these issues is crucial for environmental protection and sustainable resource management.</a:t>
            </a:r>
          </a:p>
        </p:txBody>
      </p:sp>
      <p:sp>
        <p:nvSpPr>
          <p:cNvPr id="22" name="TextBox 21">
            <a:extLst>
              <a:ext uri="{FF2B5EF4-FFF2-40B4-BE49-F238E27FC236}">
                <a16:creationId xmlns:a16="http://schemas.microsoft.com/office/drawing/2014/main" id="{67D6F188-F735-3A24-221D-00C1C2068D15}"/>
              </a:ext>
            </a:extLst>
          </p:cNvPr>
          <p:cNvSpPr txBox="1"/>
          <p:nvPr/>
        </p:nvSpPr>
        <p:spPr>
          <a:xfrm>
            <a:off x="6740403" y="4048933"/>
            <a:ext cx="4748864" cy="369332"/>
          </a:xfrm>
          <a:prstGeom prst="rect">
            <a:avLst/>
          </a:prstGeom>
          <a:noFill/>
        </p:spPr>
        <p:txBody>
          <a:bodyPr wrap="square" rtlCol="0">
            <a:spAutoFit/>
          </a:bodyPr>
          <a:lstStyle/>
          <a:p>
            <a:r>
              <a:rPr lang="en-IN" dirty="0">
                <a:solidFill>
                  <a:schemeClr val="bg1"/>
                </a:solidFill>
              </a:rPr>
              <a:t>“Sorting Today for a Sustainable Tomorrow”</a:t>
            </a:r>
          </a:p>
        </p:txBody>
      </p:sp>
    </p:spTree>
    <p:extLst>
      <p:ext uri="{BB962C8B-B14F-4D97-AF65-F5344CB8AC3E}">
        <p14:creationId xmlns:p14="http://schemas.microsoft.com/office/powerpoint/2010/main" val="339228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7AC0F551-355B-7A16-5BAF-FA0FAA4BF28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3E390B75-C74D-76D3-9C06-61BD58EF476F}"/>
              </a:ext>
            </a:extLst>
          </p:cNvPr>
          <p:cNvSpPr>
            <a:spLocks noGrp="1"/>
          </p:cNvSpPr>
          <p:nvPr>
            <p:ph type="ftr" sz="quarter" idx="11"/>
          </p:nvPr>
        </p:nvSpPr>
        <p:spPr/>
        <p:txBody>
          <a:bodyPr/>
          <a:lstStyle/>
          <a:p>
            <a:r>
              <a:rPr lang="en-US"/>
              <a:t>Pitch Deck</a:t>
            </a:r>
            <a:endParaRPr lang="en-US" dirty="0"/>
          </a:p>
        </p:txBody>
      </p:sp>
      <p:sp>
        <p:nvSpPr>
          <p:cNvPr id="17" name="Slide Number Placeholder 16">
            <a:extLst>
              <a:ext uri="{FF2B5EF4-FFF2-40B4-BE49-F238E27FC236}">
                <a16:creationId xmlns:a16="http://schemas.microsoft.com/office/drawing/2014/main" id="{F447F961-D46F-D683-BC13-7839A3B41727}"/>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20" name="Title 1">
            <a:extLst>
              <a:ext uri="{FF2B5EF4-FFF2-40B4-BE49-F238E27FC236}">
                <a16:creationId xmlns:a16="http://schemas.microsoft.com/office/drawing/2014/main" id="{8D65F1CF-5A71-B38C-CA06-A30763EC449C}"/>
              </a:ext>
            </a:extLst>
          </p:cNvPr>
          <p:cNvSpPr>
            <a:spLocks noGrp="1"/>
          </p:cNvSpPr>
          <p:nvPr>
            <p:ph type="title"/>
          </p:nvPr>
        </p:nvSpPr>
        <p:spPr>
          <a:xfrm>
            <a:off x="135466" y="250560"/>
            <a:ext cx="5134167" cy="529694"/>
          </a:xfrm>
        </p:spPr>
        <p:txBody>
          <a:bodyPr>
            <a:normAutofit/>
          </a:bodyPr>
          <a:lstStyle/>
          <a:p>
            <a:r>
              <a:rPr lang="en-US" dirty="0"/>
              <a:t>GLOBAL RECYCLING RACE</a:t>
            </a:r>
            <a:endParaRPr lang="en-IN" dirty="0"/>
          </a:p>
        </p:txBody>
      </p:sp>
      <p:pic>
        <p:nvPicPr>
          <p:cNvPr id="23" name="Picture 22">
            <a:extLst>
              <a:ext uri="{FF2B5EF4-FFF2-40B4-BE49-F238E27FC236}">
                <a16:creationId xmlns:a16="http://schemas.microsoft.com/office/drawing/2014/main" id="{7CCCE7E6-0B3F-36FD-742C-3A14DA73A8FA}"/>
              </a:ext>
            </a:extLst>
          </p:cNvPr>
          <p:cNvPicPr>
            <a:picLocks noChangeAspect="1"/>
          </p:cNvPicPr>
          <p:nvPr/>
        </p:nvPicPr>
        <p:blipFill rotWithShape="1">
          <a:blip r:embed="rId2"/>
          <a:srcRect r="-323" b="10192"/>
          <a:stretch/>
        </p:blipFill>
        <p:spPr>
          <a:xfrm>
            <a:off x="251139" y="898788"/>
            <a:ext cx="5252194" cy="4172745"/>
          </a:xfrm>
          <a:prstGeom prst="rect">
            <a:avLst/>
          </a:prstGeom>
        </p:spPr>
      </p:pic>
      <p:pic>
        <p:nvPicPr>
          <p:cNvPr id="25" name="Picture 24">
            <a:extLst>
              <a:ext uri="{FF2B5EF4-FFF2-40B4-BE49-F238E27FC236}">
                <a16:creationId xmlns:a16="http://schemas.microsoft.com/office/drawing/2014/main" id="{F57605CD-0911-1721-5156-B006452E77B1}"/>
              </a:ext>
            </a:extLst>
          </p:cNvPr>
          <p:cNvPicPr>
            <a:picLocks noChangeAspect="1"/>
          </p:cNvPicPr>
          <p:nvPr/>
        </p:nvPicPr>
        <p:blipFill rotWithShape="1">
          <a:blip r:embed="rId3"/>
          <a:srcRect r="802" b="11533"/>
          <a:stretch/>
        </p:blipFill>
        <p:spPr>
          <a:xfrm>
            <a:off x="6477870" y="250560"/>
            <a:ext cx="4579597" cy="4720321"/>
          </a:xfrm>
          <a:prstGeom prst="rect">
            <a:avLst/>
          </a:prstGeom>
        </p:spPr>
      </p:pic>
      <p:sp>
        <p:nvSpPr>
          <p:cNvPr id="26" name="TextBox 25">
            <a:extLst>
              <a:ext uri="{FF2B5EF4-FFF2-40B4-BE49-F238E27FC236}">
                <a16:creationId xmlns:a16="http://schemas.microsoft.com/office/drawing/2014/main" id="{6A0CECD9-C60D-F942-5041-214C11944638}"/>
              </a:ext>
            </a:extLst>
          </p:cNvPr>
          <p:cNvSpPr txBox="1"/>
          <p:nvPr/>
        </p:nvSpPr>
        <p:spPr>
          <a:xfrm>
            <a:off x="4815038" y="5072007"/>
            <a:ext cx="7125823" cy="1384995"/>
          </a:xfrm>
          <a:prstGeom prst="rect">
            <a:avLst/>
          </a:prstGeom>
          <a:noFill/>
        </p:spPr>
        <p:txBody>
          <a:bodyPr wrap="square" rtlCol="0">
            <a:spAutoFit/>
          </a:bodyPr>
          <a:lstStyle/>
          <a:p>
            <a:pPr algn="just"/>
            <a:r>
              <a:rPr lang="en-IN" sz="1400" dirty="0"/>
              <a:t>China's central role in the global waste business based on export data from 2017. It shows the quantity of waste exported from various countries to China, including Hong Kong, with colour coding representing different ranges of metric tons. The United States appears to be the largest exporter, followed by other major contributors such as Japan and Germany. The source of the data is cited as comtrade.un.org, indicating that the statistics are from a UN database.</a:t>
            </a:r>
          </a:p>
        </p:txBody>
      </p:sp>
    </p:spTree>
    <p:extLst>
      <p:ext uri="{BB962C8B-B14F-4D97-AF65-F5344CB8AC3E}">
        <p14:creationId xmlns:p14="http://schemas.microsoft.com/office/powerpoint/2010/main" val="177619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6</a:t>
            </a:fld>
            <a:endParaRPr lang="en-ZA" dirty="0"/>
          </a:p>
        </p:txBody>
      </p:sp>
      <p:sp>
        <p:nvSpPr>
          <p:cNvPr id="2" name="TextBox 1">
            <a:extLst>
              <a:ext uri="{FF2B5EF4-FFF2-40B4-BE49-F238E27FC236}">
                <a16:creationId xmlns:a16="http://schemas.microsoft.com/office/drawing/2014/main" id="{6E4C992A-BABB-5122-6F3E-2DF644ECCDE1}"/>
              </a:ext>
            </a:extLst>
          </p:cNvPr>
          <p:cNvSpPr txBox="1"/>
          <p:nvPr/>
        </p:nvSpPr>
        <p:spPr>
          <a:xfrm>
            <a:off x="287867" y="136525"/>
            <a:ext cx="3725333" cy="2123658"/>
          </a:xfrm>
          <a:prstGeom prst="rect">
            <a:avLst/>
          </a:prstGeom>
          <a:noFill/>
        </p:spPr>
        <p:txBody>
          <a:bodyPr wrap="square" rtlCol="0">
            <a:spAutoFit/>
          </a:bodyPr>
          <a:lstStyle/>
          <a:p>
            <a:r>
              <a:rPr lang="en-US" dirty="0">
                <a:solidFill>
                  <a:schemeClr val="bg1"/>
                </a:solidFill>
              </a:rPr>
              <a:t>STEPS:</a:t>
            </a:r>
          </a:p>
          <a:p>
            <a:endParaRPr lang="en-US" dirty="0">
              <a:solidFill>
                <a:schemeClr val="bg1"/>
              </a:solidFill>
            </a:endParaRPr>
          </a:p>
          <a:p>
            <a:pPr marL="342900" indent="-342900">
              <a:buAutoNum type="arabicPeriod"/>
            </a:pPr>
            <a:r>
              <a:rPr lang="en-US" sz="1600" dirty="0">
                <a:solidFill>
                  <a:schemeClr val="bg1"/>
                </a:solidFill>
              </a:rPr>
              <a:t>Train the Dataset and Model</a:t>
            </a:r>
          </a:p>
          <a:p>
            <a:pPr marL="342900" indent="-342900">
              <a:buAutoNum type="arabicPeriod"/>
            </a:pPr>
            <a:r>
              <a:rPr lang="en-US" sz="1600" dirty="0">
                <a:solidFill>
                  <a:schemeClr val="bg1"/>
                </a:solidFill>
              </a:rPr>
              <a:t>Test the Dataset and Model</a:t>
            </a:r>
          </a:p>
          <a:p>
            <a:pPr marL="342900" indent="-342900">
              <a:buAutoNum type="arabicPeriod"/>
            </a:pPr>
            <a:r>
              <a:rPr lang="en-US" sz="1600" dirty="0">
                <a:solidFill>
                  <a:schemeClr val="bg1"/>
                </a:solidFill>
              </a:rPr>
              <a:t>Create the CNN Model Architecture</a:t>
            </a:r>
          </a:p>
          <a:p>
            <a:pPr marL="342900" indent="-342900">
              <a:buAutoNum type="arabicPeriod"/>
            </a:pPr>
            <a:r>
              <a:rPr lang="en-US" sz="1600" dirty="0">
                <a:solidFill>
                  <a:schemeClr val="bg1"/>
                </a:solidFill>
              </a:rPr>
              <a:t>Again Evaluate the Model</a:t>
            </a:r>
          </a:p>
          <a:p>
            <a:pPr marL="342900" indent="-342900">
              <a:buAutoNum type="arabicPeriod"/>
            </a:pPr>
            <a:r>
              <a:rPr lang="en-US" sz="1600" dirty="0">
                <a:solidFill>
                  <a:schemeClr val="bg1"/>
                </a:solidFill>
              </a:rPr>
              <a:t>Error Corrections</a:t>
            </a:r>
          </a:p>
          <a:p>
            <a:pPr marL="342900" indent="-342900">
              <a:buAutoNum type="arabicPeriod"/>
            </a:pPr>
            <a:endParaRPr lang="en-US" sz="1600" dirty="0">
              <a:solidFill>
                <a:schemeClr val="bg1"/>
              </a:solidFill>
            </a:endParaRPr>
          </a:p>
        </p:txBody>
      </p:sp>
      <p:sp>
        <p:nvSpPr>
          <p:cNvPr id="3" name="Rectangle: Rounded Corners 2">
            <a:extLst>
              <a:ext uri="{FF2B5EF4-FFF2-40B4-BE49-F238E27FC236}">
                <a16:creationId xmlns:a16="http://schemas.microsoft.com/office/drawing/2014/main" id="{97232641-CD8B-CE4E-3EF5-E5029CA932D3}"/>
              </a:ext>
            </a:extLst>
          </p:cNvPr>
          <p:cNvSpPr/>
          <p:nvPr/>
        </p:nvSpPr>
        <p:spPr>
          <a:xfrm>
            <a:off x="5202946" y="1591733"/>
            <a:ext cx="1523105" cy="50800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DataSet</a:t>
            </a:r>
            <a:endParaRPr lang="en-IN" dirty="0"/>
          </a:p>
        </p:txBody>
      </p:sp>
      <p:sp>
        <p:nvSpPr>
          <p:cNvPr id="7" name="Rectangle: Rounded Corners 6">
            <a:extLst>
              <a:ext uri="{FF2B5EF4-FFF2-40B4-BE49-F238E27FC236}">
                <a16:creationId xmlns:a16="http://schemas.microsoft.com/office/drawing/2014/main" id="{C486962C-0BE5-29E6-5744-0137B621E063}"/>
              </a:ext>
            </a:extLst>
          </p:cNvPr>
          <p:cNvSpPr/>
          <p:nvPr/>
        </p:nvSpPr>
        <p:spPr>
          <a:xfrm>
            <a:off x="2162337" y="2921000"/>
            <a:ext cx="1523105" cy="50800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a:t>
            </a:r>
            <a:endParaRPr lang="en-IN" dirty="0"/>
          </a:p>
        </p:txBody>
      </p:sp>
      <p:sp>
        <p:nvSpPr>
          <p:cNvPr id="8" name="Rectangle: Rounded Corners 7">
            <a:extLst>
              <a:ext uri="{FF2B5EF4-FFF2-40B4-BE49-F238E27FC236}">
                <a16:creationId xmlns:a16="http://schemas.microsoft.com/office/drawing/2014/main" id="{C3CCA8A6-89EC-5BBE-AA15-63CA6B018ED6}"/>
              </a:ext>
            </a:extLst>
          </p:cNvPr>
          <p:cNvSpPr/>
          <p:nvPr/>
        </p:nvSpPr>
        <p:spPr>
          <a:xfrm>
            <a:off x="8245636" y="2912533"/>
            <a:ext cx="1523105" cy="50800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a:t>
            </a:r>
            <a:endParaRPr lang="en-IN" dirty="0"/>
          </a:p>
        </p:txBody>
      </p:sp>
      <p:sp>
        <p:nvSpPr>
          <p:cNvPr id="9" name="Rectangle: Rounded Corners 8">
            <a:extLst>
              <a:ext uri="{FF2B5EF4-FFF2-40B4-BE49-F238E27FC236}">
                <a16:creationId xmlns:a16="http://schemas.microsoft.com/office/drawing/2014/main" id="{A27BBE88-9E71-AD35-EFEC-E6E5E098EF1E}"/>
              </a:ext>
            </a:extLst>
          </p:cNvPr>
          <p:cNvSpPr/>
          <p:nvPr/>
        </p:nvSpPr>
        <p:spPr>
          <a:xfrm>
            <a:off x="302973" y="4313976"/>
            <a:ext cx="1523105" cy="50800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Organic</a:t>
            </a:r>
            <a:endParaRPr lang="en-IN" dirty="0"/>
          </a:p>
        </p:txBody>
      </p:sp>
      <p:sp>
        <p:nvSpPr>
          <p:cNvPr id="10" name="Rectangle: Rounded Corners 9">
            <a:extLst>
              <a:ext uri="{FF2B5EF4-FFF2-40B4-BE49-F238E27FC236}">
                <a16:creationId xmlns:a16="http://schemas.microsoft.com/office/drawing/2014/main" id="{AD4EF790-3995-C242-505C-488D3EB9394E}"/>
              </a:ext>
            </a:extLst>
          </p:cNvPr>
          <p:cNvSpPr/>
          <p:nvPr/>
        </p:nvSpPr>
        <p:spPr>
          <a:xfrm>
            <a:off x="2162337" y="4313976"/>
            <a:ext cx="1523105" cy="50800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Metal</a:t>
            </a:r>
            <a:endParaRPr lang="en-IN" dirty="0"/>
          </a:p>
        </p:txBody>
      </p:sp>
      <p:sp>
        <p:nvSpPr>
          <p:cNvPr id="11" name="Rectangle: Rounded Corners 10">
            <a:extLst>
              <a:ext uri="{FF2B5EF4-FFF2-40B4-BE49-F238E27FC236}">
                <a16:creationId xmlns:a16="http://schemas.microsoft.com/office/drawing/2014/main" id="{8E2070AA-62E9-1A57-FFE4-71DC338F3F1C}"/>
              </a:ext>
            </a:extLst>
          </p:cNvPr>
          <p:cNvSpPr/>
          <p:nvPr/>
        </p:nvSpPr>
        <p:spPr>
          <a:xfrm>
            <a:off x="4233332" y="4313976"/>
            <a:ext cx="1523105" cy="50800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Glass</a:t>
            </a:r>
            <a:endParaRPr lang="en-IN" dirty="0"/>
          </a:p>
        </p:txBody>
      </p:sp>
      <p:sp>
        <p:nvSpPr>
          <p:cNvPr id="12" name="Rectangle: Rounded Corners 11">
            <a:extLst>
              <a:ext uri="{FF2B5EF4-FFF2-40B4-BE49-F238E27FC236}">
                <a16:creationId xmlns:a16="http://schemas.microsoft.com/office/drawing/2014/main" id="{EFE66233-69CB-F95D-1E52-055DE8B4C215}"/>
              </a:ext>
            </a:extLst>
          </p:cNvPr>
          <p:cNvSpPr/>
          <p:nvPr/>
        </p:nvSpPr>
        <p:spPr>
          <a:xfrm>
            <a:off x="6180666" y="4313976"/>
            <a:ext cx="1523105" cy="50800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Organic</a:t>
            </a:r>
            <a:endParaRPr lang="en-IN" dirty="0"/>
          </a:p>
        </p:txBody>
      </p:sp>
      <p:sp>
        <p:nvSpPr>
          <p:cNvPr id="13" name="Rectangle: Rounded Corners 12">
            <a:extLst>
              <a:ext uri="{FF2B5EF4-FFF2-40B4-BE49-F238E27FC236}">
                <a16:creationId xmlns:a16="http://schemas.microsoft.com/office/drawing/2014/main" id="{64325DA2-7B3F-56E8-A8F2-47299A0F49BD}"/>
              </a:ext>
            </a:extLst>
          </p:cNvPr>
          <p:cNvSpPr/>
          <p:nvPr/>
        </p:nvSpPr>
        <p:spPr>
          <a:xfrm>
            <a:off x="8381104" y="4313976"/>
            <a:ext cx="1523105" cy="50800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Metal</a:t>
            </a:r>
            <a:endParaRPr lang="en-IN" dirty="0"/>
          </a:p>
        </p:txBody>
      </p:sp>
      <p:sp>
        <p:nvSpPr>
          <p:cNvPr id="14" name="Rectangle: Rounded Corners 13">
            <a:extLst>
              <a:ext uri="{FF2B5EF4-FFF2-40B4-BE49-F238E27FC236}">
                <a16:creationId xmlns:a16="http://schemas.microsoft.com/office/drawing/2014/main" id="{53928C61-4063-DBAA-BC26-3A4C9807C661}"/>
              </a:ext>
            </a:extLst>
          </p:cNvPr>
          <p:cNvSpPr/>
          <p:nvPr/>
        </p:nvSpPr>
        <p:spPr>
          <a:xfrm>
            <a:off x="10581542" y="4313976"/>
            <a:ext cx="1523105" cy="50800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Glass</a:t>
            </a:r>
            <a:endParaRPr lang="en-IN" dirty="0"/>
          </a:p>
        </p:txBody>
      </p:sp>
      <p:cxnSp>
        <p:nvCxnSpPr>
          <p:cNvPr id="16" name="Straight Arrow Connector 15">
            <a:extLst>
              <a:ext uri="{FF2B5EF4-FFF2-40B4-BE49-F238E27FC236}">
                <a16:creationId xmlns:a16="http://schemas.microsoft.com/office/drawing/2014/main" id="{0332EDC9-D01B-AE64-0F6C-3BD1FBF760A7}"/>
              </a:ext>
            </a:extLst>
          </p:cNvPr>
          <p:cNvCxnSpPr/>
          <p:nvPr/>
        </p:nvCxnSpPr>
        <p:spPr>
          <a:xfrm flipH="1">
            <a:off x="3445933" y="2099733"/>
            <a:ext cx="1617134" cy="57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9E0C627-1716-DD47-E853-80DC70993AC0}"/>
              </a:ext>
            </a:extLst>
          </p:cNvPr>
          <p:cNvCxnSpPr>
            <a:cxnSpLocks/>
          </p:cNvCxnSpPr>
          <p:nvPr/>
        </p:nvCxnSpPr>
        <p:spPr>
          <a:xfrm>
            <a:off x="6865931" y="2046921"/>
            <a:ext cx="1515173" cy="732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763DD3C-20A6-E810-E09A-4D31DB8974F3}"/>
              </a:ext>
            </a:extLst>
          </p:cNvPr>
          <p:cNvCxnSpPr/>
          <p:nvPr/>
        </p:nvCxnSpPr>
        <p:spPr>
          <a:xfrm>
            <a:off x="2923889" y="3522133"/>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59C38F-A3BF-CDCF-2A0E-012E503C6C26}"/>
              </a:ext>
            </a:extLst>
          </p:cNvPr>
          <p:cNvCxnSpPr/>
          <p:nvPr/>
        </p:nvCxnSpPr>
        <p:spPr>
          <a:xfrm flipH="1">
            <a:off x="1430867" y="3522133"/>
            <a:ext cx="88779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FD98FC-AC12-B68A-5CCC-9AA6EA0782B4}"/>
              </a:ext>
            </a:extLst>
          </p:cNvPr>
          <p:cNvCxnSpPr/>
          <p:nvPr/>
        </p:nvCxnSpPr>
        <p:spPr>
          <a:xfrm>
            <a:off x="3445933" y="3522133"/>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9C96E31-9607-4D86-678A-728D2A855945}"/>
              </a:ext>
            </a:extLst>
          </p:cNvPr>
          <p:cNvCxnSpPr/>
          <p:nvPr/>
        </p:nvCxnSpPr>
        <p:spPr>
          <a:xfrm flipH="1">
            <a:off x="7340600" y="3649133"/>
            <a:ext cx="1040504" cy="5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A5C8EE1-1CF5-3C63-CF04-EAD41F8D2177}"/>
              </a:ext>
            </a:extLst>
          </p:cNvPr>
          <p:cNvCxnSpPr>
            <a:cxnSpLocks/>
          </p:cNvCxnSpPr>
          <p:nvPr/>
        </p:nvCxnSpPr>
        <p:spPr>
          <a:xfrm>
            <a:off x="8940800" y="3587854"/>
            <a:ext cx="0" cy="62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1E5AC5E-C338-E111-0C0F-97E3398FBC05}"/>
              </a:ext>
            </a:extLst>
          </p:cNvPr>
          <p:cNvCxnSpPr/>
          <p:nvPr/>
        </p:nvCxnSpPr>
        <p:spPr>
          <a:xfrm>
            <a:off x="9626600" y="3587854"/>
            <a:ext cx="1075267" cy="62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49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0FDFCE8-F5F2-99AA-6C1A-CCCE20584FF6}"/>
              </a:ext>
            </a:extLst>
          </p:cNvPr>
          <p:cNvSpPr txBox="1"/>
          <p:nvPr/>
        </p:nvSpPr>
        <p:spPr>
          <a:xfrm>
            <a:off x="3272366" y="2142067"/>
            <a:ext cx="2760133" cy="400110"/>
          </a:xfrm>
          <a:prstGeom prst="rect">
            <a:avLst/>
          </a:prstGeom>
          <a:noFill/>
        </p:spPr>
        <p:txBody>
          <a:bodyPr wrap="square" rtlCol="0">
            <a:spAutoFit/>
          </a:bodyPr>
          <a:lstStyle/>
          <a:p>
            <a:r>
              <a:rPr lang="en-US" sz="2000" b="1" dirty="0">
                <a:solidFill>
                  <a:schemeClr val="bg1"/>
                </a:solidFill>
              </a:rPr>
              <a:t>DATASET </a:t>
            </a:r>
            <a:endParaRPr lang="en-IN" sz="2000" b="1" dirty="0">
              <a:solidFill>
                <a:schemeClr val="bg1"/>
              </a:solidFill>
            </a:endParaRPr>
          </a:p>
        </p:txBody>
      </p:sp>
      <p:sp>
        <p:nvSpPr>
          <p:cNvPr id="15" name="TextBox 14">
            <a:extLst>
              <a:ext uri="{FF2B5EF4-FFF2-40B4-BE49-F238E27FC236}">
                <a16:creationId xmlns:a16="http://schemas.microsoft.com/office/drawing/2014/main" id="{54A1E585-F89E-A9D9-B2D7-0D46E9EB14C1}"/>
              </a:ext>
            </a:extLst>
          </p:cNvPr>
          <p:cNvSpPr txBox="1"/>
          <p:nvPr/>
        </p:nvSpPr>
        <p:spPr>
          <a:xfrm>
            <a:off x="2950633" y="1090327"/>
            <a:ext cx="7433082" cy="5078313"/>
          </a:xfrm>
          <a:prstGeom prst="rect">
            <a:avLst/>
          </a:prstGeom>
          <a:noFill/>
        </p:spPr>
        <p:txBody>
          <a:bodyPr wrap="square" rtlCol="0">
            <a:spAutoFit/>
          </a:bodyPr>
          <a:lstStyle/>
          <a:p>
            <a:r>
              <a:rPr lang="en-IN" dirty="0"/>
              <a:t>Taken the accessible dataset from the  Mendeley Data, which provides 24,705 images of solid household waste categorized into two classes: organic and recyclable. This dataset has been used in academic research and is accompanied by a </a:t>
            </a:r>
            <a:r>
              <a:rPr lang="en-IN" dirty="0" err="1"/>
              <a:t>Jupyter</a:t>
            </a:r>
            <a:r>
              <a:rPr lang="en-IN" dirty="0"/>
              <a:t> notebook to help with data augmentation and experimental replication</a:t>
            </a:r>
          </a:p>
          <a:p>
            <a:r>
              <a:rPr lang="en-IN" dirty="0"/>
              <a:t>From Edge Hill University.</a:t>
            </a:r>
          </a:p>
          <a:p>
            <a:endParaRPr lang="en-IN" dirty="0"/>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dataset is organized into two categories: organic waste and recyclable waste, with an allocation of 85% for training and 15% for testing. The training set comprises 22,564 images, providing a rich base for the model to learn from. Conversely, the testing set includes 2,513 images, which will be used to evaluate the model's effectiveness in accurately classifying the waste types. This structure allows for comprehensive training and robust testing to ensure the model's reliability in distinguishing between organic and recyclable waste.</a:t>
            </a:r>
          </a:p>
          <a:p>
            <a:endParaRPr lang="en-IN" kern="100" dirty="0">
              <a:latin typeface="Calibri" panose="020F0502020204030204" pitchFamily="34" charset="0"/>
              <a:cs typeface="Times New Roman" panose="02020603050405020304" pitchFamily="18" charset="0"/>
            </a:endParaRPr>
          </a:p>
          <a:p>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https://www.kaggle.com/datasets/techsash/waste-classification-data</a:t>
            </a:r>
            <a:endPar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hlinkClick r:id="rId3">
                  <a:extLst>
                    <a:ext uri="{A12FA001-AC4F-418D-AE19-62706E023703}">
                      <ahyp:hlinkClr xmlns:ahyp="http://schemas.microsoft.com/office/drawing/2018/hyperlinkcolor" val="tx"/>
                    </a:ext>
                  </a:extLst>
                </a:hlinkClick>
              </a:rPr>
              <a:t>https://data.mendeley.com/datasets/n3gtgm9jxj/2</a:t>
            </a:r>
            <a:endParaRPr lang="en-IN" dirty="0"/>
          </a:p>
        </p:txBody>
      </p:sp>
      <p:sp>
        <p:nvSpPr>
          <p:cNvPr id="16" name="TextBox 15">
            <a:extLst>
              <a:ext uri="{FF2B5EF4-FFF2-40B4-BE49-F238E27FC236}">
                <a16:creationId xmlns:a16="http://schemas.microsoft.com/office/drawing/2014/main" id="{1301B642-11F4-1A9C-FC8B-864C4386D8B4}"/>
              </a:ext>
            </a:extLst>
          </p:cNvPr>
          <p:cNvSpPr txBox="1"/>
          <p:nvPr/>
        </p:nvSpPr>
        <p:spPr>
          <a:xfrm>
            <a:off x="2950633" y="619413"/>
            <a:ext cx="2286000" cy="400110"/>
          </a:xfrm>
          <a:prstGeom prst="rect">
            <a:avLst/>
          </a:prstGeom>
          <a:noFill/>
        </p:spPr>
        <p:txBody>
          <a:bodyPr wrap="square" rtlCol="0">
            <a:spAutoFit/>
          </a:bodyPr>
          <a:lstStyle/>
          <a:p>
            <a:r>
              <a:rPr lang="en-US" sz="2000" b="1" dirty="0"/>
              <a:t>DATASET</a:t>
            </a:r>
            <a:endParaRPr lang="en-IN" sz="2000" b="1" dirty="0"/>
          </a:p>
        </p:txBody>
      </p:sp>
    </p:spTree>
    <p:extLst>
      <p:ext uri="{BB962C8B-B14F-4D97-AF65-F5344CB8AC3E}">
        <p14:creationId xmlns:p14="http://schemas.microsoft.com/office/powerpoint/2010/main" val="216817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99DFA3-7026-54B6-6BD3-BC5B5D5E003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9241327-63EA-46F7-5D21-24DC68FA314C}"/>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A718FB4C-4237-05DD-4A37-D7D228F9D217}"/>
              </a:ext>
            </a:extLst>
          </p:cNvPr>
          <p:cNvSpPr>
            <a:spLocks noGrp="1"/>
          </p:cNvSpPr>
          <p:nvPr>
            <p:ph type="sldNum" sz="quarter" idx="12"/>
          </p:nvPr>
        </p:nvSpPr>
        <p:spPr/>
        <p:txBody>
          <a:bodyPr/>
          <a:lstStyle/>
          <a:p>
            <a:fld id="{B5CEABB6-07DC-46E8-9B57-56EC44A396E5}" type="slidenum">
              <a:rPr lang="en-US" smtClean="0"/>
              <a:t>8</a:t>
            </a:fld>
            <a:endParaRPr lang="en-US" dirty="0"/>
          </a:p>
        </p:txBody>
      </p:sp>
      <p:pic>
        <p:nvPicPr>
          <p:cNvPr id="10" name="Picture 9">
            <a:extLst>
              <a:ext uri="{FF2B5EF4-FFF2-40B4-BE49-F238E27FC236}">
                <a16:creationId xmlns:a16="http://schemas.microsoft.com/office/drawing/2014/main" id="{49884433-01D8-273D-AA91-4A73CC4E95AE}"/>
              </a:ext>
            </a:extLst>
          </p:cNvPr>
          <p:cNvPicPr>
            <a:picLocks noChangeAspect="1"/>
          </p:cNvPicPr>
          <p:nvPr/>
        </p:nvPicPr>
        <p:blipFill>
          <a:blip r:embed="rId2"/>
          <a:stretch>
            <a:fillRect/>
          </a:stretch>
        </p:blipFill>
        <p:spPr>
          <a:xfrm>
            <a:off x="3973588" y="98504"/>
            <a:ext cx="6206067" cy="2728850"/>
          </a:xfrm>
          <a:prstGeom prst="rect">
            <a:avLst/>
          </a:prstGeom>
        </p:spPr>
      </p:pic>
      <p:sp>
        <p:nvSpPr>
          <p:cNvPr id="11" name="TextBox 10">
            <a:extLst>
              <a:ext uri="{FF2B5EF4-FFF2-40B4-BE49-F238E27FC236}">
                <a16:creationId xmlns:a16="http://schemas.microsoft.com/office/drawing/2014/main" id="{963D384E-03D6-3151-2D1E-B00D1BBD3867}"/>
              </a:ext>
            </a:extLst>
          </p:cNvPr>
          <p:cNvSpPr txBox="1"/>
          <p:nvPr/>
        </p:nvSpPr>
        <p:spPr>
          <a:xfrm>
            <a:off x="3581399" y="2827354"/>
            <a:ext cx="7636933" cy="3785652"/>
          </a:xfrm>
          <a:prstGeom prst="rect">
            <a:avLst/>
          </a:prstGeom>
          <a:noFill/>
        </p:spPr>
        <p:txBody>
          <a:bodyPr wrap="square" rtlCol="0">
            <a:spAutoFit/>
          </a:bodyPr>
          <a:lstStyle/>
          <a:p>
            <a:pPr algn="l" rtl="0" fontAlgn="base"/>
            <a:r>
              <a:rPr lang="en-IN" sz="1200" b="0" i="0" dirty="0">
                <a:solidFill>
                  <a:srgbClr val="FFFFFF"/>
                </a:solidFill>
                <a:effectLst/>
                <a:latin typeface="Nunito" pitchFamily="2" charset="0"/>
              </a:rPr>
              <a:t>A Convolutional Neural Network (CNN) architecture is a deep learning model designed for processing structured grid-like data, such as images. It consists of multiple layers, including convolutional, pooling, and fully connected layers. CNNs are highly effective for tasks like image classification, object detection, and image segmentation due to their hierarchical feature extraction capabilities.</a:t>
            </a:r>
          </a:p>
          <a:p>
            <a:pPr algn="l" rtl="0" fontAlgn="base"/>
            <a:endParaRPr lang="en-IN" sz="1200" b="0" i="0" dirty="0">
              <a:solidFill>
                <a:srgbClr val="FFFFFF"/>
              </a:solidFill>
              <a:effectLst/>
              <a:latin typeface="Nunito" pitchFamily="2" charset="0"/>
            </a:endParaRPr>
          </a:p>
          <a:p>
            <a:pPr algn="l" rtl="0" fontAlgn="base"/>
            <a:r>
              <a:rPr lang="en-IN" sz="1200" b="0" i="0" dirty="0">
                <a:solidFill>
                  <a:srgbClr val="FFFFFF"/>
                </a:solidFill>
                <a:effectLst/>
                <a:latin typeface="Nunito" pitchFamily="2" charset="0"/>
              </a:rPr>
              <a:t>VGG-16</a:t>
            </a:r>
          </a:p>
          <a:p>
            <a:pPr algn="l" rtl="0" fontAlgn="base"/>
            <a:r>
              <a:rPr lang="en-IN" sz="1200" b="0" i="0" dirty="0">
                <a:solidFill>
                  <a:srgbClr val="FFFFFF"/>
                </a:solidFill>
                <a:effectLst/>
                <a:latin typeface="Nunito" pitchFamily="2" charset="0"/>
              </a:rPr>
              <a:t>The VGG-16 model is a convolutional neural network (CNN) architecture that was proposed by the Visual Geometry Group (VGG) at the University of Oxford. It is characterized by its depth, consisting of 16 layers, including 13 convolutional layers and 3 fully connected layers. VGG-16 is renowned for its simplicity and effectiveness, as well as its ability to achieve strong performance on various computer vision tasks, including image classification and object recognition. The model’s architecture features a stack of convolutional layers followed by max-pooling layers, with progressively increasing depth. This design enables the model to learn intricate hierarchical representations of visual features, leading to robust and accurate predictions. Despite its simplicity compared to more recent architectures, VGG-16 remains a popular choice for many deep learning applications due to its versatility and excellent performance.</a:t>
            </a:r>
          </a:p>
          <a:p>
            <a:pPr algn="l" rtl="0" fontAlgn="base"/>
            <a:endParaRPr lang="en-IN" sz="1200" b="0" i="0" dirty="0">
              <a:solidFill>
                <a:srgbClr val="FFFFFF"/>
              </a:solidFill>
              <a:effectLst/>
              <a:latin typeface="Nunito" pitchFamily="2" charset="0"/>
            </a:endParaRPr>
          </a:p>
          <a:p>
            <a:pPr algn="l" rtl="0" fontAlgn="base"/>
            <a:r>
              <a:rPr lang="en-IN" sz="1200" b="0" i="0" dirty="0">
                <a:solidFill>
                  <a:srgbClr val="FFFFFF"/>
                </a:solidFill>
                <a:effectLst/>
                <a:latin typeface="Nunito" pitchFamily="2" charset="0"/>
              </a:rPr>
              <a:t>The ImageNet Large Scale Visual Recognition Challenge (ILSVRC) is an annual competition in computer vision where teams tackle tasks including object localization and image classification. VGG16, proposed by Karen Simonyan and Andrew Zisserman in 2014, achieved top ranks in both tasks, detecting objects from 200 classes and classifying images into 1000 categories.</a:t>
            </a:r>
          </a:p>
        </p:txBody>
      </p:sp>
    </p:spTree>
    <p:extLst>
      <p:ext uri="{BB962C8B-B14F-4D97-AF65-F5344CB8AC3E}">
        <p14:creationId xmlns:p14="http://schemas.microsoft.com/office/powerpoint/2010/main" val="33132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E917-F4D9-0E19-34A9-E11D3F7FF644}"/>
              </a:ext>
            </a:extLst>
          </p:cNvPr>
          <p:cNvSpPr>
            <a:spLocks noGrp="1"/>
          </p:cNvSpPr>
          <p:nvPr>
            <p:ph type="title"/>
          </p:nvPr>
        </p:nvSpPr>
        <p:spPr>
          <a:xfrm>
            <a:off x="2321560" y="621088"/>
            <a:ext cx="5019039" cy="779662"/>
          </a:xfrm>
        </p:spPr>
        <p:txBody>
          <a:bodyPr/>
          <a:lstStyle/>
          <a:p>
            <a:r>
              <a:rPr lang="en-US" dirty="0"/>
              <a:t>VGG -16 / CNN</a:t>
            </a:r>
            <a:endParaRPr lang="en-IN" dirty="0"/>
          </a:p>
        </p:txBody>
      </p:sp>
      <p:sp>
        <p:nvSpPr>
          <p:cNvPr id="11" name="Date Placeholder 10">
            <a:extLst>
              <a:ext uri="{FF2B5EF4-FFF2-40B4-BE49-F238E27FC236}">
                <a16:creationId xmlns:a16="http://schemas.microsoft.com/office/drawing/2014/main" id="{73FC92ED-A2B2-D830-256F-3E559D7E352F}"/>
              </a:ext>
            </a:extLst>
          </p:cNvPr>
          <p:cNvSpPr>
            <a:spLocks noGrp="1"/>
          </p:cNvSpPr>
          <p:nvPr>
            <p:ph type="dt" sz="half" idx="20"/>
          </p:nvPr>
        </p:nvSpPr>
        <p:spPr/>
        <p:txBody>
          <a:bodyPr/>
          <a:lstStyle/>
          <a:p>
            <a:r>
              <a:rPr lang="en-US" dirty="0"/>
              <a:t>20XX</a:t>
            </a:r>
          </a:p>
        </p:txBody>
      </p:sp>
      <p:sp>
        <p:nvSpPr>
          <p:cNvPr id="12" name="Footer Placeholder 11">
            <a:extLst>
              <a:ext uri="{FF2B5EF4-FFF2-40B4-BE49-F238E27FC236}">
                <a16:creationId xmlns:a16="http://schemas.microsoft.com/office/drawing/2014/main" id="{665E35B8-9C72-1764-74CE-811AC68AC693}"/>
              </a:ext>
            </a:extLst>
          </p:cNvPr>
          <p:cNvSpPr>
            <a:spLocks noGrp="1"/>
          </p:cNvSpPr>
          <p:nvPr>
            <p:ph type="ftr" sz="quarter" idx="21"/>
          </p:nvPr>
        </p:nvSpPr>
        <p:spPr/>
        <p:txBody>
          <a:bodyPr/>
          <a:lstStyle/>
          <a:p>
            <a:r>
              <a:rPr lang="en-US" dirty="0"/>
              <a:t>Pitch Deck</a:t>
            </a:r>
          </a:p>
        </p:txBody>
      </p:sp>
      <p:sp>
        <p:nvSpPr>
          <p:cNvPr id="13" name="Slide Number Placeholder 12">
            <a:extLst>
              <a:ext uri="{FF2B5EF4-FFF2-40B4-BE49-F238E27FC236}">
                <a16:creationId xmlns:a16="http://schemas.microsoft.com/office/drawing/2014/main" id="{78A8CAD9-BFB7-CF95-9E0A-7D3AE4B89D89}"/>
              </a:ext>
            </a:extLst>
          </p:cNvPr>
          <p:cNvSpPr>
            <a:spLocks noGrp="1"/>
          </p:cNvSpPr>
          <p:nvPr>
            <p:ph type="sldNum" sz="quarter" idx="22"/>
          </p:nvPr>
        </p:nvSpPr>
        <p:spPr/>
        <p:txBody>
          <a:bodyPr/>
          <a:lstStyle/>
          <a:p>
            <a:fld id="{B5CEABB6-07DC-46E8-9B57-56EC44A396E5}" type="slidenum">
              <a:rPr lang="en-US" smtClean="0"/>
              <a:pPr/>
              <a:t>9</a:t>
            </a:fld>
            <a:endParaRPr lang="en-US" dirty="0"/>
          </a:p>
        </p:txBody>
      </p:sp>
      <p:sp>
        <p:nvSpPr>
          <p:cNvPr id="14" name="TextBox 13">
            <a:extLst>
              <a:ext uri="{FF2B5EF4-FFF2-40B4-BE49-F238E27FC236}">
                <a16:creationId xmlns:a16="http://schemas.microsoft.com/office/drawing/2014/main" id="{2BE69F82-261B-99E4-AC65-773446769934}"/>
              </a:ext>
            </a:extLst>
          </p:cNvPr>
          <p:cNvSpPr txBox="1"/>
          <p:nvPr/>
        </p:nvSpPr>
        <p:spPr>
          <a:xfrm>
            <a:off x="2253827" y="1461909"/>
            <a:ext cx="7863840" cy="4339650"/>
          </a:xfrm>
          <a:prstGeom prst="rect">
            <a:avLst/>
          </a:prstGeom>
          <a:noFill/>
        </p:spPr>
        <p:txBody>
          <a:bodyPr wrap="square" rtlCol="0">
            <a:spAutoFit/>
          </a:bodyPr>
          <a:lstStyle/>
          <a:p>
            <a:r>
              <a:rPr lang="en-IN" sz="1200" dirty="0"/>
              <a:t>Here’s a breakdown of the VGG-16 architecture based on the provided details:</a:t>
            </a:r>
          </a:p>
          <a:p>
            <a:endParaRPr lang="en-IN" sz="1200" dirty="0"/>
          </a:p>
          <a:p>
            <a:pPr marL="285750" indent="-285750">
              <a:buFont typeface="Arial" panose="020B0604020202020204" pitchFamily="34" charset="0"/>
              <a:buChar char="•"/>
            </a:pPr>
            <a:r>
              <a:rPr lang="en-IN" sz="1200" dirty="0"/>
              <a:t>Input Layer: Input dimensions: (224, 224, 3)</a:t>
            </a:r>
          </a:p>
          <a:p>
            <a:pPr marL="285750" indent="-285750">
              <a:buFont typeface="Arial" panose="020B0604020202020204" pitchFamily="34" charset="0"/>
              <a:buChar char="•"/>
            </a:pPr>
            <a:r>
              <a:rPr lang="en-IN" sz="1200" dirty="0"/>
              <a:t>Convolutional Layers (64 filters, 3×3 filters, same padding):</a:t>
            </a:r>
          </a:p>
          <a:p>
            <a:pPr marL="285750" indent="-285750">
              <a:buFont typeface="Arial" panose="020B0604020202020204" pitchFamily="34" charset="0"/>
              <a:buChar char="•"/>
            </a:pPr>
            <a:r>
              <a:rPr lang="en-IN" sz="1200" dirty="0"/>
              <a:t>Two consecutive convolutional layers with 64 filters each and a filter size of 3×3.</a:t>
            </a:r>
          </a:p>
          <a:p>
            <a:pPr marL="285750" indent="-285750">
              <a:buFont typeface="Arial" panose="020B0604020202020204" pitchFamily="34" charset="0"/>
              <a:buChar char="•"/>
            </a:pPr>
            <a:r>
              <a:rPr lang="en-IN" sz="1200" dirty="0"/>
              <a:t>Same padding is applied to maintain spatial dimensions.</a:t>
            </a:r>
          </a:p>
          <a:p>
            <a:pPr marL="285750" indent="-285750">
              <a:buFont typeface="Arial" panose="020B0604020202020204" pitchFamily="34" charset="0"/>
              <a:buChar char="•"/>
            </a:pPr>
            <a:r>
              <a:rPr lang="en-IN" sz="1200" dirty="0"/>
              <a:t>Max Pooling Layer (2×2, stride 2):</a:t>
            </a:r>
          </a:p>
          <a:p>
            <a:pPr marL="285750" indent="-285750">
              <a:buFont typeface="Arial" panose="020B0604020202020204" pitchFamily="34" charset="0"/>
              <a:buChar char="•"/>
            </a:pPr>
            <a:r>
              <a:rPr lang="en-IN" sz="1200" dirty="0"/>
              <a:t>Max-pooling layer with a pool size of 2×2 and a stride of 2.</a:t>
            </a:r>
          </a:p>
          <a:p>
            <a:pPr marL="285750" indent="-285750">
              <a:buFont typeface="Arial" panose="020B0604020202020204" pitchFamily="34" charset="0"/>
              <a:buChar char="•"/>
            </a:pPr>
            <a:r>
              <a:rPr lang="en-IN" sz="1200" dirty="0"/>
              <a:t>Convolutional Layers (128 filters, 3×3 filters, same padding):</a:t>
            </a:r>
          </a:p>
          <a:p>
            <a:pPr marL="285750" indent="-285750">
              <a:buFont typeface="Arial" panose="020B0604020202020204" pitchFamily="34" charset="0"/>
              <a:buChar char="•"/>
            </a:pPr>
            <a:r>
              <a:rPr lang="en-IN" sz="1200" dirty="0"/>
              <a:t>Two consecutive convolutional layers with 128 filters each and a filter size of 3×3.</a:t>
            </a:r>
          </a:p>
          <a:p>
            <a:pPr marL="285750" indent="-285750">
              <a:buFont typeface="Arial" panose="020B0604020202020204" pitchFamily="34" charset="0"/>
              <a:buChar char="•"/>
            </a:pPr>
            <a:r>
              <a:rPr lang="en-IN" sz="1200" dirty="0"/>
              <a:t>Max Pooling Layer (2×2, stride 2):</a:t>
            </a:r>
          </a:p>
          <a:p>
            <a:pPr marL="285750" indent="-285750">
              <a:buFont typeface="Arial" panose="020B0604020202020204" pitchFamily="34" charset="0"/>
              <a:buChar char="•"/>
            </a:pPr>
            <a:r>
              <a:rPr lang="en-IN" sz="1200" dirty="0"/>
              <a:t>Max-pooling layer with a pool size of 2×2 and a stride of 2.</a:t>
            </a:r>
          </a:p>
          <a:p>
            <a:pPr marL="285750" indent="-285750">
              <a:buFont typeface="Arial" panose="020B0604020202020204" pitchFamily="34" charset="0"/>
              <a:buChar char="•"/>
            </a:pPr>
            <a:r>
              <a:rPr lang="en-IN" sz="1200" dirty="0"/>
              <a:t>Convolutional Layers (256 filters, 3×3 filters, same padding):</a:t>
            </a:r>
          </a:p>
          <a:p>
            <a:pPr marL="285750" indent="-285750">
              <a:buFont typeface="Arial" panose="020B0604020202020204" pitchFamily="34" charset="0"/>
              <a:buChar char="•"/>
            </a:pPr>
            <a:r>
              <a:rPr lang="en-IN" sz="1200" dirty="0"/>
              <a:t>Two consecutive convolutional layers with 256 filters each and a filter size of 3×3.</a:t>
            </a:r>
          </a:p>
          <a:p>
            <a:pPr marL="285750" indent="-285750">
              <a:buFont typeface="Arial" panose="020B0604020202020204" pitchFamily="34" charset="0"/>
              <a:buChar char="•"/>
            </a:pPr>
            <a:r>
              <a:rPr lang="en-IN" sz="1200" dirty="0"/>
              <a:t>Convolutional Layers (512 filters, 3×3 filters, same padding):</a:t>
            </a:r>
          </a:p>
          <a:p>
            <a:pPr marL="285750" indent="-285750">
              <a:buFont typeface="Arial" panose="020B0604020202020204" pitchFamily="34" charset="0"/>
              <a:buChar char="•"/>
            </a:pPr>
            <a:r>
              <a:rPr lang="en-IN" sz="1200" dirty="0"/>
              <a:t>Two sets of three consecutive convolutional layers with 512 filters each and a filter size of 3×3.</a:t>
            </a:r>
          </a:p>
          <a:p>
            <a:pPr marL="285750" indent="-285750">
              <a:buFont typeface="Arial" panose="020B0604020202020204" pitchFamily="34" charset="0"/>
              <a:buChar char="•"/>
            </a:pPr>
            <a:r>
              <a:rPr lang="en-IN" sz="1200" dirty="0"/>
              <a:t>Max Pooling Layer (2×2, stride 2):</a:t>
            </a:r>
          </a:p>
          <a:p>
            <a:pPr marL="285750" indent="-285750">
              <a:buFont typeface="Arial" panose="020B0604020202020204" pitchFamily="34" charset="0"/>
              <a:buChar char="•"/>
            </a:pPr>
            <a:r>
              <a:rPr lang="en-IN" sz="1200" dirty="0"/>
              <a:t>Max-pooling layer with a pool size of 2×2 and a stride of 2.</a:t>
            </a:r>
          </a:p>
          <a:p>
            <a:pPr marL="285750" indent="-285750">
              <a:buFont typeface="Arial" panose="020B0604020202020204" pitchFamily="34" charset="0"/>
              <a:buChar char="•"/>
            </a:pPr>
            <a:r>
              <a:rPr lang="en-IN" sz="1200" dirty="0"/>
              <a:t>Stack of Convolutional Layers and Max Pooling:</a:t>
            </a:r>
          </a:p>
          <a:p>
            <a:pPr marL="285750" indent="-285750">
              <a:buFont typeface="Arial" panose="020B0604020202020204" pitchFamily="34" charset="0"/>
              <a:buChar char="•"/>
            </a:pPr>
            <a:r>
              <a:rPr lang="en-IN" sz="1200" dirty="0"/>
              <a:t>Two additional convolutional layers after the previous stack.</a:t>
            </a:r>
          </a:p>
          <a:p>
            <a:pPr marL="285750" indent="-285750">
              <a:buFont typeface="Arial" panose="020B0604020202020204" pitchFamily="34" charset="0"/>
              <a:buChar char="•"/>
            </a:pPr>
            <a:r>
              <a:rPr lang="en-IN" sz="1200" dirty="0"/>
              <a:t>Filter size: 3×3.</a:t>
            </a:r>
          </a:p>
          <a:p>
            <a:pPr marL="285750" indent="-285750">
              <a:buFont typeface="Arial" panose="020B0604020202020204" pitchFamily="34" charset="0"/>
              <a:buChar char="•"/>
            </a:pPr>
            <a:r>
              <a:rPr lang="en-IN" sz="1200" dirty="0"/>
              <a:t>Flattening:</a:t>
            </a:r>
          </a:p>
          <a:p>
            <a:pPr marL="285750" indent="-285750">
              <a:buFont typeface="Arial" panose="020B0604020202020204" pitchFamily="34" charset="0"/>
              <a:buChar char="•"/>
            </a:pPr>
            <a:r>
              <a:rPr lang="en-IN" sz="1200" dirty="0"/>
              <a:t>Flatten the output feature map (7x7x512) into a vector of size 25088.</a:t>
            </a:r>
          </a:p>
        </p:txBody>
      </p:sp>
      <p:pic>
        <p:nvPicPr>
          <p:cNvPr id="16" name="Picture 15">
            <a:extLst>
              <a:ext uri="{FF2B5EF4-FFF2-40B4-BE49-F238E27FC236}">
                <a16:creationId xmlns:a16="http://schemas.microsoft.com/office/drawing/2014/main" id="{A7D8E24E-C008-E201-26B5-34C06F336B2A}"/>
              </a:ext>
            </a:extLst>
          </p:cNvPr>
          <p:cNvPicPr>
            <a:picLocks noChangeAspect="1"/>
          </p:cNvPicPr>
          <p:nvPr/>
        </p:nvPicPr>
        <p:blipFill>
          <a:blip r:embed="rId2"/>
          <a:stretch>
            <a:fillRect/>
          </a:stretch>
        </p:blipFill>
        <p:spPr>
          <a:xfrm rot="5400000">
            <a:off x="8256691" y="2422664"/>
            <a:ext cx="5096933" cy="22398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258755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806</TotalTime>
  <Words>1549</Words>
  <Application>Microsoft Office PowerPoint</Application>
  <PresentationFormat>Widescreen</PresentationFormat>
  <Paragraphs>124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Nunito</vt:lpstr>
      <vt:lpstr>system-ui</vt:lpstr>
      <vt:lpstr>Tenorite</vt:lpstr>
      <vt:lpstr>Monoline</vt:lpstr>
      <vt:lpstr>Enhanced Recycling Sorter Using DEEP Learning Techniques [CNN] </vt:lpstr>
      <vt:lpstr>PowerPoint Presentation</vt:lpstr>
      <vt:lpstr>PowerPoint Presentation</vt:lpstr>
      <vt:lpstr>PowerPoint Presentation</vt:lpstr>
      <vt:lpstr>GLOBAL RECYCLING RACE</vt:lpstr>
      <vt:lpstr>PowerPoint Presentation</vt:lpstr>
      <vt:lpstr>PowerPoint Presentation</vt:lpstr>
      <vt:lpstr>PowerPoint Presentation</vt:lpstr>
      <vt:lpstr>VGG -16 / CNN</vt:lpstr>
      <vt:lpstr>Model 1</vt:lpstr>
      <vt:lpstr>Model 2</vt:lpstr>
      <vt:lpstr>Model 3</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Recycling Sorter Using Machine Learning Techniques [CNN]</dc:title>
  <dc:creator>Shaik Sameer</dc:creator>
  <cp:lastModifiedBy>Shaik Sameer</cp:lastModifiedBy>
  <cp:revision>5</cp:revision>
  <dcterms:created xsi:type="dcterms:W3CDTF">2024-04-23T22:51:56Z</dcterms:created>
  <dcterms:modified xsi:type="dcterms:W3CDTF">2024-05-09T03:20:14Z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