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1CB70F1-5328-4B24-9E4F-2DCB3409B36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39478A5-3FDB-4417-82CC-83B4E6F01F22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0F1-5328-4B24-9E4F-2DCB3409B36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78A5-3FDB-4417-82CC-83B4E6F01F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0F1-5328-4B24-9E4F-2DCB3409B36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78A5-3FDB-4417-82CC-83B4E6F01F2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0F1-5328-4B24-9E4F-2DCB3409B36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78A5-3FDB-4417-82CC-83B4E6F01F2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1CB70F1-5328-4B24-9E4F-2DCB3409B36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39478A5-3FDB-4417-82CC-83B4E6F01F2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0F1-5328-4B24-9E4F-2DCB3409B36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78A5-3FDB-4417-82CC-83B4E6F01F2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0F1-5328-4B24-9E4F-2DCB3409B36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78A5-3FDB-4417-82CC-83B4E6F01F22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0F1-5328-4B24-9E4F-2DCB3409B36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78A5-3FDB-4417-82CC-83B4E6F01F2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0F1-5328-4B24-9E4F-2DCB3409B36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78A5-3FDB-4417-82CC-83B4E6F01F22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0F1-5328-4B24-9E4F-2DCB3409B36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78A5-3FDB-4417-82CC-83B4E6F01F2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B70F1-5328-4B24-9E4F-2DCB3409B36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478A5-3FDB-4417-82CC-83B4E6F01F2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1CB70F1-5328-4B24-9E4F-2DCB3409B361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39478A5-3FDB-4417-82CC-83B4E6F01F22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Day1- MEAN Basics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55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 of HTML5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HTML5 (</a:t>
            </a:r>
            <a:r>
              <a:rPr lang="en-US" dirty="0" err="1" smtClean="0"/>
              <a:t>HyperText</a:t>
            </a:r>
            <a:r>
              <a:rPr lang="en-US" dirty="0" smtClean="0"/>
              <a:t> Markup Language 5) is the latest version of HTML, used to structure web pages.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Key Features of HTML5</a:t>
            </a:r>
          </a:p>
          <a:p>
            <a:r>
              <a:rPr lang="en-US" b="1" dirty="0" smtClean="0"/>
              <a:t>Semantic Elements</a:t>
            </a:r>
            <a:r>
              <a:rPr lang="en-US" dirty="0" smtClean="0"/>
              <a:t>: &lt;header&gt;, &lt;article&gt;, &lt;section&gt;, &lt;footer&gt; improve readability.</a:t>
            </a:r>
          </a:p>
          <a:p>
            <a:r>
              <a:rPr lang="en-US" b="1" dirty="0" smtClean="0"/>
              <a:t>Multimedia Support</a:t>
            </a:r>
            <a:r>
              <a:rPr lang="en-US" dirty="0" smtClean="0"/>
              <a:t>: Native support for &lt;audio&gt; and &lt;video&gt;.</a:t>
            </a:r>
          </a:p>
          <a:p>
            <a:r>
              <a:rPr lang="en-US" b="1" dirty="0" smtClean="0"/>
              <a:t>Form Enhancements</a:t>
            </a:r>
            <a:r>
              <a:rPr lang="en-US" dirty="0" smtClean="0"/>
              <a:t>: New input types like email, date, and number.</a:t>
            </a:r>
          </a:p>
          <a:p>
            <a:r>
              <a:rPr lang="en-US" b="1" dirty="0" smtClean="0"/>
              <a:t>Canvas &amp; SVG</a:t>
            </a:r>
            <a:r>
              <a:rPr lang="en-US" dirty="0" smtClean="0"/>
              <a:t>: Graphics drawing without third-party plugins.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691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 HTML 5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 smtClean="0"/>
              <a:t>&lt;!DOCTYPE html&gt;</a:t>
            </a:r>
          </a:p>
          <a:p>
            <a:pPr marL="0" indent="0">
              <a:buNone/>
            </a:pPr>
            <a:r>
              <a:rPr lang="en-IN" sz="1400" dirty="0" smtClean="0"/>
              <a:t>&lt;html </a:t>
            </a:r>
            <a:r>
              <a:rPr lang="en-IN" sz="1400" dirty="0" err="1" smtClean="0"/>
              <a:t>lang</a:t>
            </a:r>
            <a:r>
              <a:rPr lang="en-IN" sz="1400" dirty="0" smtClean="0"/>
              <a:t>="en"&gt;</a:t>
            </a:r>
          </a:p>
          <a:p>
            <a:pPr marL="0" indent="0">
              <a:buNone/>
            </a:pPr>
            <a:r>
              <a:rPr lang="en-IN" sz="1400" dirty="0" smtClean="0"/>
              <a:t>&lt;head&gt;</a:t>
            </a:r>
          </a:p>
          <a:p>
            <a:pPr marL="0" indent="0">
              <a:buNone/>
            </a:pPr>
            <a:r>
              <a:rPr lang="en-IN" sz="1400" dirty="0" smtClean="0"/>
              <a:t>    &lt;meta charset="UTF-8"&gt;</a:t>
            </a:r>
          </a:p>
          <a:p>
            <a:pPr marL="0" indent="0">
              <a:buNone/>
            </a:pPr>
            <a:r>
              <a:rPr lang="en-IN" sz="1400" dirty="0" smtClean="0"/>
              <a:t>    &lt;meta name="viewport" content="width=device-width, initial-scale=1.0"&gt;</a:t>
            </a:r>
          </a:p>
          <a:p>
            <a:pPr marL="0" indent="0">
              <a:buNone/>
            </a:pPr>
            <a:r>
              <a:rPr lang="en-IN" sz="1400" dirty="0" smtClean="0"/>
              <a:t>    &lt;title&gt;My First HTML5 Page&lt;/title&gt;</a:t>
            </a:r>
          </a:p>
          <a:p>
            <a:pPr marL="0" indent="0">
              <a:buNone/>
            </a:pPr>
            <a:r>
              <a:rPr lang="en-IN" sz="1400" dirty="0" smtClean="0"/>
              <a:t>&lt;/head&gt;</a:t>
            </a:r>
          </a:p>
          <a:p>
            <a:pPr marL="0" indent="0">
              <a:buNone/>
            </a:pPr>
            <a:r>
              <a:rPr lang="en-IN" sz="1400" dirty="0" smtClean="0"/>
              <a:t>&lt;body&gt;</a:t>
            </a:r>
          </a:p>
          <a:p>
            <a:pPr marL="0" indent="0">
              <a:buNone/>
            </a:pPr>
            <a:r>
              <a:rPr lang="en-IN" sz="1400" dirty="0" smtClean="0"/>
              <a:t>    &lt;header&gt;</a:t>
            </a:r>
          </a:p>
          <a:p>
            <a:pPr marL="0" indent="0">
              <a:buNone/>
            </a:pPr>
            <a:r>
              <a:rPr lang="en-IN" sz="1400" dirty="0" smtClean="0"/>
              <a:t>        &lt;h1&gt;Welcome to HTML5&lt;/h1&gt;</a:t>
            </a:r>
          </a:p>
          <a:p>
            <a:pPr marL="0" indent="0">
              <a:buNone/>
            </a:pPr>
            <a:r>
              <a:rPr lang="en-IN" sz="1400" dirty="0" smtClean="0"/>
              <a:t>    &lt;/header&gt;</a:t>
            </a:r>
          </a:p>
          <a:p>
            <a:pPr marL="0" indent="0">
              <a:buNone/>
            </a:pPr>
            <a:r>
              <a:rPr lang="en-IN" sz="1400" dirty="0" smtClean="0"/>
              <a:t>    &lt;section&gt;</a:t>
            </a:r>
          </a:p>
          <a:p>
            <a:pPr marL="0" indent="0">
              <a:buNone/>
            </a:pPr>
            <a:r>
              <a:rPr lang="en-IN" sz="1400" dirty="0" smtClean="0"/>
              <a:t>        &lt;p&gt;This is a basic webpage structure.&lt;/p&gt;</a:t>
            </a:r>
          </a:p>
          <a:p>
            <a:pPr marL="0" indent="0">
              <a:buNone/>
            </a:pPr>
            <a:r>
              <a:rPr lang="en-IN" sz="1400" dirty="0" smtClean="0"/>
              <a:t>    &lt;/section&gt;</a:t>
            </a:r>
          </a:p>
          <a:p>
            <a:pPr marL="0" indent="0">
              <a:buNone/>
            </a:pPr>
            <a:r>
              <a:rPr lang="en-IN" sz="1400" dirty="0" smtClean="0"/>
              <a:t>    &lt;footer&gt;</a:t>
            </a:r>
          </a:p>
          <a:p>
            <a:pPr marL="0" indent="0">
              <a:buNone/>
            </a:pPr>
            <a:r>
              <a:rPr lang="en-IN" sz="1400" dirty="0" smtClean="0"/>
              <a:t>        &lt;p&gt;&amp;copy; 2025 My Website&lt;/p&gt;</a:t>
            </a:r>
          </a:p>
          <a:p>
            <a:pPr marL="0" indent="0">
              <a:buNone/>
            </a:pPr>
            <a:r>
              <a:rPr lang="en-IN" sz="1400" dirty="0" smtClean="0"/>
              <a:t>    &lt;/footer&gt;</a:t>
            </a:r>
          </a:p>
          <a:p>
            <a:pPr marL="0" indent="0">
              <a:buNone/>
            </a:pPr>
            <a:r>
              <a:rPr lang="en-IN" sz="1400" dirty="0" smtClean="0"/>
              <a:t>&lt;/body&gt;</a:t>
            </a:r>
          </a:p>
          <a:p>
            <a:pPr marL="0" indent="0">
              <a:buNone/>
            </a:pPr>
            <a:r>
              <a:rPr lang="en-IN" sz="1400" dirty="0" smtClean="0"/>
              <a:t>&lt;/html&gt;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3030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HTML, CSS,JS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Krishna on X: &quot;First things is that what is the difference between HTML, CSS  and JavaScript? So understand it with an example of you, I mean Human body  👇 https://t.co/ZK4mm9w3dJ&quot; / X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21"/>
          <a:stretch/>
        </p:blipFill>
        <p:spPr bwMode="auto">
          <a:xfrm>
            <a:off x="755576" y="2299854"/>
            <a:ext cx="7488832" cy="361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01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 of CSS3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CSS3 (Cascading Style Sheets 3) is used to style HTML elements.</a:t>
            </a:r>
          </a:p>
          <a:p>
            <a:pPr marL="0" indent="0">
              <a:buNone/>
            </a:pPr>
            <a:r>
              <a:rPr lang="en-IN" b="1" dirty="0" smtClean="0"/>
              <a:t>Key Features of CSS3</a:t>
            </a:r>
          </a:p>
          <a:p>
            <a:r>
              <a:rPr lang="en-IN" b="1" dirty="0" smtClean="0"/>
              <a:t>Selectors &amp; Pseudo-classes</a:t>
            </a:r>
            <a:r>
              <a:rPr lang="en-IN" dirty="0" smtClean="0"/>
              <a:t>: More control over elements (:hover, :nth-child()).</a:t>
            </a:r>
          </a:p>
          <a:p>
            <a:r>
              <a:rPr lang="en-IN" b="1" dirty="0" err="1" smtClean="0"/>
              <a:t>Flexbox</a:t>
            </a:r>
            <a:r>
              <a:rPr lang="en-IN" b="1" dirty="0" smtClean="0"/>
              <a:t> &amp; Grid</a:t>
            </a:r>
            <a:r>
              <a:rPr lang="en-IN" dirty="0" smtClean="0"/>
              <a:t>: Modern layout techniques.</a:t>
            </a:r>
          </a:p>
          <a:p>
            <a:r>
              <a:rPr lang="en-IN" b="1" dirty="0" smtClean="0"/>
              <a:t>Animations &amp; Transitions</a:t>
            </a:r>
            <a:r>
              <a:rPr lang="en-IN" dirty="0" smtClean="0"/>
              <a:t>: Smooth UI interactions.</a:t>
            </a:r>
          </a:p>
          <a:p>
            <a:r>
              <a:rPr lang="en-IN" b="1" dirty="0" smtClean="0"/>
              <a:t>Media Queries</a:t>
            </a:r>
            <a:r>
              <a:rPr lang="en-IN" dirty="0" smtClean="0"/>
              <a:t>: Responsive design.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57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 of CSS3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CSS3 (Cascading Style Sheets 3) is used to style HTML elements.</a:t>
            </a:r>
          </a:p>
          <a:p>
            <a:pPr marL="0" indent="0">
              <a:buNone/>
            </a:pPr>
            <a:r>
              <a:rPr lang="en-IN" b="1" dirty="0" smtClean="0"/>
              <a:t>Key Features of CSS3</a:t>
            </a:r>
          </a:p>
          <a:p>
            <a:r>
              <a:rPr lang="en-IN" b="1" dirty="0" smtClean="0"/>
              <a:t>Selectors &amp; Pseudo-classes</a:t>
            </a:r>
            <a:r>
              <a:rPr lang="en-IN" dirty="0" smtClean="0"/>
              <a:t>: More control over elements (:hover, :nth-child()).</a:t>
            </a:r>
          </a:p>
          <a:p>
            <a:r>
              <a:rPr lang="en-IN" b="1" dirty="0" err="1" smtClean="0"/>
              <a:t>Flexbox</a:t>
            </a:r>
            <a:r>
              <a:rPr lang="en-IN" b="1" dirty="0" smtClean="0"/>
              <a:t> &amp; Grid</a:t>
            </a:r>
            <a:r>
              <a:rPr lang="en-IN" dirty="0" smtClean="0"/>
              <a:t>: Modern layout techniques.</a:t>
            </a:r>
          </a:p>
          <a:p>
            <a:r>
              <a:rPr lang="en-IN" b="1" dirty="0" smtClean="0"/>
              <a:t>Animations &amp; Transitions</a:t>
            </a:r>
            <a:r>
              <a:rPr lang="en-IN" dirty="0" smtClean="0"/>
              <a:t>: Smooth UI interactions.</a:t>
            </a:r>
          </a:p>
          <a:p>
            <a:r>
              <a:rPr lang="en-IN" b="1" dirty="0" smtClean="0"/>
              <a:t>Media Queries</a:t>
            </a:r>
            <a:r>
              <a:rPr lang="en-IN" dirty="0" smtClean="0"/>
              <a:t>: Responsive design.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25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Testing and Debugging using Developer Tools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Key Features</a:t>
            </a:r>
          </a:p>
          <a:p>
            <a:r>
              <a:rPr lang="en-US" b="1" dirty="0" smtClean="0"/>
              <a:t>Elements Tab</a:t>
            </a:r>
            <a:r>
              <a:rPr lang="en-US" dirty="0" smtClean="0"/>
              <a:t>: View and edit HTML/CSS in real-time.</a:t>
            </a:r>
          </a:p>
          <a:p>
            <a:r>
              <a:rPr lang="en-US" b="1" dirty="0" smtClean="0"/>
              <a:t>Console Tab</a:t>
            </a:r>
            <a:r>
              <a:rPr lang="en-US" dirty="0" smtClean="0"/>
              <a:t>: Shows errors and allows testing JavaScript.</a:t>
            </a:r>
          </a:p>
          <a:p>
            <a:r>
              <a:rPr lang="en-US" b="1" dirty="0" smtClean="0"/>
              <a:t>Network Tab</a:t>
            </a:r>
            <a:r>
              <a:rPr lang="en-US" dirty="0" smtClean="0"/>
              <a:t>: Checks page load speed and resources.</a:t>
            </a:r>
          </a:p>
          <a:p>
            <a:r>
              <a:rPr lang="en-US" b="1" dirty="0" smtClean="0"/>
              <a:t>Sources Tab</a:t>
            </a:r>
            <a:r>
              <a:rPr lang="en-US" dirty="0" smtClean="0"/>
              <a:t>: Debug JavaScript with breakpoints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00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JavaScript is a </a:t>
            </a:r>
            <a:r>
              <a:rPr lang="en-US" b="1" dirty="0" smtClean="0"/>
              <a:t>high-level, interpreted programming language</a:t>
            </a:r>
            <a:r>
              <a:rPr lang="en-US" dirty="0" smtClean="0"/>
              <a:t> used for making web pages interactive. It runs in the browser and supports both functional and object-oriented programming.</a:t>
            </a:r>
          </a:p>
          <a:p>
            <a:pPr algn="just"/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Sample code:</a:t>
            </a:r>
          </a:p>
          <a:p>
            <a:pPr algn="just"/>
            <a:r>
              <a:rPr lang="en-IN" dirty="0" smtClean="0"/>
              <a:t>console.log("Hello, JavaScript!");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49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Asynchronous Programming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Asynchronous programming allows JavaScript to execute non-blocking code, meaning the browser remains responsive while waiting for tasks like API calls or file reading.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Synchronous vs. Asynchronous</a:t>
            </a:r>
          </a:p>
          <a:p>
            <a:r>
              <a:rPr lang="en-US" b="1" dirty="0" smtClean="0"/>
              <a:t>Synchronous</a:t>
            </a:r>
            <a:r>
              <a:rPr lang="en-US" dirty="0" smtClean="0"/>
              <a:t>: Executes line by line.</a:t>
            </a:r>
          </a:p>
          <a:p>
            <a:r>
              <a:rPr lang="en-US" b="1" dirty="0" smtClean="0"/>
              <a:t>Asynchronous</a:t>
            </a:r>
            <a:r>
              <a:rPr lang="en-US" dirty="0" smtClean="0"/>
              <a:t>: Executes tasks in the background while continuing other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353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console.log("Start");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setTimeout</a:t>
            </a:r>
            <a:r>
              <a:rPr lang="en-IN" dirty="0" smtClean="0"/>
              <a:t>(() =&gt; {</a:t>
            </a:r>
          </a:p>
          <a:p>
            <a:pPr marL="0" indent="0">
              <a:buNone/>
            </a:pPr>
            <a:r>
              <a:rPr lang="en-IN" dirty="0" smtClean="0"/>
              <a:t>    console.log("Asynchronous Task");</a:t>
            </a:r>
          </a:p>
          <a:p>
            <a:pPr marL="0" indent="0">
              <a:buNone/>
            </a:pPr>
            <a:r>
              <a:rPr lang="en-IN" dirty="0" smtClean="0"/>
              <a:t>}, 2000);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console.log("End");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672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Callbacks</a:t>
            </a:r>
            <a:r>
              <a:rPr lang="en-IN" dirty="0" smtClean="0"/>
              <a:t>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callback is a function passed as an argument to another function.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function greet(name, </a:t>
            </a:r>
            <a:r>
              <a:rPr lang="en-IN" dirty="0" err="1" smtClean="0">
                <a:solidFill>
                  <a:srgbClr val="FF0000"/>
                </a:solidFill>
              </a:rPr>
              <a:t>callback</a:t>
            </a:r>
            <a:r>
              <a:rPr lang="en-IN" dirty="0" smtClean="0">
                <a:solidFill>
                  <a:srgbClr val="FF0000"/>
                </a:solidFill>
              </a:rPr>
              <a:t>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console.log("Hello, " + name);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</a:t>
            </a:r>
            <a:r>
              <a:rPr lang="en-IN" dirty="0" err="1" smtClean="0">
                <a:solidFill>
                  <a:srgbClr val="FF0000"/>
                </a:solidFill>
              </a:rPr>
              <a:t>callback</a:t>
            </a:r>
            <a:r>
              <a:rPr lang="en-IN" dirty="0" smtClean="0">
                <a:solidFill>
                  <a:srgbClr val="FF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function </a:t>
            </a:r>
            <a:r>
              <a:rPr lang="en-IN" dirty="0" err="1" smtClean="0">
                <a:solidFill>
                  <a:srgbClr val="FF0000"/>
                </a:solidFill>
              </a:rPr>
              <a:t>sayGoodbye</a:t>
            </a:r>
            <a:r>
              <a:rPr lang="en-IN" dirty="0" smtClean="0">
                <a:solidFill>
                  <a:srgbClr val="FF0000"/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console.log("Goodbye!");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greet("John", </a:t>
            </a:r>
            <a:r>
              <a:rPr lang="en-IN" dirty="0" err="1" smtClean="0">
                <a:solidFill>
                  <a:srgbClr val="FF0000"/>
                </a:solidFill>
              </a:rPr>
              <a:t>sayGoodbye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020272" y="3933056"/>
            <a:ext cx="12705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Output</a:t>
            </a:r>
            <a:r>
              <a:rPr lang="en-IN" dirty="0" smtClean="0"/>
              <a:t>:</a:t>
            </a:r>
          </a:p>
          <a:p>
            <a:r>
              <a:rPr lang="en-IN" dirty="0" smtClean="0"/>
              <a:t>Hello, John </a:t>
            </a:r>
          </a:p>
          <a:p>
            <a:r>
              <a:rPr lang="en-IN" dirty="0" smtClean="0"/>
              <a:t>Goodbye!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4423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Introduction to MEAN Stack - GeeksforGeek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64"/>
          <a:stretch/>
        </p:blipFill>
        <p:spPr bwMode="auto">
          <a:xfrm>
            <a:off x="90736" y="2492896"/>
            <a:ext cx="8886366" cy="314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784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Object-Oriented Programming (OOP) in JavaScript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JavaScript supports OOP using </a:t>
            </a:r>
            <a:r>
              <a:rPr lang="en-US" b="1" dirty="0" smtClean="0"/>
              <a:t>prototypes</a:t>
            </a:r>
            <a:r>
              <a:rPr lang="en-US" dirty="0" smtClean="0"/>
              <a:t> and </a:t>
            </a:r>
            <a:r>
              <a:rPr lang="en-US" b="1" dirty="0" smtClean="0"/>
              <a:t>classes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class Person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constructor(name, age)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this.name = name;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</a:t>
            </a:r>
            <a:r>
              <a:rPr lang="en-IN" dirty="0" err="1" smtClean="0">
                <a:solidFill>
                  <a:srgbClr val="FF0000"/>
                </a:solidFill>
              </a:rPr>
              <a:t>this.age</a:t>
            </a:r>
            <a:r>
              <a:rPr lang="en-IN" dirty="0" smtClean="0">
                <a:solidFill>
                  <a:srgbClr val="FF0000"/>
                </a:solidFill>
              </a:rPr>
              <a:t> = age;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greet()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    console.log(`Hello, my name is ${this.name} and I am ${</a:t>
            </a:r>
            <a:r>
              <a:rPr lang="en-IN" dirty="0" err="1" smtClean="0">
                <a:solidFill>
                  <a:srgbClr val="FF0000"/>
                </a:solidFill>
              </a:rPr>
              <a:t>this.age</a:t>
            </a:r>
            <a:r>
              <a:rPr lang="en-IN" dirty="0" smtClean="0">
                <a:solidFill>
                  <a:srgbClr val="FF0000"/>
                </a:solidFill>
              </a:rPr>
              <a:t>} years old.`);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}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 err="1" smtClean="0">
                <a:solidFill>
                  <a:srgbClr val="FF0000"/>
                </a:solidFill>
              </a:rPr>
              <a:t>const</a:t>
            </a:r>
            <a:r>
              <a:rPr lang="en-IN" dirty="0" smtClean="0">
                <a:solidFill>
                  <a:srgbClr val="FF0000"/>
                </a:solidFill>
              </a:rPr>
              <a:t> person1 = new Person("Alice", 25);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person1.greet();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4658788" y="6093296"/>
            <a:ext cx="44542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Output:</a:t>
            </a:r>
          </a:p>
          <a:p>
            <a:r>
              <a:rPr lang="en-US" dirty="0" smtClean="0"/>
              <a:t>Hello, my name is Alice and I am 25 years 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0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>OOP Concepts in JavaScript</a:t>
            </a:r>
            <a:br>
              <a:rPr lang="en-IN" b="1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Encapsulation</a:t>
            </a:r>
            <a:r>
              <a:rPr lang="en-US" dirty="0" smtClean="0"/>
              <a:t>: Data is bundled inside objects.</a:t>
            </a:r>
          </a:p>
          <a:p>
            <a:r>
              <a:rPr lang="en-US" b="1" dirty="0" smtClean="0"/>
              <a:t>Inheritance</a:t>
            </a:r>
            <a:r>
              <a:rPr lang="en-US" dirty="0" smtClean="0"/>
              <a:t>: One class can extend another.</a:t>
            </a:r>
          </a:p>
          <a:p>
            <a:r>
              <a:rPr lang="en-US" b="1" dirty="0" smtClean="0"/>
              <a:t>Polymorphism</a:t>
            </a:r>
            <a:r>
              <a:rPr lang="en-US" dirty="0" smtClean="0"/>
              <a:t>: Methods can be overridden.</a:t>
            </a:r>
          </a:p>
          <a:p>
            <a:r>
              <a:rPr lang="en-US" b="1" dirty="0" smtClean="0"/>
              <a:t>Abstraction</a:t>
            </a:r>
            <a:r>
              <a:rPr lang="en-US" dirty="0" smtClean="0"/>
              <a:t>: Hiding implementation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10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DOM Structure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document.getElementById</a:t>
            </a:r>
            <a:r>
              <a:rPr lang="en-IN" dirty="0" smtClean="0"/>
              <a:t>("</a:t>
            </a:r>
            <a:r>
              <a:rPr lang="en-IN" dirty="0" err="1" smtClean="0"/>
              <a:t>btn</a:t>
            </a:r>
            <a:r>
              <a:rPr lang="en-IN" dirty="0" smtClean="0"/>
              <a:t>").</a:t>
            </a:r>
            <a:r>
              <a:rPr lang="en-IN" dirty="0" err="1" smtClean="0"/>
              <a:t>addEventListener</a:t>
            </a:r>
            <a:r>
              <a:rPr lang="en-IN" dirty="0" smtClean="0"/>
              <a:t>("click", function() {</a:t>
            </a:r>
          </a:p>
          <a:p>
            <a:pPr marL="0" indent="0">
              <a:buNone/>
            </a:pPr>
            <a:r>
              <a:rPr lang="en-IN" dirty="0" smtClean="0"/>
              <a:t>    alert("Button clicked!");</a:t>
            </a:r>
          </a:p>
          <a:p>
            <a:pPr marL="0" indent="0">
              <a:buNone/>
            </a:pPr>
            <a:r>
              <a:rPr lang="en-IN" dirty="0" smtClean="0"/>
              <a:t>});</a:t>
            </a:r>
          </a:p>
          <a:p>
            <a:endParaRPr lang="en-IN" dirty="0"/>
          </a:p>
        </p:txBody>
      </p:sp>
      <p:sp>
        <p:nvSpPr>
          <p:cNvPr id="4" name="AutoShape 2" descr="JavaScript HTML D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JavaScript HTML DOM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4" name="Picture 6" descr="DOM HTML tree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24744"/>
            <a:ext cx="6471038" cy="354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4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Error Handling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provides </a:t>
            </a:r>
            <a:r>
              <a:rPr lang="en-US" b="1" dirty="0" smtClean="0"/>
              <a:t>try-catch</a:t>
            </a:r>
            <a:r>
              <a:rPr lang="en-US" dirty="0" smtClean="0"/>
              <a:t> for handling errors.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try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let result = x / 2; // x is not defined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 catch (error) {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    console.log("Error occurred:", </a:t>
            </a:r>
            <a:r>
              <a:rPr lang="en-IN" dirty="0" err="1" smtClean="0">
                <a:solidFill>
                  <a:srgbClr val="FF0000"/>
                </a:solidFill>
              </a:rPr>
              <a:t>error.message</a:t>
            </a:r>
            <a:r>
              <a:rPr lang="en-IN" dirty="0" smtClean="0">
                <a:solidFill>
                  <a:srgbClr val="FF0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 smtClean="0">
                <a:solidFill>
                  <a:srgbClr val="FF0000"/>
                </a:solidFill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24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Basics of Node.js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Node.js is a </a:t>
            </a:r>
            <a:r>
              <a:rPr lang="en-US" b="1" dirty="0" smtClean="0"/>
              <a:t>runtime environment</a:t>
            </a:r>
            <a:r>
              <a:rPr lang="en-US" dirty="0" smtClean="0"/>
              <a:t> that allows JavaScript to run outside the browser. </a:t>
            </a:r>
          </a:p>
          <a:p>
            <a:endParaRPr lang="en-US" dirty="0"/>
          </a:p>
          <a:p>
            <a:r>
              <a:rPr lang="en-US" dirty="0" smtClean="0"/>
              <a:t>It is built on </a:t>
            </a:r>
            <a:r>
              <a:rPr lang="en-US" b="1" dirty="0" smtClean="0"/>
              <a:t>Google Chrome's V8 JavaScript engine</a:t>
            </a:r>
            <a:r>
              <a:rPr lang="en-US" dirty="0" smtClean="0"/>
              <a:t> and uses a </a:t>
            </a:r>
            <a:r>
              <a:rPr lang="en-US" b="1" dirty="0" smtClean="0"/>
              <a:t>non-blocking, event-driven architecture</a:t>
            </a:r>
            <a:r>
              <a:rPr lang="en-US" dirty="0" smtClean="0"/>
              <a:t>, making it ideal for scalable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40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Key Features of Node.js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Single-threaded, Non-blocking I/O</a:t>
            </a:r>
            <a:r>
              <a:rPr lang="en-US" dirty="0" smtClean="0"/>
              <a:t> (Handles multiple requests asynchronously</a:t>
            </a:r>
          </a:p>
          <a:p>
            <a:r>
              <a:rPr lang="en-US" b="1" dirty="0" smtClean="0"/>
              <a:t>Event-driven</a:t>
            </a:r>
            <a:r>
              <a:rPr lang="en-US" dirty="0" smtClean="0"/>
              <a:t> (Uses event loop and callbacks)</a:t>
            </a:r>
          </a:p>
          <a:p>
            <a:r>
              <a:rPr lang="en-US" b="1" dirty="0" smtClean="0"/>
              <a:t>Built-in Package Manager (NPM)</a:t>
            </a:r>
            <a:r>
              <a:rPr lang="en-US" dirty="0" smtClean="0"/>
              <a:t> (Easily install libraries)</a:t>
            </a:r>
          </a:p>
          <a:p>
            <a:r>
              <a:rPr lang="en-US" b="1" dirty="0" smtClean="0"/>
              <a:t>Uses JavaScript</a:t>
            </a:r>
            <a:r>
              <a:rPr lang="en-US" dirty="0" smtClean="0"/>
              <a:t> (Full-stack development with JS for frontend and backend)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563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Nodejs Architecture. Node.js is an open-source, JavaScript… | by Udara  Abeythilake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46" y="1844824"/>
            <a:ext cx="8542826" cy="38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689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Node.js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Client Request</a:t>
            </a:r>
            <a:r>
              <a:rPr lang="en-US" dirty="0" smtClean="0"/>
              <a:t>: A user sends an HTTP request.</a:t>
            </a:r>
          </a:p>
          <a:p>
            <a:r>
              <a:rPr lang="en-US" b="1" dirty="0" smtClean="0"/>
              <a:t>Event Loop</a:t>
            </a:r>
            <a:r>
              <a:rPr lang="en-US" dirty="0" smtClean="0"/>
              <a:t>: Handles requests asynchronously.</a:t>
            </a:r>
          </a:p>
          <a:p>
            <a:r>
              <a:rPr lang="en-US" b="1" dirty="0" smtClean="0"/>
              <a:t>Thread Pool</a:t>
            </a:r>
            <a:r>
              <a:rPr lang="en-US" dirty="0" smtClean="0"/>
              <a:t>: Handles heavy operations (file access, database queries).</a:t>
            </a:r>
          </a:p>
          <a:p>
            <a:r>
              <a:rPr lang="en-US" b="1" dirty="0" smtClean="0"/>
              <a:t>Response Sent</a:t>
            </a:r>
            <a:r>
              <a:rPr lang="en-US" dirty="0" smtClean="0"/>
              <a:t>: Data is processed and sent back to the client.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881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SQL </a:t>
            </a:r>
            <a:r>
              <a:rPr lang="en-IN" dirty="0" err="1" smtClean="0"/>
              <a:t>vs</a:t>
            </a:r>
            <a:r>
              <a:rPr lang="en-IN" dirty="0" smtClean="0"/>
              <a:t> </a:t>
            </a:r>
            <a:r>
              <a:rPr lang="en-IN" dirty="0" err="1" smtClean="0"/>
              <a:t>NoSQL</a:t>
            </a:r>
            <a:r>
              <a:rPr lang="en-IN" dirty="0" smtClean="0"/>
              <a:t> Databases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 smtClean="0"/>
              <a:t>SQL (Relational Databases)</a:t>
            </a:r>
          </a:p>
          <a:p>
            <a:r>
              <a:rPr lang="en-IN" b="1" dirty="0" smtClean="0"/>
              <a:t>Structured, tabular format</a:t>
            </a:r>
            <a:r>
              <a:rPr lang="en-IN" dirty="0" smtClean="0"/>
              <a:t> (rows &amp; columns).</a:t>
            </a:r>
          </a:p>
          <a:p>
            <a:r>
              <a:rPr lang="en-IN" b="1" dirty="0" smtClean="0"/>
              <a:t>Uses Structured Query Language (SQL)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ACID-compliant (Atomicity, Consistency, Isolation, Durability)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Examples:</a:t>
            </a:r>
            <a:r>
              <a:rPr lang="en-IN" dirty="0" smtClean="0"/>
              <a:t> MySQL, </a:t>
            </a:r>
            <a:r>
              <a:rPr lang="en-IN" dirty="0" err="1" smtClean="0"/>
              <a:t>PostgreSQL</a:t>
            </a:r>
            <a:r>
              <a:rPr lang="en-IN" dirty="0" smtClean="0"/>
              <a:t>, Microsoft SQL Server.</a:t>
            </a:r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err="1" smtClean="0"/>
              <a:t>NoSQL</a:t>
            </a:r>
            <a:r>
              <a:rPr lang="en-IN" b="1" dirty="0" smtClean="0"/>
              <a:t> (Non-Relational Databases)</a:t>
            </a:r>
          </a:p>
          <a:p>
            <a:r>
              <a:rPr lang="en-IN" b="1" dirty="0" smtClean="0"/>
              <a:t>Flexible schema</a:t>
            </a:r>
            <a:r>
              <a:rPr lang="en-IN" dirty="0" smtClean="0"/>
              <a:t> (JSON, key-value, columnar, graph-based).</a:t>
            </a:r>
          </a:p>
          <a:p>
            <a:r>
              <a:rPr lang="en-IN" b="1" dirty="0" smtClean="0"/>
              <a:t>Scales horizontally</a:t>
            </a:r>
            <a:r>
              <a:rPr lang="en-IN" dirty="0" smtClean="0"/>
              <a:t> (easier to distribute data across servers).</a:t>
            </a:r>
          </a:p>
          <a:p>
            <a:r>
              <a:rPr lang="en-IN" b="1" dirty="0" smtClean="0"/>
              <a:t>Ideal for real-time applications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Examples:</a:t>
            </a:r>
            <a:r>
              <a:rPr lang="en-IN" dirty="0" smtClean="0"/>
              <a:t> </a:t>
            </a:r>
            <a:r>
              <a:rPr lang="en-IN" dirty="0" err="1" smtClean="0"/>
              <a:t>MongoDB</a:t>
            </a:r>
            <a:r>
              <a:rPr lang="en-IN" dirty="0" smtClean="0"/>
              <a:t>, Cassandra, </a:t>
            </a:r>
            <a:r>
              <a:rPr lang="en-IN" dirty="0" err="1" smtClean="0"/>
              <a:t>Redis</a:t>
            </a:r>
            <a:r>
              <a:rPr lang="en-IN" dirty="0" smtClean="0"/>
              <a:t>, Firebase.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783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Common </a:t>
            </a:r>
            <a:r>
              <a:rPr lang="en-IN" dirty="0" err="1" smtClean="0"/>
              <a:t>NoSQL</a:t>
            </a:r>
            <a:r>
              <a:rPr lang="en-IN" dirty="0" smtClean="0"/>
              <a:t> Best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Use Indexing Efficiently</a:t>
            </a:r>
            <a:r>
              <a:rPr lang="en-IN" dirty="0" smtClean="0"/>
              <a:t>: Avoid full document scans by indexing frequently queried fields.</a:t>
            </a:r>
          </a:p>
          <a:p>
            <a:r>
              <a:rPr lang="en-IN" b="1" dirty="0" err="1" smtClean="0"/>
              <a:t>Denormalization</a:t>
            </a:r>
            <a:r>
              <a:rPr lang="en-IN" dirty="0" smtClean="0"/>
              <a:t>: Store redundant data to avoid joins (since </a:t>
            </a:r>
            <a:r>
              <a:rPr lang="en-IN" dirty="0" err="1" smtClean="0"/>
              <a:t>NoSQL</a:t>
            </a:r>
            <a:r>
              <a:rPr lang="en-IN" dirty="0" smtClean="0"/>
              <a:t> lacks traditional joins).</a:t>
            </a:r>
          </a:p>
          <a:p>
            <a:r>
              <a:rPr lang="en-IN" b="1" dirty="0" err="1" smtClean="0"/>
              <a:t>Sharding</a:t>
            </a:r>
            <a:r>
              <a:rPr lang="en-IN" b="1" dirty="0" smtClean="0"/>
              <a:t> for Scalability</a:t>
            </a:r>
            <a:r>
              <a:rPr lang="en-IN" dirty="0" smtClean="0"/>
              <a:t>: Distribute data across multiple servers.</a:t>
            </a:r>
          </a:p>
          <a:p>
            <a:r>
              <a:rPr lang="en-IN" b="1" dirty="0" smtClean="0"/>
              <a:t>Optimize Read vs. Write Operations</a:t>
            </a:r>
            <a:r>
              <a:rPr lang="en-IN" dirty="0" smtClean="0"/>
              <a:t>: Choose the right storage format for high-performance queries.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63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1. Basics of Web Development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Web development involves building websites and web applications. It consists of three main layers:</a:t>
            </a:r>
          </a:p>
          <a:p>
            <a:endParaRPr lang="en-US" sz="2800" dirty="0" smtClean="0"/>
          </a:p>
          <a:p>
            <a:r>
              <a:rPr lang="en-US" sz="2800" b="1" dirty="0" smtClean="0"/>
              <a:t>Frontend (Client-Side Development)</a:t>
            </a:r>
            <a:r>
              <a:rPr lang="en-US" sz="2800" dirty="0" smtClean="0"/>
              <a:t>: The part users interact with, built using HTML, CSS, and JavaScript.</a:t>
            </a:r>
          </a:p>
          <a:p>
            <a:r>
              <a:rPr lang="en-US" sz="2800" b="1" dirty="0" smtClean="0"/>
              <a:t>Backend (Server-Side Development)</a:t>
            </a:r>
            <a:r>
              <a:rPr lang="en-US" sz="2800" dirty="0" smtClean="0"/>
              <a:t>: Handles data processing, logic, and database interactions, using languages like Node.js, Python, Java, or PHP.</a:t>
            </a:r>
          </a:p>
          <a:p>
            <a:r>
              <a:rPr lang="en-US" sz="2800" b="1" dirty="0" smtClean="0"/>
              <a:t>Database</a:t>
            </a:r>
            <a:r>
              <a:rPr lang="en-US" sz="2800" dirty="0" smtClean="0"/>
              <a:t>: Stores website data, commonly using MySQL, </a:t>
            </a:r>
            <a:r>
              <a:rPr lang="en-US" sz="2800" dirty="0" err="1" smtClean="0"/>
              <a:t>PostgreSQL</a:t>
            </a:r>
            <a:r>
              <a:rPr lang="en-US" sz="2800" dirty="0" smtClean="0"/>
              <a:t>, or </a:t>
            </a:r>
            <a:r>
              <a:rPr lang="en-US" sz="2800" dirty="0" err="1" smtClean="0"/>
              <a:t>MongoDB</a:t>
            </a:r>
            <a:r>
              <a:rPr lang="en-US" sz="2800" dirty="0" smtClean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51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Core Technologies: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HTML (</a:t>
            </a:r>
            <a:r>
              <a:rPr lang="en-US" b="1" dirty="0" err="1" smtClean="0"/>
              <a:t>HyperText</a:t>
            </a:r>
            <a:r>
              <a:rPr lang="en-US" b="1" dirty="0" smtClean="0"/>
              <a:t> Markup Language)</a:t>
            </a:r>
            <a:r>
              <a:rPr lang="en-US" dirty="0" smtClean="0"/>
              <a:t>: The structure of web pages.</a:t>
            </a:r>
          </a:p>
          <a:p>
            <a:r>
              <a:rPr lang="en-US" b="1" dirty="0" smtClean="0"/>
              <a:t>CSS (Cascading Style Sheets)</a:t>
            </a:r>
            <a:r>
              <a:rPr lang="en-US" dirty="0" smtClean="0"/>
              <a:t>: The styling and layout.</a:t>
            </a:r>
          </a:p>
          <a:p>
            <a:r>
              <a:rPr lang="en-US" b="1" dirty="0" smtClean="0"/>
              <a:t>JavaScript</a:t>
            </a:r>
            <a:r>
              <a:rPr lang="en-US" dirty="0" smtClean="0"/>
              <a:t>: Adds interactivity.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81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Web Design Principles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Good web design follows certain principles:</a:t>
            </a:r>
          </a:p>
          <a:p>
            <a:r>
              <a:rPr lang="en-US" b="1" dirty="0" smtClean="0"/>
              <a:t>Clarity and Simplicity</a:t>
            </a:r>
            <a:r>
              <a:rPr lang="en-US" dirty="0" smtClean="0"/>
              <a:t>: Avoid clutter; keep designs clean and user-friendly.</a:t>
            </a:r>
          </a:p>
          <a:p>
            <a:r>
              <a:rPr lang="en-US" b="1" dirty="0" smtClean="0"/>
              <a:t>Consistency</a:t>
            </a:r>
            <a:r>
              <a:rPr lang="en-US" dirty="0" smtClean="0"/>
              <a:t>: Use uniform colors, fonts, and layouts.</a:t>
            </a:r>
          </a:p>
          <a:p>
            <a:r>
              <a:rPr lang="en-US" b="1" dirty="0" smtClean="0"/>
              <a:t>Visual Hierarchy</a:t>
            </a:r>
            <a:r>
              <a:rPr lang="en-US" dirty="0" smtClean="0"/>
              <a:t>: Use size, contrast, and spacing to highlight important elements.</a:t>
            </a:r>
          </a:p>
          <a:p>
            <a:r>
              <a:rPr lang="en-US" b="1" dirty="0" smtClean="0"/>
              <a:t>Navigation</a:t>
            </a:r>
            <a:r>
              <a:rPr lang="en-US" dirty="0" smtClean="0"/>
              <a:t>: Menus should be easy to find and use.</a:t>
            </a:r>
          </a:p>
          <a:p>
            <a:r>
              <a:rPr lang="en-US" b="1" dirty="0" smtClean="0"/>
              <a:t>Accessibility</a:t>
            </a:r>
            <a:r>
              <a:rPr lang="en-US" dirty="0" smtClean="0"/>
              <a:t>: Ensure content is readable for all users, including those with disabilities.</a:t>
            </a:r>
          </a:p>
          <a:p>
            <a:r>
              <a:rPr lang="en-US" b="1" dirty="0" smtClean="0"/>
              <a:t>Performance Optimization</a:t>
            </a:r>
            <a:r>
              <a:rPr lang="en-US" dirty="0" smtClean="0"/>
              <a:t>: Minimize load times by compressing images and optimizing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69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Best Practices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Best practices:</a:t>
            </a:r>
          </a:p>
          <a:p>
            <a:r>
              <a:rPr lang="en-US" dirty="0" smtClean="0"/>
              <a:t>Use semantic HTML for better SEO and accessibility.</a:t>
            </a:r>
          </a:p>
          <a:p>
            <a:r>
              <a:rPr lang="en-US" dirty="0" smtClean="0"/>
              <a:t>Keep CSS and JavaScript optimized.</a:t>
            </a:r>
          </a:p>
          <a:p>
            <a:r>
              <a:rPr lang="en-US" dirty="0" smtClean="0"/>
              <a:t>Ensure cross-browser compatibility.</a:t>
            </a:r>
          </a:p>
          <a:p>
            <a:r>
              <a:rPr lang="en-US" dirty="0" smtClean="0"/>
              <a:t>Test responsiveness on different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42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Responsive Web Design (RWD)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smtClean="0"/>
              <a:t>Responsive web design ensures a website looks good on all devices (desktops, tablets, and smartphones).</a:t>
            </a:r>
          </a:p>
          <a:p>
            <a:pPr marL="0" indent="0">
              <a:buNone/>
            </a:pPr>
            <a:r>
              <a:rPr lang="en-IN" b="1" dirty="0" smtClean="0"/>
              <a:t>Key Techniques:</a:t>
            </a:r>
          </a:p>
          <a:p>
            <a:r>
              <a:rPr lang="en-IN" b="1" dirty="0" smtClean="0"/>
              <a:t>Flexible Layouts</a:t>
            </a:r>
            <a:r>
              <a:rPr lang="en-IN" dirty="0" smtClean="0"/>
              <a:t>: Use percentages instead of fixed pixels for widths.</a:t>
            </a:r>
          </a:p>
          <a:p>
            <a:r>
              <a:rPr lang="en-IN" b="1" dirty="0" smtClean="0"/>
              <a:t>Media Queries</a:t>
            </a:r>
            <a:r>
              <a:rPr lang="en-IN" dirty="0" smtClean="0"/>
              <a:t>: Apply different styles based on screen size.</a:t>
            </a:r>
          </a:p>
          <a:p>
            <a:r>
              <a:rPr lang="en-IN" b="1" dirty="0" smtClean="0"/>
              <a:t>Fluid Images</a:t>
            </a:r>
            <a:r>
              <a:rPr lang="en-IN" dirty="0" smtClean="0"/>
              <a:t>: Use max-width: 100% to scale images automatically.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719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Mobile-First Approach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600200"/>
            <a:ext cx="8784976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Instead of designing for desktops first, the mobile-first approach starts with the smallest screens and scales up.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Why Mobile-First?</a:t>
            </a:r>
          </a:p>
          <a:p>
            <a:r>
              <a:rPr lang="en-US" sz="2400" dirty="0" smtClean="0"/>
              <a:t>Majority of users browse on mobile.</a:t>
            </a:r>
          </a:p>
          <a:p>
            <a:r>
              <a:rPr lang="en-US" sz="2400" dirty="0" smtClean="0"/>
              <a:t>Improves performance.</a:t>
            </a:r>
            <a:endParaRPr lang="en-US" sz="2400" b="1" dirty="0" smtClean="0"/>
          </a:p>
          <a:p>
            <a:pPr marL="0" indent="0">
              <a:buNone/>
            </a:pPr>
            <a:r>
              <a:rPr lang="en-US" sz="2400" b="1" dirty="0" smtClean="0"/>
              <a:t>Implementation Steps:</a:t>
            </a:r>
          </a:p>
          <a:p>
            <a:r>
              <a:rPr lang="en-US" sz="2400" b="1" dirty="0" smtClean="0"/>
              <a:t>Start with a Mobile Layout</a:t>
            </a:r>
            <a:r>
              <a:rPr lang="en-US" sz="2400" dirty="0" smtClean="0"/>
              <a:t>: Design a simple interface for small screens.</a:t>
            </a:r>
          </a:p>
          <a:p>
            <a:r>
              <a:rPr lang="en-US" sz="2400" b="1" dirty="0" smtClean="0"/>
              <a:t>Use Progressive Enhancement</a:t>
            </a:r>
            <a:r>
              <a:rPr lang="en-US" sz="2400" dirty="0" smtClean="0"/>
              <a:t>: Add more features for larger screens.</a:t>
            </a:r>
          </a:p>
          <a:p>
            <a:r>
              <a:rPr lang="en-US" sz="2400" b="1" dirty="0" smtClean="0"/>
              <a:t>Optimize Performance</a:t>
            </a:r>
            <a:r>
              <a:rPr lang="en-US" sz="2400" dirty="0" smtClean="0"/>
              <a:t>: Reduce unnecessary elements for mobile users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90181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Fundamentals of Bootstrap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Bootstrap is a popular front-end framework that makes web development faster and easier.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Key Features:</a:t>
            </a:r>
          </a:p>
          <a:p>
            <a:r>
              <a:rPr lang="en-US" b="1" dirty="0" smtClean="0"/>
              <a:t>Grid System</a:t>
            </a:r>
            <a:r>
              <a:rPr lang="en-US" dirty="0" smtClean="0"/>
              <a:t>: A flexible layout system for responsive design.</a:t>
            </a:r>
          </a:p>
          <a:p>
            <a:r>
              <a:rPr lang="en-US" b="1" dirty="0" smtClean="0"/>
              <a:t>Pre-built Components</a:t>
            </a:r>
            <a:r>
              <a:rPr lang="en-US" dirty="0" smtClean="0"/>
              <a:t>: Buttons, modals, forms, and more.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2818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59</TotalTime>
  <Words>1399</Words>
  <Application>Microsoft Office PowerPoint</Application>
  <PresentationFormat>On-screen Show (4:3)</PresentationFormat>
  <Paragraphs>205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Origin</vt:lpstr>
      <vt:lpstr>Day1- MEAN Basics</vt:lpstr>
      <vt:lpstr>PowerPoint Presentation</vt:lpstr>
      <vt:lpstr>1. Basics of Web Development</vt:lpstr>
      <vt:lpstr>Core Technologies:</vt:lpstr>
      <vt:lpstr>Web Design Principles </vt:lpstr>
      <vt:lpstr>Best Practices</vt:lpstr>
      <vt:lpstr>Understanding Responsive Web Design (RWD)</vt:lpstr>
      <vt:lpstr>Mobile-First Approach</vt:lpstr>
      <vt:lpstr>Fundamentals of Bootstrap</vt:lpstr>
      <vt:lpstr>Basics of HTML5</vt:lpstr>
      <vt:lpstr>Sample HTML 5 code</vt:lpstr>
      <vt:lpstr>HTML, CSS,JS</vt:lpstr>
      <vt:lpstr>Basics of CSS3</vt:lpstr>
      <vt:lpstr>Basics of CSS3</vt:lpstr>
      <vt:lpstr>Testing and Debugging using Developer Tools</vt:lpstr>
      <vt:lpstr>JS</vt:lpstr>
      <vt:lpstr>Asynchronous Programming in JavaScript</vt:lpstr>
      <vt:lpstr>sample</vt:lpstr>
      <vt:lpstr>Callbacks in JavaScript</vt:lpstr>
      <vt:lpstr>Object-Oriented Programming (OOP) in JavaScript</vt:lpstr>
      <vt:lpstr>OOP Concepts in JavaScript </vt:lpstr>
      <vt:lpstr>DOM Structure</vt:lpstr>
      <vt:lpstr>Error Handling</vt:lpstr>
      <vt:lpstr>Basics of Node.js Architecture</vt:lpstr>
      <vt:lpstr>Key Features of Node.js</vt:lpstr>
      <vt:lpstr>PowerPoint Presentation</vt:lpstr>
      <vt:lpstr>Node.js Architecture</vt:lpstr>
      <vt:lpstr>SQL vs NoSQL Databases</vt:lpstr>
      <vt:lpstr>Common NoSQL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vijai</dc:creator>
  <cp:lastModifiedBy>vijai</cp:lastModifiedBy>
  <cp:revision>11</cp:revision>
  <dcterms:created xsi:type="dcterms:W3CDTF">2025-02-12T01:19:03Z</dcterms:created>
  <dcterms:modified xsi:type="dcterms:W3CDTF">2025-02-12T04:16:41Z</dcterms:modified>
</cp:coreProperties>
</file>