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Archivo Black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 Bold" panose="020B0604020202020204" charset="0"/>
      <p:regular r:id="rId16"/>
    </p:embeddedFont>
    <p:embeddedFont>
      <p:font typeface="League Spartan" panose="020B0604020202020204" charset="0"/>
      <p:regular r:id="rId17"/>
    </p:embeddedFont>
    <p:embeddedFont>
      <p:font typeface="Poppins" panose="00000500000000000000" pitchFamily="2" charset="0"/>
      <p:regular r:id="rId18"/>
    </p:embeddedFont>
    <p:embeddedFont>
      <p:font typeface="Poppins Bold" panose="00000800000000000000" charset="0"/>
      <p:regular r:id="rId19"/>
    </p:embeddedFont>
    <p:embeddedFont>
      <p:font typeface="Poppins Semi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hithambarampillai7@gmail.com" TargetMode="External"/><Relationship Id="rId5" Type="http://schemas.openxmlformats.org/officeDocument/2006/relationships/hyperlink" Target="mailto:vijaisuria04@gmail.com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535653" y="2237484"/>
            <a:ext cx="13723647" cy="4231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Lato Bold"/>
              </a:rPr>
              <a:t> AI POWERED GUARDIAN OF HEART WITH EMOTION INTELLIGENCE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20862" y="847725"/>
            <a:ext cx="11646276" cy="162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</a:rPr>
              <a:t>CARDIOCARE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535693" y="6948416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8786810" y="7929582"/>
            <a:ext cx="9889924" cy="1678264"/>
            <a:chOff x="3415785" y="7998261"/>
            <a:chExt cx="9889924" cy="1678264"/>
          </a:xfrm>
        </p:grpSpPr>
        <p:sp>
          <p:nvSpPr>
            <p:cNvPr id="10" name="TextBox 10"/>
            <p:cNvSpPr txBox="1"/>
            <p:nvPr/>
          </p:nvSpPr>
          <p:spPr>
            <a:xfrm>
              <a:off x="3415785" y="7998261"/>
              <a:ext cx="3991405" cy="1678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79"/>
                </a:lnSpc>
              </a:pPr>
              <a:r>
                <a:rPr lang="en-US" sz="2413" dirty="0">
                  <a:solidFill>
                    <a:srgbClr val="000000"/>
                  </a:solidFill>
                  <a:latin typeface="Poppins"/>
                </a:rPr>
                <a:t>Mr. M. </a:t>
              </a:r>
              <a:r>
                <a:rPr lang="en-US" sz="2413" dirty="0" err="1">
                  <a:solidFill>
                    <a:srgbClr val="000000"/>
                  </a:solidFill>
                  <a:latin typeface="Poppins"/>
                </a:rPr>
                <a:t>Vijai</a:t>
              </a:r>
              <a:r>
                <a:rPr lang="en-US" sz="2413" dirty="0">
                  <a:solidFill>
                    <a:srgbClr val="000000"/>
                  </a:solidFill>
                  <a:latin typeface="Poppins"/>
                </a:rPr>
                <a:t> </a:t>
              </a:r>
              <a:r>
                <a:rPr lang="en-US" sz="2413" dirty="0" err="1">
                  <a:solidFill>
                    <a:srgbClr val="000000"/>
                  </a:solidFill>
                  <a:latin typeface="Poppins"/>
                </a:rPr>
                <a:t>Suria</a:t>
              </a:r>
              <a:endParaRPr lang="en-US" sz="2413" dirty="0">
                <a:solidFill>
                  <a:srgbClr val="000000"/>
                </a:solidFill>
                <a:latin typeface="Poppins"/>
              </a:endParaRPr>
            </a:p>
            <a:p>
              <a:pPr>
                <a:lnSpc>
                  <a:spcPts val="3379"/>
                </a:lnSpc>
              </a:pPr>
              <a:r>
                <a:rPr lang="en-US" sz="2413" u="sng" dirty="0">
                  <a:solidFill>
                    <a:srgbClr val="000000"/>
                  </a:solidFill>
                  <a:latin typeface="Poppins"/>
                  <a:hlinkClick r:id="rId5" tooltip="mailto:vijaisuria04@gmail.com"/>
                </a:rPr>
                <a:t>vijaisuria04@gmail.com</a:t>
              </a:r>
            </a:p>
            <a:p>
              <a:pPr>
                <a:lnSpc>
                  <a:spcPts val="3379"/>
                </a:lnSpc>
              </a:pPr>
              <a:r>
                <a:rPr lang="en-US" sz="2413" dirty="0">
                  <a:solidFill>
                    <a:srgbClr val="000000"/>
                  </a:solidFill>
                  <a:latin typeface="Poppins"/>
                </a:rPr>
                <a:t>6381544020</a:t>
              </a:r>
            </a:p>
            <a:p>
              <a:pPr>
                <a:lnSpc>
                  <a:spcPts val="33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489243" y="7998261"/>
              <a:ext cx="5816466" cy="1678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79"/>
                </a:lnSpc>
              </a:pPr>
              <a:r>
                <a:rPr lang="en-US" sz="2413" dirty="0">
                  <a:solidFill>
                    <a:srgbClr val="000000"/>
                  </a:solidFill>
                  <a:latin typeface="Poppins"/>
                </a:rPr>
                <a:t>Mr. C. B. Siva </a:t>
              </a:r>
              <a:r>
                <a:rPr lang="en-US" sz="2413" dirty="0" err="1">
                  <a:solidFill>
                    <a:srgbClr val="000000"/>
                  </a:solidFill>
                  <a:latin typeface="Poppins"/>
                </a:rPr>
                <a:t>Jegadeesh</a:t>
              </a:r>
              <a:endParaRPr lang="en-US" sz="2413" dirty="0">
                <a:solidFill>
                  <a:srgbClr val="000000"/>
                </a:solidFill>
                <a:latin typeface="Poppins"/>
              </a:endParaRPr>
            </a:p>
            <a:p>
              <a:pPr>
                <a:lnSpc>
                  <a:spcPts val="3379"/>
                </a:lnSpc>
              </a:pPr>
              <a:r>
                <a:rPr lang="en-US" sz="2413" u="sng" dirty="0">
                  <a:solidFill>
                    <a:srgbClr val="000000"/>
                  </a:solidFill>
                  <a:latin typeface="Poppins"/>
                  <a:hlinkClick r:id="rId6" tooltip="mailto:chithambarampillai7@gmail.com"/>
                </a:rPr>
                <a:t>chithambarampillai7@gmail.com</a:t>
              </a:r>
            </a:p>
            <a:p>
              <a:pPr>
                <a:lnSpc>
                  <a:spcPts val="3379"/>
                </a:lnSpc>
              </a:pPr>
              <a:r>
                <a:rPr lang="en-US" sz="2413" dirty="0">
                  <a:solidFill>
                    <a:srgbClr val="000000"/>
                  </a:solidFill>
                  <a:latin typeface="Poppins"/>
                </a:rPr>
                <a:t>9524177935</a:t>
              </a:r>
            </a:p>
            <a:p>
              <a:pPr>
                <a:lnSpc>
                  <a:spcPts val="33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2"/>
          <p:cNvSpPr txBox="1"/>
          <p:nvPr/>
        </p:nvSpPr>
        <p:spPr>
          <a:xfrm>
            <a:off x="3357522" y="7929582"/>
            <a:ext cx="5816466" cy="209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Poppins"/>
              </a:rPr>
              <a:t>Dr. Y. Nancy Jane (Mentor)</a:t>
            </a:r>
          </a:p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Poppins"/>
              </a:rPr>
              <a:t>Assistant Professor</a:t>
            </a:r>
          </a:p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Poppins"/>
              </a:rPr>
              <a:t>Department of Computer </a:t>
            </a:r>
          </a:p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Poppins"/>
              </a:rPr>
              <a:t>Technology, MIT</a:t>
            </a:r>
          </a:p>
          <a:p>
            <a:pPr>
              <a:lnSpc>
                <a:spcPts val="3379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597669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OBJECTIVE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9771" y="1335906"/>
            <a:ext cx="325469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28547" y="1497527"/>
            <a:ext cx="14140435" cy="8444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641" lvl="1" indent="-379321">
              <a:lnSpc>
                <a:spcPts val="5235"/>
              </a:lnSpc>
              <a:buFont typeface="Arial"/>
              <a:buChar char="•"/>
            </a:pPr>
            <a:r>
              <a:rPr lang="en-US" sz="3513" dirty="0">
                <a:latin typeface="Poppins"/>
              </a:rPr>
              <a:t>Develop a user-friendly </a:t>
            </a:r>
            <a:r>
              <a:rPr lang="en-US" sz="3513" dirty="0" err="1">
                <a:latin typeface="Poppins"/>
              </a:rPr>
              <a:t>chatbot</a:t>
            </a:r>
            <a:r>
              <a:rPr lang="en-US" sz="3513" dirty="0">
                <a:latin typeface="Poppins"/>
              </a:rPr>
              <a:t> and virtual assistant named "</a:t>
            </a:r>
            <a:r>
              <a:rPr lang="en-US" sz="3513" dirty="0" err="1">
                <a:latin typeface="Poppins"/>
              </a:rPr>
              <a:t>Cardiocare</a:t>
            </a:r>
            <a:r>
              <a:rPr lang="en-US" sz="3513" dirty="0">
                <a:latin typeface="Poppins"/>
              </a:rPr>
              <a:t> </a:t>
            </a:r>
            <a:r>
              <a:rPr lang="en-US" sz="3513" dirty="0" err="1">
                <a:latin typeface="Poppins"/>
              </a:rPr>
              <a:t>Bot</a:t>
            </a:r>
            <a:r>
              <a:rPr lang="en-US" sz="3513" dirty="0">
                <a:latin typeface="Poppins"/>
              </a:rPr>
              <a:t>" integrated into a mobile app.</a:t>
            </a:r>
          </a:p>
          <a:p>
            <a:pPr marL="758641" lvl="1" indent="-379321">
              <a:lnSpc>
                <a:spcPts val="5235"/>
              </a:lnSpc>
              <a:buFont typeface="Arial"/>
              <a:buChar char="•"/>
            </a:pPr>
            <a:r>
              <a:rPr lang="en-US" sz="3513" dirty="0">
                <a:latin typeface="Poppins"/>
              </a:rPr>
              <a:t>Utilize cutting-edge emotion intelligence technology, including eye lens emotion detection and sentiment analysis of social media posts.</a:t>
            </a:r>
          </a:p>
          <a:p>
            <a:pPr marL="758641" lvl="1" indent="-379321">
              <a:lnSpc>
                <a:spcPts val="5235"/>
              </a:lnSpc>
              <a:buFont typeface="Arial"/>
              <a:buChar char="•"/>
            </a:pPr>
            <a:r>
              <a:rPr lang="en-US" sz="3513" dirty="0">
                <a:latin typeface="Poppins"/>
              </a:rPr>
              <a:t>Provide personalized emotional well-being support to users.</a:t>
            </a:r>
          </a:p>
          <a:p>
            <a:pPr marL="758641" lvl="1" indent="-379321">
              <a:lnSpc>
                <a:spcPts val="5235"/>
              </a:lnSpc>
              <a:buFont typeface="Arial"/>
              <a:buChar char="•"/>
            </a:pPr>
            <a:r>
              <a:rPr lang="en-US" sz="3513" dirty="0">
                <a:latin typeface="Poppins"/>
              </a:rPr>
              <a:t>Improve users' overall quality of life by safeguarding heart health and offering guidance for maintaining a healthy heart and emotional balance.</a:t>
            </a:r>
          </a:p>
          <a:p>
            <a:pPr marL="758641" lvl="1" indent="-379321">
              <a:lnSpc>
                <a:spcPts val="5235"/>
              </a:lnSpc>
              <a:buFont typeface="Arial"/>
              <a:buChar char="•"/>
            </a:pPr>
            <a:r>
              <a:rPr lang="en-US" sz="3513" dirty="0">
                <a:latin typeface="Poppins"/>
              </a:rPr>
              <a:t>Swiftly alert and notify relatives and parents in critical situations to ensure timely interventions and support, enhancing user safety and cardiac health.</a:t>
            </a:r>
          </a:p>
          <a:p>
            <a:pPr>
              <a:lnSpc>
                <a:spcPts val="4341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4233C-62A6-BDCF-79AB-B1EA9359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68936" cy="10767439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9BF75F3-09DF-56E6-2797-2A41614E4149}"/>
              </a:ext>
            </a:extLst>
          </p:cNvPr>
          <p:cNvSpPr txBox="1"/>
          <p:nvPr/>
        </p:nvSpPr>
        <p:spPr>
          <a:xfrm>
            <a:off x="12456368" y="9058969"/>
            <a:ext cx="5999880" cy="981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713"/>
              </a:lnSpc>
              <a:spcBef>
                <a:spcPct val="0"/>
              </a:spcBef>
            </a:pPr>
            <a:r>
              <a:rPr lang="en-US" sz="6427" dirty="0">
                <a:solidFill>
                  <a:srgbClr val="000000"/>
                </a:solidFill>
                <a:latin typeface="League Spartan"/>
              </a:rPr>
              <a:t>WORKPLAN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BDE0BD-4B8D-E46A-238F-071D0EACCD8C}"/>
              </a:ext>
            </a:extLst>
          </p:cNvPr>
          <p:cNvGrpSpPr/>
          <p:nvPr/>
        </p:nvGrpSpPr>
        <p:grpSpPr>
          <a:xfrm rot="16200000">
            <a:off x="15518357" y="7483759"/>
            <a:ext cx="235433" cy="5112569"/>
            <a:chOff x="0" y="0"/>
            <a:chExt cx="812800" cy="270933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AB84FFC-FD73-C8F1-1C2C-934BE1CD507C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24237E-932C-7536-272A-21657A869E17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586232" y="327760"/>
            <a:ext cx="8968595" cy="155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EXPECTED DELIVERABLES AND </a:t>
            </a:r>
          </a:p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SOCIETAL RELEVANCE</a:t>
            </a:r>
          </a:p>
        </p:txBody>
      </p:sp>
      <p:sp>
        <p:nvSpPr>
          <p:cNvPr id="4" name="AutoShape 4"/>
          <p:cNvSpPr/>
          <p:nvPr/>
        </p:nvSpPr>
        <p:spPr>
          <a:xfrm>
            <a:off x="3657847" y="2260501"/>
            <a:ext cx="799364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86232" y="2470051"/>
            <a:ext cx="12948410" cy="6807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4167" lvl="1" indent="-422083">
              <a:lnSpc>
                <a:spcPts val="6060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Poppins"/>
              </a:rPr>
              <a:t>Accurate Heart Disease Detection</a:t>
            </a:r>
          </a:p>
          <a:p>
            <a:pPr marL="844167" lvl="1" indent="-422083">
              <a:lnSpc>
                <a:spcPts val="6060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Poppins"/>
              </a:rPr>
              <a:t>Personalized Recommendations</a:t>
            </a:r>
          </a:p>
          <a:p>
            <a:pPr marL="844167" lvl="1" indent="-422083">
              <a:lnSpc>
                <a:spcPts val="6060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Poppins"/>
              </a:rPr>
              <a:t>Emotional Well-being Assessment</a:t>
            </a:r>
          </a:p>
          <a:p>
            <a:pPr marL="844167" lvl="1" indent="-422083">
              <a:lnSpc>
                <a:spcPts val="6060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Poppins"/>
              </a:rPr>
              <a:t>Cost-Effective Healthcare Management</a:t>
            </a:r>
          </a:p>
          <a:p>
            <a:pPr marL="844167" lvl="1" indent="-422083">
              <a:lnSpc>
                <a:spcPts val="6060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Poppins"/>
              </a:rPr>
              <a:t>Improved User Engagement and Adherence</a:t>
            </a:r>
          </a:p>
          <a:p>
            <a:pPr marL="844167" lvl="1" indent="-422083">
              <a:lnSpc>
                <a:spcPts val="6060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Poppins"/>
              </a:rPr>
              <a:t>Timely Emergency Notifications</a:t>
            </a:r>
          </a:p>
          <a:p>
            <a:pPr marL="844167" lvl="1" indent="-422083">
              <a:lnSpc>
                <a:spcPts val="6060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Poppins"/>
              </a:rPr>
              <a:t>Enhanced Heart Health Awareness</a:t>
            </a:r>
          </a:p>
          <a:p>
            <a:pPr marL="844167" lvl="1" indent="-422083">
              <a:lnSpc>
                <a:spcPts val="6060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Poppins"/>
              </a:rPr>
              <a:t>User-Friendly Mobile Application</a:t>
            </a:r>
          </a:p>
          <a:p>
            <a:pPr>
              <a:lnSpc>
                <a:spcPts val="5473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97643" y="4138505"/>
            <a:ext cx="4957463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PROPOSED BUDGET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297643" y="5638443"/>
            <a:ext cx="247873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3943992" y="0"/>
            <a:ext cx="2622228" cy="10287000"/>
            <a:chOff x="0" y="0"/>
            <a:chExt cx="690628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0628" cy="2709333"/>
            </a:xfrm>
            <a:custGeom>
              <a:avLst/>
              <a:gdLst/>
              <a:ahLst/>
              <a:cxnLst/>
              <a:rect l="l" t="t" r="r" b="b"/>
              <a:pathLst>
                <a:path w="690628" h="2709333">
                  <a:moveTo>
                    <a:pt x="0" y="0"/>
                  </a:moveTo>
                  <a:lnTo>
                    <a:pt x="690628" y="0"/>
                  </a:lnTo>
                  <a:lnTo>
                    <a:pt x="690628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6998290" y="893821"/>
          <a:ext cx="10799969" cy="8364478"/>
        </p:xfrm>
        <a:graphic>
          <a:graphicData uri="http://schemas.openxmlformats.org/drawingml/2006/table">
            <a:tbl>
              <a:tblPr/>
              <a:tblGrid>
                <a:gridCol w="430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3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2622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dirty="0">
                          <a:solidFill>
                            <a:srgbClr val="000000"/>
                          </a:solidFill>
                          <a:latin typeface="Archivo Black"/>
                        </a:rPr>
                        <a:t>HEAD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 dirty="0">
                          <a:solidFill>
                            <a:srgbClr val="000000"/>
                          </a:solidFill>
                          <a:latin typeface="Archivo Black Bold"/>
                        </a:rPr>
                        <a:t>AMOUNT (Rs.)</a:t>
                      </a:r>
                      <a:endParaRPr lang="en-US" sz="11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1" dirty="0">
                          <a:solidFill>
                            <a:srgbClr val="000000"/>
                          </a:solidFill>
                          <a:latin typeface="Archivo Black Bold"/>
                        </a:rPr>
                        <a:t>REASON</a:t>
                      </a:r>
                      <a:endParaRPr lang="en-US" sz="11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13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Semi-Bold"/>
                        </a:rPr>
                        <a:t>Material / Fabrication / 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Semi-Bold"/>
                        </a:rPr>
                        <a:t>12000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</a:rPr>
                        <a:t>Sensors, cameras, hardware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13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Semi-Bold"/>
                        </a:rPr>
                        <a:t>Travel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Semi-Bold"/>
                        </a:rPr>
                        <a:t>3000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</a:rPr>
                        <a:t>Meetings, conferences, research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23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Semi-Bold"/>
                        </a:rPr>
                        <a:t>Contingency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Semi-Bold"/>
                        </a:rPr>
                        <a:t>3000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</a:rPr>
                        <a:t>Unforeseen expenses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894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Semi-Bold"/>
                        </a:rPr>
                        <a:t>Consumables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Semi-Bold"/>
                        </a:rPr>
                        <a:t>1000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</a:rPr>
                        <a:t>batteries, testing materials, calibration tools,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13"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Bold"/>
                        </a:rPr>
                        <a:t>Others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 Semi-Bold"/>
                        </a:rPr>
                        <a:t>6000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</a:rPr>
                        <a:t>IEEE Paper Publishing Fee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3223502"/>
            <a:ext cx="16744950" cy="332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291"/>
              </a:lnSpc>
              <a:spcBef>
                <a:spcPct val="0"/>
              </a:spcBef>
            </a:pPr>
            <a:r>
              <a:rPr lang="en-US" sz="19494" u="none">
                <a:solidFill>
                  <a:srgbClr val="593C8F"/>
                </a:solidFill>
                <a:latin typeface="League Spartan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10847" y="1221412"/>
            <a:ext cx="13263029" cy="115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593C8F"/>
                </a:solidFill>
                <a:latin typeface="Poppins"/>
              </a:rPr>
              <a:t>CARDIOCARE BOT: AI POWERED GUARDIAN OF HEART</a:t>
            </a:r>
          </a:p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593C8F"/>
                </a:solidFill>
                <a:latin typeface="Poppins"/>
              </a:rPr>
              <a:t>WITH EMOTION INTELLIGENCE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49806" y="7702607"/>
            <a:ext cx="11388388" cy="60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593C8F"/>
                </a:solidFill>
                <a:latin typeface="Poppins"/>
              </a:rPr>
              <a:t>Student's Innovative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000200" y="285716"/>
            <a:ext cx="8968595" cy="78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REFERENCES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928762" y="1071534"/>
            <a:ext cx="4000527" cy="45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64301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71638" y="1428724"/>
            <a:ext cx="15930674" cy="8091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[1] G.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Joo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Y. Song, H.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 and J. Park, "Clinical Implication of Machine Learning in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Predicting the Occurrence of Cardiovascular Disease Using Big Data (Nationwide Cohort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Data in Korea)," in IEEE Access, vol. 8, pp. 157643-157653, 2020,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10.1109/ACCESS.2020.3015757.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[2] J. Wang et al., "A Stacking-Based Model for Non-Invasive Detection of Coronary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Heart Disease," in IEEE Access, vol. 8, pp. 37124-37133, 2020,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10.1109/ACCESS.2020.2975377.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[3] S. J. Pasha and E. S. Mohamed, "Novel Feature Reduction (NFR) Model With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Machine Learning and Data Mining Algorithms for Effective Disease Risk Prediction,"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in IEEE Access, vol. 8, pp. 184087-184108, 2020,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 10.1109/ACCESS.2020.3028714.</a:t>
            </a:r>
          </a:p>
          <a:p>
            <a:pPr>
              <a:lnSpc>
                <a:spcPts val="5473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000200" y="285716"/>
            <a:ext cx="8968595" cy="78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REFERENCES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928762" y="1071534"/>
            <a:ext cx="4000527" cy="45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64301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57324" y="1214410"/>
            <a:ext cx="1621642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[4] A.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Abdellatif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H.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Abdellatef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J.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Kanesan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C. -O. Chow, J. H.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Chuah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 and H. M.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Gheni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"An Effective Heart Disease Detection and Severity Level Classification Model Using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Machine Learning and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Hyperparameter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 Optimization Methods," in IEEE Access, vol. 10,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pp. 79974-79985, 2022,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 10.1109/ACCESS.2022.3191669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[5] M. Z. M.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Shamim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S.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Alotaibi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H. S. Hussein, M.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Farrag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 and M.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Shiblee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"Diagnostic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Accuracy of Smartphone-Connected Electrophysiological Biosensors for Prediction of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Blood Glucose Level in a Type-2 Diabetic Patient Using Machine Learning: A Pilot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Study," in IEEE Embedded Systems Letters, vol. 14, no. 1, pp. 27-30, March 2022, 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 10.1109/LES.2021.3096717.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[6] R.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Kapila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T.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Ragunathan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S.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Saleti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T. J.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Lakshmi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 and M. W. Ahmad, "Heart Disease Prediction 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Using Novel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Quine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McCluskey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 Binary Classifier (QMBC)," in IEEE Access, vol. 11, pp. 64324-64347, 2023,</a:t>
            </a:r>
          </a:p>
          <a:p>
            <a:pPr marL="1165034" lvl="1" indent="-742950">
              <a:lnSpc>
                <a:spcPct val="200000"/>
              </a:lnSpc>
            </a:pP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 10.1109/ACCESS.2023.3289584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000200" y="285716"/>
            <a:ext cx="8968595" cy="78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REFERENCES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928762" y="1071534"/>
            <a:ext cx="4000527" cy="45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64301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5886" y="1214410"/>
            <a:ext cx="1621642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[7] C.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Chakraborty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 and A.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Kishor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 "Real-Time Cloud-Based Patient-Centric Monitoring Using Computational Health Systems," in IEEE Transactions on Computational Social Systems, vol. 9, no. 6, pp. 1613-1623, Dec. 2022,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 10.1109/TCSS.2022.3170375.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[8] P. Yevtushenko et al., "Deep Learning Based Centerline-Aggregated Aortic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Hemodynamics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 An Efficient Alternative to Numerical Modeling of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Hemodynamics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,” in IEEE Journal of Biomedical and Health Informatics, vol. 26, no. 4, pp. 1815-1825, April 2022,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 10.1109/JBHI.2021.3116764.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[9] B. Y. Al-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Mualemi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 and L. Lu, "A Deep Learning-Based Sepsis Estimation Scheme,” in IEEE Access, vol. 9, pp. 5442-5452, 2021,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 10.1109/ACCESS.2020.3043732.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</a:rPr>
              <a:t>[10] L. D. Sharma and A. Bhattacharyya, "A Computerized Approach for Automatic Human Emotion Recognition Using Sliding Mode Singular Spectrum Analysis," in IEEE Sensors Journal, vol. 21, no. 23, pp. 26931-26940, 1 Dec.1, 2021, </a:t>
            </a:r>
            <a:r>
              <a:rPr lang="en-US" sz="2400" dirty="0" err="1">
                <a:solidFill>
                  <a:srgbClr val="000000"/>
                </a:solidFill>
                <a:latin typeface="Poppins"/>
              </a:rPr>
              <a:t>doi</a:t>
            </a:r>
            <a:r>
              <a:rPr lang="en-US" sz="2400" dirty="0">
                <a:solidFill>
                  <a:srgbClr val="000000"/>
                </a:solidFill>
                <a:latin typeface="Poppins"/>
              </a:rPr>
              <a:t>: 10.1109/JSEN.2021.3120787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843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Calibri</vt:lpstr>
      <vt:lpstr>Archivo Black</vt:lpstr>
      <vt:lpstr>Arial</vt:lpstr>
      <vt:lpstr>League Spartan</vt:lpstr>
      <vt:lpstr>Poppins Bold</vt:lpstr>
      <vt:lpstr>Lato Bold</vt:lpstr>
      <vt:lpstr>Poppins Semi-Bold</vt:lpstr>
      <vt:lpstr>Archivo Black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CardioCare: SIP_2324S0071</dc:title>
  <cp:lastModifiedBy>VIJAI SURIA M</cp:lastModifiedBy>
  <cp:revision>17</cp:revision>
  <dcterms:created xsi:type="dcterms:W3CDTF">2006-08-16T00:00:00Z</dcterms:created>
  <dcterms:modified xsi:type="dcterms:W3CDTF">2023-08-28T18:29:47Z</dcterms:modified>
  <dc:identifier>DAFswMy4dYs</dc:identifier>
</cp:coreProperties>
</file>