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700" baseline="0"/>
              <a:t>Traffic Offences Percentage During the year 2020, 2021 and 2022</a:t>
            </a:r>
          </a:p>
        </c:rich>
      </c:tx>
      <c:layout>
        <c:manualLayout>
          <c:xMode val="edge"/>
          <c:yMode val="edge"/>
          <c:x val="0.16067729535312728"/>
          <c:y val="1.54601442933907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316570993939812E-2"/>
          <c:y val="5.9884899271606756E-2"/>
          <c:w val="0.93809477689048693"/>
          <c:h val="0.72459058868220239"/>
        </c:manualLayout>
      </c:layout>
      <c:barChart>
        <c:barDir val="col"/>
        <c:grouping val="clustered"/>
        <c:varyColors val="0"/>
        <c:ser>
          <c:idx val="0"/>
          <c:order val="0"/>
          <c:tx>
            <c:v>2020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'Percentage Conversion'!$H$2:$H$41</c:f>
              <c:strCache>
                <c:ptCount val="40"/>
                <c:pt idx="0">
                  <c:v>Reckless driving</c:v>
                </c:pt>
                <c:pt idx="1">
                  <c:v>Over speeding</c:v>
                </c:pt>
                <c:pt idx="2">
                  <c:v>Carrying excess passenger</c:v>
                </c:pt>
                <c:pt idx="3">
                  <c:v>Drunken driving</c:v>
                </c:pt>
                <c:pt idx="4">
                  <c:v>Ref.to go for hire</c:v>
                </c:pt>
                <c:pt idx="5">
                  <c:v>Demanding.excess fare</c:v>
                </c:pt>
                <c:pt idx="6">
                  <c:v>Without Display card</c:v>
                </c:pt>
                <c:pt idx="7">
                  <c:v>Use of horn at prohibited places</c:v>
                </c:pt>
                <c:pt idx="8">
                  <c:v>Defective silencer</c:v>
                </c:pt>
                <c:pt idx="9">
                  <c:v>Free Wheeling</c:v>
                </c:pt>
                <c:pt idx="10">
                  <c:v>Shrill horn</c:v>
                </c:pt>
                <c:pt idx="11">
                  <c:v>Black film</c:v>
                </c:pt>
                <c:pt idx="12">
                  <c:v>Without Driving license</c:v>
                </c:pt>
                <c:pt idx="13">
                  <c:v>Jumping traffic signal</c:v>
                </c:pt>
                <c:pt idx="14">
                  <c:v>Lane discipline</c:v>
                </c:pt>
                <c:pt idx="15">
                  <c:v>Over taking by left</c:v>
                </c:pt>
                <c:pt idx="16">
                  <c:v>Wrong parking</c:v>
                </c:pt>
                <c:pt idx="17">
                  <c:v>Def. reg. no. plate</c:v>
                </c:pt>
                <c:pt idx="18">
                  <c:v>No Entry</c:v>
                </c:pt>
                <c:pt idx="19">
                  <c:v>HTV prohibited</c:v>
                </c:pt>
                <c:pt idx="20">
                  <c:v>Without Uniform</c:v>
                </c:pt>
                <c:pt idx="21">
                  <c:v>Footpath parking</c:v>
                </c:pt>
                <c:pt idx="22">
                  <c:v>Without Insurance certificate</c:v>
                </c:pt>
                <c:pt idx="23">
                  <c:v>Dazzling head light</c:v>
                </c:pt>
                <c:pt idx="24">
                  <c:v>Triple riding</c:v>
                </c:pt>
                <c:pt idx="25">
                  <c:v>Racing and trials of speed</c:v>
                </c:pt>
                <c:pt idx="26">
                  <c:v>Using Mobile phone</c:v>
                </c:pt>
                <c:pt idx="27">
                  <c:v>Without Safety belt</c:v>
                </c:pt>
                <c:pt idx="28">
                  <c:v>Carrying lengthy material</c:v>
                </c:pt>
                <c:pt idx="29">
                  <c:v>Violating Permit condition</c:v>
                </c:pt>
                <c:pt idx="30">
                  <c:v>Carrying Excess school children</c:v>
                </c:pt>
                <c:pt idx="31">
                  <c:v>Rider- without Helmet</c:v>
                </c:pt>
                <c:pt idx="32">
                  <c:v>Pillion Rider- without Helmet</c:v>
                </c:pt>
                <c:pt idx="33">
                  <c:v>Zig Zag Driving</c:v>
                </c:pt>
                <c:pt idx="34">
                  <c:v>Parked at Intersection</c:v>
                </c:pt>
                <c:pt idx="35">
                  <c:v>Parked at BMTC bus stop</c:v>
                </c:pt>
                <c:pt idx="36">
                  <c:v>Riding on Footpath</c:v>
                </c:pt>
                <c:pt idx="37">
                  <c:v>Carrying Excess passenger in goods
vehicle</c:v>
                </c:pt>
                <c:pt idx="38">
                  <c:v>Not produced documents</c:v>
                </c:pt>
                <c:pt idx="39">
                  <c:v>Others</c:v>
                </c:pt>
              </c:strCache>
            </c:strRef>
          </c:cat>
          <c:val>
            <c:numRef>
              <c:f>'Percentage Conversion'!$I$2:$I$41</c:f>
              <c:numCache>
                <c:formatCode>0.00%</c:formatCode>
                <c:ptCount val="40"/>
                <c:pt idx="0">
                  <c:v>1.4776226878300213E-3</c:v>
                </c:pt>
                <c:pt idx="1">
                  <c:v>7.0459032767845649E-3</c:v>
                </c:pt>
                <c:pt idx="2">
                  <c:v>2.7561694743048356E-3</c:v>
                </c:pt>
                <c:pt idx="3">
                  <c:v>6.3730529714851501E-4</c:v>
                </c:pt>
                <c:pt idx="4">
                  <c:v>1.3863745964359331E-3</c:v>
                </c:pt>
                <c:pt idx="5">
                  <c:v>1.408441128341693E-3</c:v>
                </c:pt>
                <c:pt idx="6">
                  <c:v>4.2820999752258451E-5</c:v>
                </c:pt>
                <c:pt idx="7">
                  <c:v>2.0277353643130744E-6</c:v>
                </c:pt>
                <c:pt idx="8">
                  <c:v>3.0845433247727119E-4</c:v>
                </c:pt>
                <c:pt idx="9">
                  <c:v>1.312064059261401E-6</c:v>
                </c:pt>
                <c:pt idx="10">
                  <c:v>7.2974617405102281E-4</c:v>
                </c:pt>
                <c:pt idx="11">
                  <c:v>3.3632972980903383E-3</c:v>
                </c:pt>
                <c:pt idx="12">
                  <c:v>2.4626249606828077E-3</c:v>
                </c:pt>
                <c:pt idx="13">
                  <c:v>0.10621349405402387</c:v>
                </c:pt>
                <c:pt idx="14">
                  <c:v>7.3748735200066511E-3</c:v>
                </c:pt>
                <c:pt idx="15">
                  <c:v>1.5864047261978757E-5</c:v>
                </c:pt>
                <c:pt idx="16">
                  <c:v>8.6863292586587579E-2</c:v>
                </c:pt>
                <c:pt idx="17">
                  <c:v>3.0228166747120051E-2</c:v>
                </c:pt>
                <c:pt idx="18">
                  <c:v>4.2218762349057463E-2</c:v>
                </c:pt>
                <c:pt idx="19">
                  <c:v>1.3895951173086655E-4</c:v>
                </c:pt>
                <c:pt idx="20">
                  <c:v>1.1422114028624706E-3</c:v>
                </c:pt>
                <c:pt idx="21">
                  <c:v>5.4218065285206347E-3</c:v>
                </c:pt>
                <c:pt idx="22">
                  <c:v>2.7779974491089118E-4</c:v>
                </c:pt>
                <c:pt idx="23">
                  <c:v>1.6150315783999426E-4</c:v>
                </c:pt>
                <c:pt idx="24">
                  <c:v>1.1208128308414255E-2</c:v>
                </c:pt>
                <c:pt idx="25">
                  <c:v>4.5325849319939306E-6</c:v>
                </c:pt>
                <c:pt idx="26">
                  <c:v>2.6639075152285908E-2</c:v>
                </c:pt>
                <c:pt idx="27">
                  <c:v>3.6755089049191308E-2</c:v>
                </c:pt>
                <c:pt idx="28">
                  <c:v>5.0984423771881201E-3</c:v>
                </c:pt>
                <c:pt idx="29">
                  <c:v>1.4313426101033465E-5</c:v>
                </c:pt>
                <c:pt idx="30">
                  <c:v>1.0937843112206407E-4</c:v>
                </c:pt>
                <c:pt idx="31">
                  <c:v>0.3798266811089136</c:v>
                </c:pt>
                <c:pt idx="32">
                  <c:v>0.22791936340560301</c:v>
                </c:pt>
                <c:pt idx="33">
                  <c:v>9.7092740385343676E-5</c:v>
                </c:pt>
                <c:pt idx="34">
                  <c:v>1.5556308600806537E-3</c:v>
                </c:pt>
                <c:pt idx="35">
                  <c:v>7.0493623547589819E-4</c:v>
                </c:pt>
                <c:pt idx="36">
                  <c:v>1.0704057152556192E-3</c:v>
                </c:pt>
                <c:pt idx="37">
                  <c:v>0</c:v>
                </c:pt>
                <c:pt idx="38">
                  <c:v>9.6782616153154614E-4</c:v>
                </c:pt>
                <c:pt idx="39">
                  <c:v>6.350270768274339E-3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5-4DBB-BC26-884BC65C5F01}"/>
            </c:ext>
          </c:extLst>
        </c:ser>
        <c:ser>
          <c:idx val="1"/>
          <c:order val="1"/>
          <c:tx>
            <c:v>2021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'Percentage Conversion'!$H$2:$H$41</c:f>
              <c:strCache>
                <c:ptCount val="40"/>
                <c:pt idx="0">
                  <c:v>Reckless driving</c:v>
                </c:pt>
                <c:pt idx="1">
                  <c:v>Over speeding</c:v>
                </c:pt>
                <c:pt idx="2">
                  <c:v>Carrying excess passenger</c:v>
                </c:pt>
                <c:pt idx="3">
                  <c:v>Drunken driving</c:v>
                </c:pt>
                <c:pt idx="4">
                  <c:v>Ref.to go for hire</c:v>
                </c:pt>
                <c:pt idx="5">
                  <c:v>Demanding.excess fare</c:v>
                </c:pt>
                <c:pt idx="6">
                  <c:v>Without Display card</c:v>
                </c:pt>
                <c:pt idx="7">
                  <c:v>Use of horn at prohibited places</c:v>
                </c:pt>
                <c:pt idx="8">
                  <c:v>Defective silencer</c:v>
                </c:pt>
                <c:pt idx="9">
                  <c:v>Free Wheeling</c:v>
                </c:pt>
                <c:pt idx="10">
                  <c:v>Shrill horn</c:v>
                </c:pt>
                <c:pt idx="11">
                  <c:v>Black film</c:v>
                </c:pt>
                <c:pt idx="12">
                  <c:v>Without Driving license</c:v>
                </c:pt>
                <c:pt idx="13">
                  <c:v>Jumping traffic signal</c:v>
                </c:pt>
                <c:pt idx="14">
                  <c:v>Lane discipline</c:v>
                </c:pt>
                <c:pt idx="15">
                  <c:v>Over taking by left</c:v>
                </c:pt>
                <c:pt idx="16">
                  <c:v>Wrong parking</c:v>
                </c:pt>
                <c:pt idx="17">
                  <c:v>Def. reg. no. plate</c:v>
                </c:pt>
                <c:pt idx="18">
                  <c:v>No Entry</c:v>
                </c:pt>
                <c:pt idx="19">
                  <c:v>HTV prohibited</c:v>
                </c:pt>
                <c:pt idx="20">
                  <c:v>Without Uniform</c:v>
                </c:pt>
                <c:pt idx="21">
                  <c:v>Footpath parking</c:v>
                </c:pt>
                <c:pt idx="22">
                  <c:v>Without Insurance certificate</c:v>
                </c:pt>
                <c:pt idx="23">
                  <c:v>Dazzling head light</c:v>
                </c:pt>
                <c:pt idx="24">
                  <c:v>Triple riding</c:v>
                </c:pt>
                <c:pt idx="25">
                  <c:v>Racing and trials of speed</c:v>
                </c:pt>
                <c:pt idx="26">
                  <c:v>Using Mobile phone</c:v>
                </c:pt>
                <c:pt idx="27">
                  <c:v>Without Safety belt</c:v>
                </c:pt>
                <c:pt idx="28">
                  <c:v>Carrying lengthy material</c:v>
                </c:pt>
                <c:pt idx="29">
                  <c:v>Violating Permit condition</c:v>
                </c:pt>
                <c:pt idx="30">
                  <c:v>Carrying Excess school children</c:v>
                </c:pt>
                <c:pt idx="31">
                  <c:v>Rider- without Helmet</c:v>
                </c:pt>
                <c:pt idx="32">
                  <c:v>Pillion Rider- without Helmet</c:v>
                </c:pt>
                <c:pt idx="33">
                  <c:v>Zig Zag Driving</c:v>
                </c:pt>
                <c:pt idx="34">
                  <c:v>Parked at Intersection</c:v>
                </c:pt>
                <c:pt idx="35">
                  <c:v>Parked at BMTC bus stop</c:v>
                </c:pt>
                <c:pt idx="36">
                  <c:v>Riding on Footpath</c:v>
                </c:pt>
                <c:pt idx="37">
                  <c:v>Carrying Excess passenger in goods
vehicle</c:v>
                </c:pt>
                <c:pt idx="38">
                  <c:v>Not produced documents</c:v>
                </c:pt>
                <c:pt idx="39">
                  <c:v>Others</c:v>
                </c:pt>
              </c:strCache>
            </c:strRef>
          </c:cat>
          <c:val>
            <c:numRef>
              <c:f>'Percentage Conversion'!$J$2:$J$41</c:f>
              <c:numCache>
                <c:formatCode>0.00%</c:formatCode>
                <c:ptCount val="40"/>
                <c:pt idx="0">
                  <c:v>7.1632306406599626E-4</c:v>
                </c:pt>
                <c:pt idx="1">
                  <c:v>5.9620516412405653E-3</c:v>
                </c:pt>
                <c:pt idx="2">
                  <c:v>2.9151533276301151E-3</c:v>
                </c:pt>
                <c:pt idx="3">
                  <c:v>4.4531094771819513E-4</c:v>
                </c:pt>
                <c:pt idx="4">
                  <c:v>3.9007691607554254E-5</c:v>
                </c:pt>
                <c:pt idx="5">
                  <c:v>6.9203728361611402E-5</c:v>
                </c:pt>
                <c:pt idx="6">
                  <c:v>5.2655010709921717E-6</c:v>
                </c:pt>
                <c:pt idx="7">
                  <c:v>2.4715617272004071E-6</c:v>
                </c:pt>
                <c:pt idx="8">
                  <c:v>2.6875547303166166E-4</c:v>
                </c:pt>
                <c:pt idx="9">
                  <c:v>2.6864801382613124E-6</c:v>
                </c:pt>
                <c:pt idx="10">
                  <c:v>5.0667015407608346E-4</c:v>
                </c:pt>
                <c:pt idx="11">
                  <c:v>9.9055895657971095E-4</c:v>
                </c:pt>
                <c:pt idx="12">
                  <c:v>1.1198323808328454E-3</c:v>
                </c:pt>
                <c:pt idx="13">
                  <c:v>8.838831286575756E-2</c:v>
                </c:pt>
                <c:pt idx="14">
                  <c:v>2.3385272307537069E-3</c:v>
                </c:pt>
                <c:pt idx="15">
                  <c:v>9.5638692922102717E-6</c:v>
                </c:pt>
                <c:pt idx="16">
                  <c:v>7.8007753611515851E-2</c:v>
                </c:pt>
                <c:pt idx="17">
                  <c:v>4.9057383967967702E-2</c:v>
                </c:pt>
                <c:pt idx="18">
                  <c:v>3.939400745143623E-2</c:v>
                </c:pt>
                <c:pt idx="19">
                  <c:v>8.2098833025265696E-5</c:v>
                </c:pt>
                <c:pt idx="20">
                  <c:v>7.8563425163313816E-4</c:v>
                </c:pt>
                <c:pt idx="21">
                  <c:v>8.0434289931598998E-3</c:v>
                </c:pt>
                <c:pt idx="22">
                  <c:v>1.3690302784579648E-4</c:v>
                </c:pt>
                <c:pt idx="23">
                  <c:v>7.8122842420638966E-5</c:v>
                </c:pt>
                <c:pt idx="24">
                  <c:v>1.2118496985285719E-2</c:v>
                </c:pt>
                <c:pt idx="25">
                  <c:v>6.2326339207662443E-6</c:v>
                </c:pt>
                <c:pt idx="26">
                  <c:v>1.4894705560164959E-2</c:v>
                </c:pt>
                <c:pt idx="27">
                  <c:v>1.4670223279811843E-2</c:v>
                </c:pt>
                <c:pt idx="28">
                  <c:v>3.1321134635960987E-3</c:v>
                </c:pt>
                <c:pt idx="29">
                  <c:v>5.8027970986444345E-6</c:v>
                </c:pt>
                <c:pt idx="30">
                  <c:v>1.8805360967829186E-4</c:v>
                </c:pt>
                <c:pt idx="31">
                  <c:v>0.41916085751156501</c:v>
                </c:pt>
                <c:pt idx="32">
                  <c:v>0.24818380510252844</c:v>
                </c:pt>
                <c:pt idx="33">
                  <c:v>9.3167131194902311E-5</c:v>
                </c:pt>
                <c:pt idx="34">
                  <c:v>7.7521070869668426E-4</c:v>
                </c:pt>
                <c:pt idx="35">
                  <c:v>3.8352190453818492E-4</c:v>
                </c:pt>
                <c:pt idx="36">
                  <c:v>9.0502142897747084E-4</c:v>
                </c:pt>
                <c:pt idx="37">
                  <c:v>2.2345067198002292E-3</c:v>
                </c:pt>
                <c:pt idx="38">
                  <c:v>2.6402726798832176E-4</c:v>
                </c:pt>
                <c:pt idx="39">
                  <c:v>3.6192260422656399E-3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15-4DBB-BC26-884BC65C5F01}"/>
            </c:ext>
          </c:extLst>
        </c:ser>
        <c:ser>
          <c:idx val="2"/>
          <c:order val="2"/>
          <c:tx>
            <c:v>2022</c:v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'Percentage Conversion'!$H$2:$H$41</c:f>
              <c:strCache>
                <c:ptCount val="40"/>
                <c:pt idx="0">
                  <c:v>Reckless driving</c:v>
                </c:pt>
                <c:pt idx="1">
                  <c:v>Over speeding</c:v>
                </c:pt>
                <c:pt idx="2">
                  <c:v>Carrying excess passenger</c:v>
                </c:pt>
                <c:pt idx="3">
                  <c:v>Drunken driving</c:v>
                </c:pt>
                <c:pt idx="4">
                  <c:v>Ref.to go for hire</c:v>
                </c:pt>
                <c:pt idx="5">
                  <c:v>Demanding.excess fare</c:v>
                </c:pt>
                <c:pt idx="6">
                  <c:v>Without Display card</c:v>
                </c:pt>
                <c:pt idx="7">
                  <c:v>Use of horn at prohibited places</c:v>
                </c:pt>
                <c:pt idx="8">
                  <c:v>Defective silencer</c:v>
                </c:pt>
                <c:pt idx="9">
                  <c:v>Free Wheeling</c:v>
                </c:pt>
                <c:pt idx="10">
                  <c:v>Shrill horn</c:v>
                </c:pt>
                <c:pt idx="11">
                  <c:v>Black film</c:v>
                </c:pt>
                <c:pt idx="12">
                  <c:v>Without Driving license</c:v>
                </c:pt>
                <c:pt idx="13">
                  <c:v>Jumping traffic signal</c:v>
                </c:pt>
                <c:pt idx="14">
                  <c:v>Lane discipline</c:v>
                </c:pt>
                <c:pt idx="15">
                  <c:v>Over taking by left</c:v>
                </c:pt>
                <c:pt idx="16">
                  <c:v>Wrong parking</c:v>
                </c:pt>
                <c:pt idx="17">
                  <c:v>Def. reg. no. plate</c:v>
                </c:pt>
                <c:pt idx="18">
                  <c:v>No Entry</c:v>
                </c:pt>
                <c:pt idx="19">
                  <c:v>HTV prohibited</c:v>
                </c:pt>
                <c:pt idx="20">
                  <c:v>Without Uniform</c:v>
                </c:pt>
                <c:pt idx="21">
                  <c:v>Footpath parking</c:v>
                </c:pt>
                <c:pt idx="22">
                  <c:v>Without Insurance certificate</c:v>
                </c:pt>
                <c:pt idx="23">
                  <c:v>Dazzling head light</c:v>
                </c:pt>
                <c:pt idx="24">
                  <c:v>Triple riding</c:v>
                </c:pt>
                <c:pt idx="25">
                  <c:v>Racing and trials of speed</c:v>
                </c:pt>
                <c:pt idx="26">
                  <c:v>Using Mobile phone</c:v>
                </c:pt>
                <c:pt idx="27">
                  <c:v>Without Safety belt</c:v>
                </c:pt>
                <c:pt idx="28">
                  <c:v>Carrying lengthy material</c:v>
                </c:pt>
                <c:pt idx="29">
                  <c:v>Violating Permit condition</c:v>
                </c:pt>
                <c:pt idx="30">
                  <c:v>Carrying Excess school children</c:v>
                </c:pt>
                <c:pt idx="31">
                  <c:v>Rider- without Helmet</c:v>
                </c:pt>
                <c:pt idx="32">
                  <c:v>Pillion Rider- without Helmet</c:v>
                </c:pt>
                <c:pt idx="33">
                  <c:v>Zig Zag Driving</c:v>
                </c:pt>
                <c:pt idx="34">
                  <c:v>Parked at Intersection</c:v>
                </c:pt>
                <c:pt idx="35">
                  <c:v>Parked at BMTC bus stop</c:v>
                </c:pt>
                <c:pt idx="36">
                  <c:v>Riding on Footpath</c:v>
                </c:pt>
                <c:pt idx="37">
                  <c:v>Carrying Excess passenger in goods
vehicle</c:v>
                </c:pt>
                <c:pt idx="38">
                  <c:v>Not produced documents</c:v>
                </c:pt>
                <c:pt idx="39">
                  <c:v>Others</c:v>
                </c:pt>
              </c:strCache>
            </c:strRef>
          </c:cat>
          <c:val>
            <c:numRef>
              <c:f>'Percentage Conversion'!$K$2:$K$41</c:f>
              <c:numCache>
                <c:formatCode>0.00%</c:formatCode>
                <c:ptCount val="40"/>
                <c:pt idx="0">
                  <c:v>1.2062053831065559E-3</c:v>
                </c:pt>
                <c:pt idx="1">
                  <c:v>5.3247800590025375E-3</c:v>
                </c:pt>
                <c:pt idx="2">
                  <c:v>1.6736803899748427E-3</c:v>
                </c:pt>
                <c:pt idx="3">
                  <c:v>2.8497995611009011E-3</c:v>
                </c:pt>
                <c:pt idx="4">
                  <c:v>2.1659675318230615E-4</c:v>
                </c:pt>
                <c:pt idx="5">
                  <c:v>2.3265871495675497E-4</c:v>
                </c:pt>
                <c:pt idx="6">
                  <c:v>8.3905770463538623E-7</c:v>
                </c:pt>
                <c:pt idx="7">
                  <c:v>2.0377115684002239E-6</c:v>
                </c:pt>
                <c:pt idx="8">
                  <c:v>1.5462634842566405E-4</c:v>
                </c:pt>
                <c:pt idx="9">
                  <c:v>1.0068692455624635E-5</c:v>
                </c:pt>
                <c:pt idx="10">
                  <c:v>1.5726338692594667E-4</c:v>
                </c:pt>
                <c:pt idx="11">
                  <c:v>7.8835464619813364E-4</c:v>
                </c:pt>
                <c:pt idx="12">
                  <c:v>2.7370062325206301E-3</c:v>
                </c:pt>
                <c:pt idx="13">
                  <c:v>3.9897313720798994E-2</c:v>
                </c:pt>
                <c:pt idx="14">
                  <c:v>1.7435619102323327E-3</c:v>
                </c:pt>
                <c:pt idx="15">
                  <c:v>4.5668712209440312E-5</c:v>
                </c:pt>
                <c:pt idx="16">
                  <c:v>0.10380618150592159</c:v>
                </c:pt>
                <c:pt idx="17">
                  <c:v>3.7802785959256319E-2</c:v>
                </c:pt>
                <c:pt idx="18">
                  <c:v>5.0579836820057601E-2</c:v>
                </c:pt>
                <c:pt idx="19">
                  <c:v>1.0470241499985855E-3</c:v>
                </c:pt>
                <c:pt idx="20">
                  <c:v>1.0057904570850752E-3</c:v>
                </c:pt>
                <c:pt idx="21">
                  <c:v>1.3956646128132263E-2</c:v>
                </c:pt>
                <c:pt idx="22">
                  <c:v>1.3412936735528533E-4</c:v>
                </c:pt>
                <c:pt idx="23">
                  <c:v>5.3819558483041206E-5</c:v>
                </c:pt>
                <c:pt idx="24">
                  <c:v>1.5439261092222991E-2</c:v>
                </c:pt>
                <c:pt idx="25">
                  <c:v>1.9178461820237399E-6</c:v>
                </c:pt>
                <c:pt idx="26">
                  <c:v>1.5419363438084494E-2</c:v>
                </c:pt>
                <c:pt idx="27">
                  <c:v>1.0154036610724691E-2</c:v>
                </c:pt>
                <c:pt idx="28">
                  <c:v>2.1241345119776688E-3</c:v>
                </c:pt>
                <c:pt idx="29">
                  <c:v>1.3784519433295632E-5</c:v>
                </c:pt>
                <c:pt idx="30">
                  <c:v>2.1048361847710546E-4</c:v>
                </c:pt>
                <c:pt idx="31">
                  <c:v>0.42001670444024541</c:v>
                </c:pt>
                <c:pt idx="32">
                  <c:v>0.25751615905273739</c:v>
                </c:pt>
                <c:pt idx="33">
                  <c:v>9.852934760146964E-5</c:v>
                </c:pt>
                <c:pt idx="34">
                  <c:v>2.0332765491042938E-3</c:v>
                </c:pt>
                <c:pt idx="35">
                  <c:v>8.611129357286593E-4</c:v>
                </c:pt>
                <c:pt idx="36">
                  <c:v>1.7466784102781214E-3</c:v>
                </c:pt>
                <c:pt idx="37">
                  <c:v>5.9733716646856918E-3</c:v>
                </c:pt>
                <c:pt idx="38">
                  <c:v>2.0628832995392855E-4</c:v>
                </c:pt>
                <c:pt idx="39">
                  <c:v>2.7582224059092678E-3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15-4DBB-BC26-884BC65C5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0756000"/>
        <c:axId val="1660757664"/>
      </c:barChart>
      <c:catAx>
        <c:axId val="166075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757664"/>
        <c:crosses val="autoZero"/>
        <c:auto val="1"/>
        <c:lblAlgn val="ctr"/>
        <c:lblOffset val="100"/>
        <c:noMultiLvlLbl val="0"/>
      </c:catAx>
      <c:valAx>
        <c:axId val="16607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75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00" baseline="0"/>
              <a:t>Major Offence during the period of 2020, 2021 and 2022</a:t>
            </a:r>
          </a:p>
        </c:rich>
      </c:tx>
      <c:layout>
        <c:manualLayout>
          <c:xMode val="edge"/>
          <c:yMode val="edge"/>
          <c:x val="0.11196641543744193"/>
          <c:y val="1.2073519558341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2020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'Major Offence Data'!$B$19:$B$29</c:f>
              <c:strCache>
                <c:ptCount val="11"/>
                <c:pt idx="0">
                  <c:v>Drunken driving</c:v>
                </c:pt>
                <c:pt idx="1">
                  <c:v>Jumping traffic signal</c:v>
                </c:pt>
                <c:pt idx="2">
                  <c:v>Wrong parking</c:v>
                </c:pt>
                <c:pt idx="3">
                  <c:v>Def. reg. no. plate</c:v>
                </c:pt>
                <c:pt idx="4">
                  <c:v>No Entry</c:v>
                </c:pt>
                <c:pt idx="5">
                  <c:v>Using Mobile phone</c:v>
                </c:pt>
                <c:pt idx="6">
                  <c:v>Without Safety belt</c:v>
                </c:pt>
                <c:pt idx="7">
                  <c:v>Rider- without Helmet</c:v>
                </c:pt>
                <c:pt idx="8">
                  <c:v>Pillion Rider- without Helmet</c:v>
                </c:pt>
                <c:pt idx="9">
                  <c:v>Footpath parking</c:v>
                </c:pt>
                <c:pt idx="10">
                  <c:v>Triple riding</c:v>
                </c:pt>
              </c:strCache>
            </c:strRef>
          </c:cat>
          <c:val>
            <c:numRef>
              <c:f>'Major Offence Data'!$C$19:$C$29</c:f>
              <c:numCache>
                <c:formatCode>0.00%</c:formatCode>
                <c:ptCount val="11"/>
                <c:pt idx="0">
                  <c:v>6.3730529714851501E-4</c:v>
                </c:pt>
                <c:pt idx="1">
                  <c:v>0.10621349405402387</c:v>
                </c:pt>
                <c:pt idx="2">
                  <c:v>8.6863292586587579E-2</c:v>
                </c:pt>
                <c:pt idx="3">
                  <c:v>3.0228166747120051E-2</c:v>
                </c:pt>
                <c:pt idx="4">
                  <c:v>4.2218762349057463E-2</c:v>
                </c:pt>
                <c:pt idx="5">
                  <c:v>2.6639075152285908E-2</c:v>
                </c:pt>
                <c:pt idx="6">
                  <c:v>3.6755089049191308E-2</c:v>
                </c:pt>
                <c:pt idx="7">
                  <c:v>0.3798266811089136</c:v>
                </c:pt>
                <c:pt idx="8">
                  <c:v>0.22791936340560301</c:v>
                </c:pt>
                <c:pt idx="9">
                  <c:v>5.4218065285206347E-3</c:v>
                </c:pt>
                <c:pt idx="10">
                  <c:v>1.1208128308414255E-2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DE-41B9-932D-A2AB576510EC}"/>
            </c:ext>
          </c:extLst>
        </c:ser>
        <c:ser>
          <c:idx val="1"/>
          <c:order val="1"/>
          <c:tx>
            <c:v>2021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'Major Offence Data'!$B$19:$B$29</c:f>
              <c:strCache>
                <c:ptCount val="11"/>
                <c:pt idx="0">
                  <c:v>Drunken driving</c:v>
                </c:pt>
                <c:pt idx="1">
                  <c:v>Jumping traffic signal</c:v>
                </c:pt>
                <c:pt idx="2">
                  <c:v>Wrong parking</c:v>
                </c:pt>
                <c:pt idx="3">
                  <c:v>Def. reg. no. plate</c:v>
                </c:pt>
                <c:pt idx="4">
                  <c:v>No Entry</c:v>
                </c:pt>
                <c:pt idx="5">
                  <c:v>Using Mobile phone</c:v>
                </c:pt>
                <c:pt idx="6">
                  <c:v>Without Safety belt</c:v>
                </c:pt>
                <c:pt idx="7">
                  <c:v>Rider- without Helmet</c:v>
                </c:pt>
                <c:pt idx="8">
                  <c:v>Pillion Rider- without Helmet</c:v>
                </c:pt>
                <c:pt idx="9">
                  <c:v>Footpath parking</c:v>
                </c:pt>
                <c:pt idx="10">
                  <c:v>Triple riding</c:v>
                </c:pt>
              </c:strCache>
            </c:strRef>
          </c:cat>
          <c:val>
            <c:numRef>
              <c:f>'Major Offence Data'!$D$19:$D$29</c:f>
              <c:numCache>
                <c:formatCode>0.00%</c:formatCode>
                <c:ptCount val="11"/>
                <c:pt idx="0">
                  <c:v>4.4531094771819513E-4</c:v>
                </c:pt>
                <c:pt idx="1">
                  <c:v>8.838831286575756E-2</c:v>
                </c:pt>
                <c:pt idx="2">
                  <c:v>7.8007753611515851E-2</c:v>
                </c:pt>
                <c:pt idx="3">
                  <c:v>4.9057383967967702E-2</c:v>
                </c:pt>
                <c:pt idx="4">
                  <c:v>3.939400745143623E-2</c:v>
                </c:pt>
                <c:pt idx="5">
                  <c:v>1.4894705560164959E-2</c:v>
                </c:pt>
                <c:pt idx="6">
                  <c:v>1.4670223279811843E-2</c:v>
                </c:pt>
                <c:pt idx="7">
                  <c:v>0.41916085751156501</c:v>
                </c:pt>
                <c:pt idx="8">
                  <c:v>0.24818380510252844</c:v>
                </c:pt>
                <c:pt idx="9">
                  <c:v>8.0434289931598998E-3</c:v>
                </c:pt>
                <c:pt idx="10">
                  <c:v>1.2118496985285719E-2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DE-41B9-932D-A2AB576510EC}"/>
            </c:ext>
          </c:extLst>
        </c:ser>
        <c:ser>
          <c:idx val="2"/>
          <c:order val="2"/>
          <c:tx>
            <c:v>2022</c:v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'Major Offence Data'!$B$19:$B$29</c:f>
              <c:strCache>
                <c:ptCount val="11"/>
                <c:pt idx="0">
                  <c:v>Drunken driving</c:v>
                </c:pt>
                <c:pt idx="1">
                  <c:v>Jumping traffic signal</c:v>
                </c:pt>
                <c:pt idx="2">
                  <c:v>Wrong parking</c:v>
                </c:pt>
                <c:pt idx="3">
                  <c:v>Def. reg. no. plate</c:v>
                </c:pt>
                <c:pt idx="4">
                  <c:v>No Entry</c:v>
                </c:pt>
                <c:pt idx="5">
                  <c:v>Using Mobile phone</c:v>
                </c:pt>
                <c:pt idx="6">
                  <c:v>Without Safety belt</c:v>
                </c:pt>
                <c:pt idx="7">
                  <c:v>Rider- without Helmet</c:v>
                </c:pt>
                <c:pt idx="8">
                  <c:v>Pillion Rider- without Helmet</c:v>
                </c:pt>
                <c:pt idx="9">
                  <c:v>Footpath parking</c:v>
                </c:pt>
                <c:pt idx="10">
                  <c:v>Triple riding</c:v>
                </c:pt>
              </c:strCache>
            </c:strRef>
          </c:cat>
          <c:val>
            <c:numRef>
              <c:f>'Major Offence Data'!$E$19:$E$29</c:f>
              <c:numCache>
                <c:formatCode>0.00%</c:formatCode>
                <c:ptCount val="11"/>
                <c:pt idx="0">
                  <c:v>2.8497995611009011E-3</c:v>
                </c:pt>
                <c:pt idx="1">
                  <c:v>3.9897313720798994E-2</c:v>
                </c:pt>
                <c:pt idx="2">
                  <c:v>0.10380618150592159</c:v>
                </c:pt>
                <c:pt idx="3">
                  <c:v>3.7802785959256319E-2</c:v>
                </c:pt>
                <c:pt idx="4">
                  <c:v>5.0579836820057601E-2</c:v>
                </c:pt>
                <c:pt idx="5">
                  <c:v>1.5419363438084494E-2</c:v>
                </c:pt>
                <c:pt idx="6">
                  <c:v>1.0154036610724691E-2</c:v>
                </c:pt>
                <c:pt idx="7">
                  <c:v>0.42001670444024541</c:v>
                </c:pt>
                <c:pt idx="8">
                  <c:v>0.25751615905273739</c:v>
                </c:pt>
                <c:pt idx="9">
                  <c:v>1.3956646128132263E-2</c:v>
                </c:pt>
                <c:pt idx="10">
                  <c:v>1.5439261092222991E-2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DE-41B9-932D-A2AB576510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26307488"/>
        <c:axId val="2026303328"/>
        <c:axId val="0"/>
      </c:bar3DChart>
      <c:catAx>
        <c:axId val="20263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303328"/>
        <c:crosses val="autoZero"/>
        <c:auto val="1"/>
        <c:lblAlgn val="ctr"/>
        <c:lblOffset val="100"/>
        <c:noMultiLvlLbl val="0"/>
      </c:catAx>
      <c:valAx>
        <c:axId val="202630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307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21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39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63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6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395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64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34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9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00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01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0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28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7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18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7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372E-CED4-46C7-8BE8-8BDC5757B9EB}" type="datetimeFigureOut">
              <a:rPr lang="en-IN" smtClean="0"/>
              <a:t>11-12-2022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E80198-417E-4363-81E5-4985C85E6C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2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jaivikramiyyappa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0195-4E93-565A-9393-54818BAF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1620"/>
            <a:ext cx="9144000" cy="2387600"/>
          </a:xfrm>
        </p:spPr>
        <p:txBody>
          <a:bodyPr/>
          <a:lstStyle/>
          <a:p>
            <a:r>
              <a:rPr lang="en-IN" dirty="0"/>
              <a:t>Analysis of Traffic Offences Data – Bengaluru 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8F25C-CB9C-25C3-C5BD-5D0B1B089A6B}"/>
              </a:ext>
            </a:extLst>
          </p:cNvPr>
          <p:cNvSpPr txBox="1"/>
          <p:nvPr/>
        </p:nvSpPr>
        <p:spPr>
          <a:xfrm>
            <a:off x="7334795" y="4654323"/>
            <a:ext cx="4857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Presentation by,</a:t>
            </a:r>
          </a:p>
          <a:p>
            <a:r>
              <a:rPr lang="en-IN" dirty="0"/>
              <a:t>Name : Vijai Vikram I</a:t>
            </a:r>
          </a:p>
          <a:p>
            <a:r>
              <a:rPr lang="en-IN" dirty="0"/>
              <a:t>Email : </a:t>
            </a:r>
            <a:r>
              <a:rPr lang="en-IN" dirty="0">
                <a:hlinkClick r:id="rId2"/>
              </a:rPr>
              <a:t>vijaivikramiyyappan@gmail.com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457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C08B-EFA8-DF55-A094-3334A323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2" y="0"/>
            <a:ext cx="12017828" cy="72934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Trends in Traffic Offences for the period of 2020 - 2022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1B60CCC-1856-8C76-EB2C-91D0A60C1F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2058880"/>
              </p:ext>
            </p:extLst>
          </p:nvPr>
        </p:nvGraphicFramePr>
        <p:xfrm>
          <a:off x="6204857" y="4441371"/>
          <a:ext cx="5627915" cy="1914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396">
                  <a:extLst>
                    <a:ext uri="{9D8B030D-6E8A-4147-A177-3AD203B41FA5}">
                      <a16:colId xmlns:a16="http://schemas.microsoft.com/office/drawing/2014/main" val="1316410975"/>
                    </a:ext>
                  </a:extLst>
                </a:gridCol>
                <a:gridCol w="1446484">
                  <a:extLst>
                    <a:ext uri="{9D8B030D-6E8A-4147-A177-3AD203B41FA5}">
                      <a16:colId xmlns:a16="http://schemas.microsoft.com/office/drawing/2014/main" val="2420327890"/>
                    </a:ext>
                  </a:extLst>
                </a:gridCol>
                <a:gridCol w="1446484">
                  <a:extLst>
                    <a:ext uri="{9D8B030D-6E8A-4147-A177-3AD203B41FA5}">
                      <a16:colId xmlns:a16="http://schemas.microsoft.com/office/drawing/2014/main" val="1406705714"/>
                    </a:ext>
                  </a:extLst>
                </a:gridCol>
                <a:gridCol w="1373551">
                  <a:extLst>
                    <a:ext uri="{9D8B030D-6E8A-4147-A177-3AD203B41FA5}">
                      <a16:colId xmlns:a16="http://schemas.microsoft.com/office/drawing/2014/main" val="3929161386"/>
                    </a:ext>
                  </a:extLst>
                </a:gridCol>
              </a:tblGrid>
              <a:tr h="37543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Major Offence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549547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Rider without helmet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37.98%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42.00%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8366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Pillion rider without helmet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22.79%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24.82%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25.75%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22434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Jumping traffic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10.62%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8.84%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8525"/>
                  </a:ext>
                </a:extLst>
              </a:tr>
              <a:tr h="235684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Wrong parking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8.69%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7.80%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10.38%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41588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04698-ACC3-31A5-13FF-2F5A0FD92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40972"/>
            <a:ext cx="5627914" cy="3200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Year on year % change in total count of the traffic offences ~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Year 2021 over Year 2020 ~ +ve 11%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Year 2022 over Year 2021 ~ -ve 10.35%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Changes in the count of offences are pretty random.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On the examination of the pattern-relative frequency of the traffic offences, the major offences are as follows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545C9D-7AB2-5E7A-4D33-484D0CE64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21014"/>
              </p:ext>
            </p:extLst>
          </p:nvPr>
        </p:nvGraphicFramePr>
        <p:xfrm>
          <a:off x="468086" y="1317172"/>
          <a:ext cx="5519056" cy="5246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84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8CAE-E9E0-BD3A-93BF-9CAA8470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58169"/>
            <a:ext cx="10308771" cy="825501"/>
          </a:xfrm>
        </p:spPr>
        <p:txBody>
          <a:bodyPr>
            <a:noAutofit/>
          </a:bodyPr>
          <a:lstStyle/>
          <a:p>
            <a:r>
              <a:rPr lang="en-IN" sz="3600" b="1" dirty="0"/>
              <a:t>Trends in Major Offences : 2020 –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31FB-F589-DD01-7A2B-9EC6F8B7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543" y="1768105"/>
            <a:ext cx="3167743" cy="46406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Although total count of offences in 2022 has reduced significantly, the major offences such as,</a:t>
            </a:r>
          </a:p>
          <a:p>
            <a:pPr marL="457200" lvl="1" indent="0">
              <a:buNone/>
            </a:pPr>
            <a:r>
              <a:rPr lang="en-IN" sz="1800" dirty="0"/>
              <a:t>-Rider without helmet</a:t>
            </a:r>
          </a:p>
          <a:p>
            <a:pPr marL="457200" lvl="1" indent="0">
              <a:buNone/>
            </a:pPr>
            <a:r>
              <a:rPr lang="en-IN" sz="1800" dirty="0"/>
              <a:t>-Pillion rider without helmet</a:t>
            </a:r>
          </a:p>
          <a:p>
            <a:pPr marL="457200" lvl="1" indent="0">
              <a:buNone/>
            </a:pPr>
            <a:r>
              <a:rPr lang="en-IN" sz="1800" dirty="0"/>
              <a:t>-Wrong parking</a:t>
            </a:r>
          </a:p>
          <a:p>
            <a:pPr marL="457200" lvl="1" indent="0">
              <a:buNone/>
            </a:pPr>
            <a:r>
              <a:rPr lang="en-IN" sz="1800" dirty="0"/>
              <a:t>continues to increase indicating that these offences are habitual in nature.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D21192-2145-C9D2-3C4C-3E7C909AE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21463"/>
              </p:ext>
            </p:extLst>
          </p:nvPr>
        </p:nvGraphicFramePr>
        <p:xfrm>
          <a:off x="462863" y="1360714"/>
          <a:ext cx="8343680" cy="525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189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CCF8-DFC4-93BD-C39E-C6A711D7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972" y="2812138"/>
            <a:ext cx="4376056" cy="616862"/>
          </a:xfrm>
        </p:spPr>
        <p:txBody>
          <a:bodyPr>
            <a:no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1607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Custom 8">
    <a:dk1>
      <a:sysClr val="windowText" lastClr="000000"/>
    </a:dk1>
    <a:lt1>
      <a:srgbClr val="F4F4F4"/>
    </a:lt1>
    <a:dk2>
      <a:srgbClr val="44546A"/>
    </a:dk2>
    <a:lt2>
      <a:srgbClr val="E7E6E6"/>
    </a:lt2>
    <a:accent1>
      <a:srgbClr val="FF0000"/>
    </a:accent1>
    <a:accent2>
      <a:srgbClr val="FFFF00"/>
    </a:accent2>
    <a:accent3>
      <a:srgbClr val="00B0F0"/>
    </a:accent3>
    <a:accent4>
      <a:srgbClr val="FF0000"/>
    </a:accent4>
    <a:accent5>
      <a:srgbClr val="5B9BD5"/>
    </a:accent5>
    <a:accent6>
      <a:srgbClr val="00B0F0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8">
    <a:dk1>
      <a:sysClr val="windowText" lastClr="000000"/>
    </a:dk1>
    <a:lt1>
      <a:srgbClr val="F4F4F4"/>
    </a:lt1>
    <a:dk2>
      <a:srgbClr val="44546A"/>
    </a:dk2>
    <a:lt2>
      <a:srgbClr val="E7E6E6"/>
    </a:lt2>
    <a:accent1>
      <a:srgbClr val="FF0000"/>
    </a:accent1>
    <a:accent2>
      <a:srgbClr val="FFFF00"/>
    </a:accent2>
    <a:accent3>
      <a:srgbClr val="00B0F0"/>
    </a:accent3>
    <a:accent4>
      <a:srgbClr val="FF0000"/>
    </a:accent4>
    <a:accent5>
      <a:srgbClr val="5B9BD5"/>
    </a:accent5>
    <a:accent6>
      <a:srgbClr val="00B0F0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91</TotalTime>
  <Words>211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Wisp</vt:lpstr>
      <vt:lpstr>Analysis of Traffic Offences Data – Bengaluru City</vt:lpstr>
      <vt:lpstr>Trends in Traffic Offences for the period of 2020 - 2022</vt:lpstr>
      <vt:lpstr>Trends in Major Offences : 2020 – 2022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Traffic Offences Data – Bengaluru City</dc:title>
  <dc:creator>Vijai vikram</dc:creator>
  <cp:lastModifiedBy>Vijai vikram</cp:lastModifiedBy>
  <cp:revision>2</cp:revision>
  <dcterms:created xsi:type="dcterms:W3CDTF">2022-12-11T16:27:28Z</dcterms:created>
  <dcterms:modified xsi:type="dcterms:W3CDTF">2022-12-11T18:03:52Z</dcterms:modified>
</cp:coreProperties>
</file>