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4"/>
  </p:notesMasterIdLst>
  <p:sldIdLst>
    <p:sldId id="256" r:id="rId2"/>
    <p:sldId id="304" r:id="rId3"/>
    <p:sldId id="310" r:id="rId4"/>
    <p:sldId id="311" r:id="rId5"/>
    <p:sldId id="312" r:id="rId6"/>
    <p:sldId id="313" r:id="rId7"/>
    <p:sldId id="257" r:id="rId8"/>
    <p:sldId id="305" r:id="rId9"/>
    <p:sldId id="306" r:id="rId10"/>
    <p:sldId id="307" r:id="rId11"/>
    <p:sldId id="308" r:id="rId12"/>
    <p:sldId id="309" r:id="rId13"/>
    <p:sldId id="258" r:id="rId14"/>
    <p:sldId id="278" r:id="rId15"/>
    <p:sldId id="314" r:id="rId16"/>
    <p:sldId id="263" r:id="rId17"/>
    <p:sldId id="265" r:id="rId18"/>
    <p:sldId id="264" r:id="rId19"/>
    <p:sldId id="262" r:id="rId20"/>
    <p:sldId id="261" r:id="rId21"/>
    <p:sldId id="259" r:id="rId22"/>
    <p:sldId id="266" r:id="rId23"/>
    <p:sldId id="267" r:id="rId24"/>
    <p:sldId id="268" r:id="rId25"/>
    <p:sldId id="269" r:id="rId26"/>
    <p:sldId id="296" r:id="rId27"/>
    <p:sldId id="279" r:id="rId28"/>
    <p:sldId id="270" r:id="rId29"/>
    <p:sldId id="271" r:id="rId30"/>
    <p:sldId id="277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72" r:id="rId39"/>
    <p:sldId id="297" r:id="rId40"/>
    <p:sldId id="273" r:id="rId41"/>
    <p:sldId id="274" r:id="rId42"/>
    <p:sldId id="275" r:id="rId43"/>
    <p:sldId id="276" r:id="rId44"/>
    <p:sldId id="280" r:id="rId45"/>
    <p:sldId id="281" r:id="rId46"/>
    <p:sldId id="282" r:id="rId47"/>
    <p:sldId id="298" r:id="rId48"/>
    <p:sldId id="299" r:id="rId49"/>
    <p:sldId id="300" r:id="rId50"/>
    <p:sldId id="301" r:id="rId51"/>
    <p:sldId id="302" r:id="rId52"/>
    <p:sldId id="30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4" autoAdjust="0"/>
    <p:restoredTop sz="94645" autoAdjust="0"/>
  </p:normalViewPr>
  <p:slideViewPr>
    <p:cSldViewPr>
      <p:cViewPr varScale="1">
        <p:scale>
          <a:sx n="63" d="100"/>
          <a:sy n="63" d="100"/>
        </p:scale>
        <p:origin x="-126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BE56FF-4347-44F3-9106-9649D3DF22B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896CEC-6D53-4069-8B79-BF3E62FA7928}">
      <dgm:prSet/>
      <dgm:spPr/>
      <dgm:t>
        <a:bodyPr/>
        <a:lstStyle/>
        <a:p>
          <a:pPr rtl="0"/>
          <a:r>
            <a:rPr lang="en-US" b="1" baseline="0" dirty="0" smtClean="0">
              <a:solidFill>
                <a:srgbClr val="FF66FF"/>
              </a:solidFill>
            </a:rPr>
            <a:t>Provide a better design</a:t>
          </a:r>
          <a:endParaRPr lang="en-US" baseline="0" dirty="0">
            <a:solidFill>
              <a:srgbClr val="FF66FF"/>
            </a:solidFill>
          </a:endParaRPr>
        </a:p>
      </dgm:t>
    </dgm:pt>
    <dgm:pt modelId="{EE6402AE-A182-43FE-B6B1-E7A67991EAD1}" type="sibTrans" cxnId="{F6906416-224F-4DF8-B9C5-58FDAF05D2C1}">
      <dgm:prSet/>
      <dgm:spPr/>
      <dgm:t>
        <a:bodyPr/>
        <a:lstStyle/>
        <a:p>
          <a:endParaRPr lang="en-US"/>
        </a:p>
      </dgm:t>
    </dgm:pt>
    <dgm:pt modelId="{C71CBB98-B7D1-4FCA-B585-6CE8E3833034}" type="parTrans" cxnId="{F6906416-224F-4DF8-B9C5-58FDAF05D2C1}">
      <dgm:prSet/>
      <dgm:spPr/>
      <dgm:t>
        <a:bodyPr/>
        <a:lstStyle/>
        <a:p>
          <a:endParaRPr lang="en-US"/>
        </a:p>
      </dgm:t>
    </dgm:pt>
    <dgm:pt modelId="{3421DD9A-88DD-4327-92E9-CF4B2AB8A24B}">
      <dgm:prSet/>
      <dgm:spPr/>
      <dgm:t>
        <a:bodyPr/>
        <a:lstStyle/>
        <a:p>
          <a:pPr rtl="0"/>
          <a:r>
            <a:rPr lang="en-US" b="1" baseline="0" dirty="0" smtClean="0">
              <a:solidFill>
                <a:srgbClr val="FFFF00"/>
              </a:solidFill>
            </a:rPr>
            <a:t>Make it easy to maintain data</a:t>
          </a:r>
          <a:endParaRPr lang="en-US" baseline="0" dirty="0">
            <a:solidFill>
              <a:srgbClr val="FFFF00"/>
            </a:solidFill>
          </a:endParaRPr>
        </a:p>
      </dgm:t>
    </dgm:pt>
    <dgm:pt modelId="{D530E576-6339-4F4D-A817-0BF915500046}" type="sibTrans" cxnId="{609B0139-D6D7-4E41-8A00-C5A6CC137E41}">
      <dgm:prSet/>
      <dgm:spPr/>
      <dgm:t>
        <a:bodyPr/>
        <a:lstStyle/>
        <a:p>
          <a:endParaRPr lang="en-US"/>
        </a:p>
      </dgm:t>
    </dgm:pt>
    <dgm:pt modelId="{A36B024F-5302-49CE-B8D6-72B6C9A4B752}" type="parTrans" cxnId="{609B0139-D6D7-4E41-8A00-C5A6CC137E41}">
      <dgm:prSet/>
      <dgm:spPr/>
      <dgm:t>
        <a:bodyPr/>
        <a:lstStyle/>
        <a:p>
          <a:endParaRPr lang="en-US"/>
        </a:p>
      </dgm:t>
    </dgm:pt>
    <dgm:pt modelId="{71083C24-FCD2-4DA9-981C-BE4F9671A8D7}">
      <dgm:prSet/>
      <dgm:spPr/>
      <dgm:t>
        <a:bodyPr/>
        <a:lstStyle/>
        <a:p>
          <a:pPr rtl="0"/>
          <a:r>
            <a:rPr lang="en-US" b="1" baseline="0" dirty="0" smtClean="0">
              <a:solidFill>
                <a:srgbClr val="92D050"/>
              </a:solidFill>
            </a:rPr>
            <a:t>Simplify the enforcement of referential integrity constraint</a:t>
          </a:r>
          <a:endParaRPr lang="en-US" baseline="0" dirty="0">
            <a:solidFill>
              <a:srgbClr val="92D050"/>
            </a:solidFill>
          </a:endParaRPr>
        </a:p>
      </dgm:t>
    </dgm:pt>
    <dgm:pt modelId="{E23D3D7B-64DE-4903-A213-19BF83987C9F}" type="sibTrans" cxnId="{20CB90A5-89F7-4765-912A-0DC48EA6F3B8}">
      <dgm:prSet/>
      <dgm:spPr/>
      <dgm:t>
        <a:bodyPr/>
        <a:lstStyle/>
        <a:p>
          <a:endParaRPr lang="en-US"/>
        </a:p>
      </dgm:t>
    </dgm:pt>
    <dgm:pt modelId="{C098E793-0655-49F5-99C7-6B06CE2B8102}" type="parTrans" cxnId="{20CB90A5-89F7-4765-912A-0DC48EA6F3B8}">
      <dgm:prSet/>
      <dgm:spPr/>
      <dgm:t>
        <a:bodyPr/>
        <a:lstStyle/>
        <a:p>
          <a:endParaRPr lang="en-US"/>
        </a:p>
      </dgm:t>
    </dgm:pt>
    <dgm:pt modelId="{FA568A5F-23C4-4FFE-8C01-F6E1FD115778}">
      <dgm:prSet/>
      <dgm:spPr/>
      <dgm:t>
        <a:bodyPr/>
        <a:lstStyle/>
        <a:p>
          <a:pPr rtl="0"/>
          <a:r>
            <a:rPr lang="en-US" b="1" baseline="0" dirty="0" smtClean="0">
              <a:solidFill>
                <a:srgbClr val="00B0F0"/>
              </a:solidFill>
            </a:rPr>
            <a:t>Minimize data redundancy, avoiding anomalies and conserving storage space</a:t>
          </a:r>
          <a:endParaRPr lang="en-US" baseline="0" dirty="0">
            <a:solidFill>
              <a:srgbClr val="00B0F0"/>
            </a:solidFill>
          </a:endParaRPr>
        </a:p>
      </dgm:t>
    </dgm:pt>
    <dgm:pt modelId="{71B9DB49-C784-4601-95AA-87C9C53E96F9}" type="sibTrans" cxnId="{2CAB7BEC-8A5D-4759-9685-07B4E8B9F397}">
      <dgm:prSet/>
      <dgm:spPr/>
      <dgm:t>
        <a:bodyPr/>
        <a:lstStyle/>
        <a:p>
          <a:endParaRPr lang="en-US"/>
        </a:p>
      </dgm:t>
    </dgm:pt>
    <dgm:pt modelId="{5D4C88B7-8D84-4A54-A101-3EB1576D13B2}" type="parTrans" cxnId="{2CAB7BEC-8A5D-4759-9685-07B4E8B9F397}">
      <dgm:prSet/>
      <dgm:spPr/>
      <dgm:t>
        <a:bodyPr/>
        <a:lstStyle/>
        <a:p>
          <a:endParaRPr lang="en-US"/>
        </a:p>
      </dgm:t>
    </dgm:pt>
    <dgm:pt modelId="{EAFA139A-96B7-4C69-9646-002A7D6C9169}" type="pres">
      <dgm:prSet presAssocID="{B4BE56FF-4347-44F3-9106-9649D3DF22B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079B49D-AD2C-4FAF-B8B5-3C5128869FCC}" type="pres">
      <dgm:prSet presAssocID="{B4BE56FF-4347-44F3-9106-9649D3DF22BF}" presName="Name1" presStyleCnt="0"/>
      <dgm:spPr/>
    </dgm:pt>
    <dgm:pt modelId="{C4E7DC6D-B28F-4996-A1BC-C238BADCD8F4}" type="pres">
      <dgm:prSet presAssocID="{B4BE56FF-4347-44F3-9106-9649D3DF22BF}" presName="cycle" presStyleCnt="0"/>
      <dgm:spPr/>
    </dgm:pt>
    <dgm:pt modelId="{00EA847E-CDFD-4E48-A39B-552BF302D795}" type="pres">
      <dgm:prSet presAssocID="{B4BE56FF-4347-44F3-9106-9649D3DF22BF}" presName="srcNode" presStyleLbl="node1" presStyleIdx="0" presStyleCnt="4"/>
      <dgm:spPr/>
    </dgm:pt>
    <dgm:pt modelId="{564C5AF8-59D3-4215-8B30-8600F2AF6847}" type="pres">
      <dgm:prSet presAssocID="{B4BE56FF-4347-44F3-9106-9649D3DF22BF}" presName="conn" presStyleLbl="parChTrans1D2" presStyleIdx="0" presStyleCnt="1"/>
      <dgm:spPr/>
      <dgm:t>
        <a:bodyPr/>
        <a:lstStyle/>
        <a:p>
          <a:endParaRPr lang="en-US"/>
        </a:p>
      </dgm:t>
    </dgm:pt>
    <dgm:pt modelId="{1747DA22-C896-4247-BDD1-B008B1433A36}" type="pres">
      <dgm:prSet presAssocID="{B4BE56FF-4347-44F3-9106-9649D3DF22BF}" presName="extraNode" presStyleLbl="node1" presStyleIdx="0" presStyleCnt="4"/>
      <dgm:spPr/>
    </dgm:pt>
    <dgm:pt modelId="{40FF23AA-DE9A-4846-9D59-B53342C23F7F}" type="pres">
      <dgm:prSet presAssocID="{B4BE56FF-4347-44F3-9106-9649D3DF22BF}" presName="dstNode" presStyleLbl="node1" presStyleIdx="0" presStyleCnt="4"/>
      <dgm:spPr/>
    </dgm:pt>
    <dgm:pt modelId="{8A9E3D87-139C-4411-B435-B6C127C98332}" type="pres">
      <dgm:prSet presAssocID="{FA568A5F-23C4-4FFE-8C01-F6E1FD11577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1CC6B6-49C8-4C88-BEC9-30135015955E}" type="pres">
      <dgm:prSet presAssocID="{FA568A5F-23C4-4FFE-8C01-F6E1FD115778}" presName="accent_1" presStyleCnt="0"/>
      <dgm:spPr/>
    </dgm:pt>
    <dgm:pt modelId="{41E04365-A6AB-4A4F-8B7B-7DF5256C9EE8}" type="pres">
      <dgm:prSet presAssocID="{FA568A5F-23C4-4FFE-8C01-F6E1FD115778}" presName="accentRepeatNode" presStyleLbl="solidFgAcc1" presStyleIdx="0" presStyleCnt="4"/>
      <dgm:spPr/>
    </dgm:pt>
    <dgm:pt modelId="{30B62DCB-E441-4406-B43A-2D536B76A025}" type="pres">
      <dgm:prSet presAssocID="{71083C24-FCD2-4DA9-981C-BE4F9671A8D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8BA3EB-5563-476B-8C6E-3A980487D4DD}" type="pres">
      <dgm:prSet presAssocID="{71083C24-FCD2-4DA9-981C-BE4F9671A8D7}" presName="accent_2" presStyleCnt="0"/>
      <dgm:spPr/>
    </dgm:pt>
    <dgm:pt modelId="{D74DBB17-1E78-4B64-8F46-8C34CA12CD4B}" type="pres">
      <dgm:prSet presAssocID="{71083C24-FCD2-4DA9-981C-BE4F9671A8D7}" presName="accentRepeatNode" presStyleLbl="solidFgAcc1" presStyleIdx="1" presStyleCnt="4"/>
      <dgm:spPr/>
    </dgm:pt>
    <dgm:pt modelId="{40B67676-B1D7-42F1-ADBF-17482A36A672}" type="pres">
      <dgm:prSet presAssocID="{3421DD9A-88DD-4327-92E9-CF4B2AB8A24B}" presName="text_3" presStyleLbl="node1" presStyleIdx="2" presStyleCnt="4" custLinFactNeighborX="-275" custLinFactNeighborY="-9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C8065E-D306-4C25-9807-F08231C144AD}" type="pres">
      <dgm:prSet presAssocID="{3421DD9A-88DD-4327-92E9-CF4B2AB8A24B}" presName="accent_3" presStyleCnt="0"/>
      <dgm:spPr/>
    </dgm:pt>
    <dgm:pt modelId="{9DCAD117-93FD-417F-9C38-9922BC5878C2}" type="pres">
      <dgm:prSet presAssocID="{3421DD9A-88DD-4327-92E9-CF4B2AB8A24B}" presName="accentRepeatNode" presStyleLbl="solidFgAcc1" presStyleIdx="2" presStyleCnt="4"/>
      <dgm:spPr/>
    </dgm:pt>
    <dgm:pt modelId="{5484C6B9-E033-4575-A764-6BCF631774FA}" type="pres">
      <dgm:prSet presAssocID="{FD896CEC-6D53-4069-8B79-BF3E62FA7928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263BE-3BE6-48ED-ADFD-E6D407E05E61}" type="pres">
      <dgm:prSet presAssocID="{FD896CEC-6D53-4069-8B79-BF3E62FA7928}" presName="accent_4" presStyleCnt="0"/>
      <dgm:spPr/>
    </dgm:pt>
    <dgm:pt modelId="{75626170-30DF-4FDE-863C-823B12B035A7}" type="pres">
      <dgm:prSet presAssocID="{FD896CEC-6D53-4069-8B79-BF3E62FA7928}" presName="accentRepeatNode" presStyleLbl="solidFgAcc1" presStyleIdx="3" presStyleCnt="4"/>
      <dgm:spPr/>
    </dgm:pt>
  </dgm:ptLst>
  <dgm:cxnLst>
    <dgm:cxn modelId="{CFE7EDD9-9F81-455E-A10C-EB4B78921CA5}" type="presOf" srcId="{71083C24-FCD2-4DA9-981C-BE4F9671A8D7}" destId="{30B62DCB-E441-4406-B43A-2D536B76A025}" srcOrd="0" destOrd="0" presId="urn:microsoft.com/office/officeart/2008/layout/VerticalCurvedList"/>
    <dgm:cxn modelId="{8EC84E13-3B15-4A45-B59A-5CA7C4B01555}" type="presOf" srcId="{3421DD9A-88DD-4327-92E9-CF4B2AB8A24B}" destId="{40B67676-B1D7-42F1-ADBF-17482A36A672}" srcOrd="0" destOrd="0" presId="urn:microsoft.com/office/officeart/2008/layout/VerticalCurvedList"/>
    <dgm:cxn modelId="{20CB90A5-89F7-4765-912A-0DC48EA6F3B8}" srcId="{B4BE56FF-4347-44F3-9106-9649D3DF22BF}" destId="{71083C24-FCD2-4DA9-981C-BE4F9671A8D7}" srcOrd="1" destOrd="0" parTransId="{C098E793-0655-49F5-99C7-6B06CE2B8102}" sibTransId="{E23D3D7B-64DE-4903-A213-19BF83987C9F}"/>
    <dgm:cxn modelId="{FD295466-F873-44E8-ACD7-F6361377AC93}" type="presOf" srcId="{FD896CEC-6D53-4069-8B79-BF3E62FA7928}" destId="{5484C6B9-E033-4575-A764-6BCF631774FA}" srcOrd="0" destOrd="0" presId="urn:microsoft.com/office/officeart/2008/layout/VerticalCurvedList"/>
    <dgm:cxn modelId="{83B05E79-25DE-43A5-A228-3484D2384B08}" type="presOf" srcId="{B4BE56FF-4347-44F3-9106-9649D3DF22BF}" destId="{EAFA139A-96B7-4C69-9646-002A7D6C9169}" srcOrd="0" destOrd="0" presId="urn:microsoft.com/office/officeart/2008/layout/VerticalCurvedList"/>
    <dgm:cxn modelId="{F6906416-224F-4DF8-B9C5-58FDAF05D2C1}" srcId="{B4BE56FF-4347-44F3-9106-9649D3DF22BF}" destId="{FD896CEC-6D53-4069-8B79-BF3E62FA7928}" srcOrd="3" destOrd="0" parTransId="{C71CBB98-B7D1-4FCA-B585-6CE8E3833034}" sibTransId="{EE6402AE-A182-43FE-B6B1-E7A67991EAD1}"/>
    <dgm:cxn modelId="{2CAB7BEC-8A5D-4759-9685-07B4E8B9F397}" srcId="{B4BE56FF-4347-44F3-9106-9649D3DF22BF}" destId="{FA568A5F-23C4-4FFE-8C01-F6E1FD115778}" srcOrd="0" destOrd="0" parTransId="{5D4C88B7-8D84-4A54-A101-3EB1576D13B2}" sibTransId="{71B9DB49-C784-4601-95AA-87C9C53E96F9}"/>
    <dgm:cxn modelId="{C486B80B-0A1E-4D44-B76A-42F962F34777}" type="presOf" srcId="{FA568A5F-23C4-4FFE-8C01-F6E1FD115778}" destId="{8A9E3D87-139C-4411-B435-B6C127C98332}" srcOrd="0" destOrd="0" presId="urn:microsoft.com/office/officeart/2008/layout/VerticalCurvedList"/>
    <dgm:cxn modelId="{609B0139-D6D7-4E41-8A00-C5A6CC137E41}" srcId="{B4BE56FF-4347-44F3-9106-9649D3DF22BF}" destId="{3421DD9A-88DD-4327-92E9-CF4B2AB8A24B}" srcOrd="2" destOrd="0" parTransId="{A36B024F-5302-49CE-B8D6-72B6C9A4B752}" sibTransId="{D530E576-6339-4F4D-A817-0BF915500046}"/>
    <dgm:cxn modelId="{9A788F56-7B25-4B82-9FE7-17E7B0BB86D6}" type="presOf" srcId="{71B9DB49-C784-4601-95AA-87C9C53E96F9}" destId="{564C5AF8-59D3-4215-8B30-8600F2AF6847}" srcOrd="0" destOrd="0" presId="urn:microsoft.com/office/officeart/2008/layout/VerticalCurvedList"/>
    <dgm:cxn modelId="{BCD17F2C-1BF2-45D0-8A83-7999C79F81CF}" type="presParOf" srcId="{EAFA139A-96B7-4C69-9646-002A7D6C9169}" destId="{C079B49D-AD2C-4FAF-B8B5-3C5128869FCC}" srcOrd="0" destOrd="0" presId="urn:microsoft.com/office/officeart/2008/layout/VerticalCurvedList"/>
    <dgm:cxn modelId="{5BBE72B7-2619-40E9-93E8-6271ED6C19A4}" type="presParOf" srcId="{C079B49D-AD2C-4FAF-B8B5-3C5128869FCC}" destId="{C4E7DC6D-B28F-4996-A1BC-C238BADCD8F4}" srcOrd="0" destOrd="0" presId="urn:microsoft.com/office/officeart/2008/layout/VerticalCurvedList"/>
    <dgm:cxn modelId="{6625A45B-077B-4EAC-AAC8-7F162D4638A3}" type="presParOf" srcId="{C4E7DC6D-B28F-4996-A1BC-C238BADCD8F4}" destId="{00EA847E-CDFD-4E48-A39B-552BF302D795}" srcOrd="0" destOrd="0" presId="urn:microsoft.com/office/officeart/2008/layout/VerticalCurvedList"/>
    <dgm:cxn modelId="{5C94EC34-54D5-4F89-9008-00AEEE58E212}" type="presParOf" srcId="{C4E7DC6D-B28F-4996-A1BC-C238BADCD8F4}" destId="{564C5AF8-59D3-4215-8B30-8600F2AF6847}" srcOrd="1" destOrd="0" presId="urn:microsoft.com/office/officeart/2008/layout/VerticalCurvedList"/>
    <dgm:cxn modelId="{F94837F3-43AF-4420-B928-72C3AE8CC474}" type="presParOf" srcId="{C4E7DC6D-B28F-4996-A1BC-C238BADCD8F4}" destId="{1747DA22-C896-4247-BDD1-B008B1433A36}" srcOrd="2" destOrd="0" presId="urn:microsoft.com/office/officeart/2008/layout/VerticalCurvedList"/>
    <dgm:cxn modelId="{153A4957-139D-4AFC-8FAA-EF9994F92E34}" type="presParOf" srcId="{C4E7DC6D-B28F-4996-A1BC-C238BADCD8F4}" destId="{40FF23AA-DE9A-4846-9D59-B53342C23F7F}" srcOrd="3" destOrd="0" presId="urn:microsoft.com/office/officeart/2008/layout/VerticalCurvedList"/>
    <dgm:cxn modelId="{CCBC3C37-53EA-4330-B5E5-A9653F75771E}" type="presParOf" srcId="{C079B49D-AD2C-4FAF-B8B5-3C5128869FCC}" destId="{8A9E3D87-139C-4411-B435-B6C127C98332}" srcOrd="1" destOrd="0" presId="urn:microsoft.com/office/officeart/2008/layout/VerticalCurvedList"/>
    <dgm:cxn modelId="{DDCD92CF-8C61-46DE-A4E1-0CE4B5B3809A}" type="presParOf" srcId="{C079B49D-AD2C-4FAF-B8B5-3C5128869FCC}" destId="{3F1CC6B6-49C8-4C88-BEC9-30135015955E}" srcOrd="2" destOrd="0" presId="urn:microsoft.com/office/officeart/2008/layout/VerticalCurvedList"/>
    <dgm:cxn modelId="{5E51449A-0C3C-4B6E-AB7A-CCB941D9980F}" type="presParOf" srcId="{3F1CC6B6-49C8-4C88-BEC9-30135015955E}" destId="{41E04365-A6AB-4A4F-8B7B-7DF5256C9EE8}" srcOrd="0" destOrd="0" presId="urn:microsoft.com/office/officeart/2008/layout/VerticalCurvedList"/>
    <dgm:cxn modelId="{990939F5-CD5B-4E35-94BE-590FEC56B037}" type="presParOf" srcId="{C079B49D-AD2C-4FAF-B8B5-3C5128869FCC}" destId="{30B62DCB-E441-4406-B43A-2D536B76A025}" srcOrd="3" destOrd="0" presId="urn:microsoft.com/office/officeart/2008/layout/VerticalCurvedList"/>
    <dgm:cxn modelId="{C1E45008-1838-44D6-AE58-68371025733C}" type="presParOf" srcId="{C079B49D-AD2C-4FAF-B8B5-3C5128869FCC}" destId="{FD8BA3EB-5563-476B-8C6E-3A980487D4DD}" srcOrd="4" destOrd="0" presId="urn:microsoft.com/office/officeart/2008/layout/VerticalCurvedList"/>
    <dgm:cxn modelId="{398E8A7F-B062-47A8-A3D9-BB493D1A2A3C}" type="presParOf" srcId="{FD8BA3EB-5563-476B-8C6E-3A980487D4DD}" destId="{D74DBB17-1E78-4B64-8F46-8C34CA12CD4B}" srcOrd="0" destOrd="0" presId="urn:microsoft.com/office/officeart/2008/layout/VerticalCurvedList"/>
    <dgm:cxn modelId="{B29EE151-391F-43DC-8A40-86FEEFA0C64D}" type="presParOf" srcId="{C079B49D-AD2C-4FAF-B8B5-3C5128869FCC}" destId="{40B67676-B1D7-42F1-ADBF-17482A36A672}" srcOrd="5" destOrd="0" presId="urn:microsoft.com/office/officeart/2008/layout/VerticalCurvedList"/>
    <dgm:cxn modelId="{012F7424-4221-43B4-9E5C-EB0FCEBE5A3B}" type="presParOf" srcId="{C079B49D-AD2C-4FAF-B8B5-3C5128869FCC}" destId="{98C8065E-D306-4C25-9807-F08231C144AD}" srcOrd="6" destOrd="0" presId="urn:microsoft.com/office/officeart/2008/layout/VerticalCurvedList"/>
    <dgm:cxn modelId="{FFEE5C12-E2EA-419E-9591-B21A919848B0}" type="presParOf" srcId="{98C8065E-D306-4C25-9807-F08231C144AD}" destId="{9DCAD117-93FD-417F-9C38-9922BC5878C2}" srcOrd="0" destOrd="0" presId="urn:microsoft.com/office/officeart/2008/layout/VerticalCurvedList"/>
    <dgm:cxn modelId="{DA3519F0-F216-4578-80B4-F65900D69BA4}" type="presParOf" srcId="{C079B49D-AD2C-4FAF-B8B5-3C5128869FCC}" destId="{5484C6B9-E033-4575-A764-6BCF631774FA}" srcOrd="7" destOrd="0" presId="urn:microsoft.com/office/officeart/2008/layout/VerticalCurvedList"/>
    <dgm:cxn modelId="{E2603C09-92B5-4670-846E-1FFA811DE6E2}" type="presParOf" srcId="{C079B49D-AD2C-4FAF-B8B5-3C5128869FCC}" destId="{022263BE-3BE6-48ED-ADFD-E6D407E05E61}" srcOrd="8" destOrd="0" presId="urn:microsoft.com/office/officeart/2008/layout/VerticalCurvedList"/>
    <dgm:cxn modelId="{093D72F4-0A8D-4CE7-8C9F-31BC7DACE44F}" type="presParOf" srcId="{022263BE-3BE6-48ED-ADFD-E6D407E05E61}" destId="{75626170-30DF-4FDE-863C-823B12B035A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C5AF8-59D3-4215-8B30-8600F2AF6847}">
      <dsp:nvSpPr>
        <dsp:cNvPr id="0" name=""/>
        <dsp:cNvSpPr/>
      </dsp:nvSpPr>
      <dsp:spPr>
        <a:xfrm>
          <a:off x="-4651809" y="-713145"/>
          <a:ext cx="5541091" cy="5541091"/>
        </a:xfrm>
        <a:prstGeom prst="blockArc">
          <a:avLst>
            <a:gd name="adj1" fmla="val 18900000"/>
            <a:gd name="adj2" fmla="val 2700000"/>
            <a:gd name="adj3" fmla="val 390"/>
          </a:avLst>
        </a:pr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E3D87-139C-4411-B435-B6C127C98332}">
      <dsp:nvSpPr>
        <dsp:cNvPr id="0" name=""/>
        <dsp:cNvSpPr/>
      </dsp:nvSpPr>
      <dsp:spPr>
        <a:xfrm>
          <a:off x="465767" y="316345"/>
          <a:ext cx="7707843" cy="633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460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baseline="0" dirty="0" smtClean="0">
              <a:solidFill>
                <a:srgbClr val="00B0F0"/>
              </a:solidFill>
            </a:rPr>
            <a:t>Minimize data redundancy, avoiding anomalies and conserving storage space</a:t>
          </a:r>
          <a:endParaRPr lang="en-US" sz="2000" kern="1200" baseline="0" dirty="0">
            <a:solidFill>
              <a:srgbClr val="00B0F0"/>
            </a:solidFill>
          </a:endParaRPr>
        </a:p>
      </dsp:txBody>
      <dsp:txXfrm>
        <a:off x="465767" y="316345"/>
        <a:ext cx="7707843" cy="633020"/>
      </dsp:txXfrm>
    </dsp:sp>
    <dsp:sp modelId="{41E04365-A6AB-4A4F-8B7B-7DF5256C9EE8}">
      <dsp:nvSpPr>
        <dsp:cNvPr id="0" name=""/>
        <dsp:cNvSpPr/>
      </dsp:nvSpPr>
      <dsp:spPr>
        <a:xfrm>
          <a:off x="70129" y="237218"/>
          <a:ext cx="791276" cy="7912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62DCB-E441-4406-B43A-2D536B76A025}">
      <dsp:nvSpPr>
        <dsp:cNvPr id="0" name=""/>
        <dsp:cNvSpPr/>
      </dsp:nvSpPr>
      <dsp:spPr>
        <a:xfrm>
          <a:off x="828693" y="1266041"/>
          <a:ext cx="7344918" cy="633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460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baseline="0" dirty="0" smtClean="0">
              <a:solidFill>
                <a:srgbClr val="92D050"/>
              </a:solidFill>
            </a:rPr>
            <a:t>Simplify the enforcement of referential integrity constraint</a:t>
          </a:r>
          <a:endParaRPr lang="en-US" sz="2000" kern="1200" baseline="0" dirty="0">
            <a:solidFill>
              <a:srgbClr val="92D050"/>
            </a:solidFill>
          </a:endParaRPr>
        </a:p>
      </dsp:txBody>
      <dsp:txXfrm>
        <a:off x="828693" y="1266041"/>
        <a:ext cx="7344918" cy="633020"/>
      </dsp:txXfrm>
    </dsp:sp>
    <dsp:sp modelId="{D74DBB17-1E78-4B64-8F46-8C34CA12CD4B}">
      <dsp:nvSpPr>
        <dsp:cNvPr id="0" name=""/>
        <dsp:cNvSpPr/>
      </dsp:nvSpPr>
      <dsp:spPr>
        <a:xfrm>
          <a:off x="433055" y="1186914"/>
          <a:ext cx="791276" cy="7912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67676-B1D7-42F1-ADBF-17482A36A672}">
      <dsp:nvSpPr>
        <dsp:cNvPr id="0" name=""/>
        <dsp:cNvSpPr/>
      </dsp:nvSpPr>
      <dsp:spPr>
        <a:xfrm>
          <a:off x="808494" y="2209799"/>
          <a:ext cx="7344918" cy="633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460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baseline="0" dirty="0" smtClean="0">
              <a:solidFill>
                <a:srgbClr val="FFFF00"/>
              </a:solidFill>
            </a:rPr>
            <a:t>Make it easy to maintain data</a:t>
          </a:r>
          <a:endParaRPr lang="en-US" sz="2000" kern="1200" baseline="0" dirty="0">
            <a:solidFill>
              <a:srgbClr val="FFFF00"/>
            </a:solidFill>
          </a:endParaRPr>
        </a:p>
      </dsp:txBody>
      <dsp:txXfrm>
        <a:off x="808494" y="2209799"/>
        <a:ext cx="7344918" cy="633020"/>
      </dsp:txXfrm>
    </dsp:sp>
    <dsp:sp modelId="{9DCAD117-93FD-417F-9C38-9922BC5878C2}">
      <dsp:nvSpPr>
        <dsp:cNvPr id="0" name=""/>
        <dsp:cNvSpPr/>
      </dsp:nvSpPr>
      <dsp:spPr>
        <a:xfrm>
          <a:off x="433055" y="2136609"/>
          <a:ext cx="791276" cy="7912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4C6B9-E033-4575-A764-6BCF631774FA}">
      <dsp:nvSpPr>
        <dsp:cNvPr id="0" name=""/>
        <dsp:cNvSpPr/>
      </dsp:nvSpPr>
      <dsp:spPr>
        <a:xfrm>
          <a:off x="465767" y="3165433"/>
          <a:ext cx="7707843" cy="633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460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baseline="0" dirty="0" smtClean="0">
              <a:solidFill>
                <a:srgbClr val="FF66FF"/>
              </a:solidFill>
            </a:rPr>
            <a:t>Provide a better design</a:t>
          </a:r>
          <a:endParaRPr lang="en-US" sz="2000" kern="1200" baseline="0" dirty="0">
            <a:solidFill>
              <a:srgbClr val="FF66FF"/>
            </a:solidFill>
          </a:endParaRPr>
        </a:p>
      </dsp:txBody>
      <dsp:txXfrm>
        <a:off x="465767" y="3165433"/>
        <a:ext cx="7707843" cy="633020"/>
      </dsp:txXfrm>
    </dsp:sp>
    <dsp:sp modelId="{75626170-30DF-4FDE-863C-823B12B035A7}">
      <dsp:nvSpPr>
        <dsp:cNvPr id="0" name=""/>
        <dsp:cNvSpPr/>
      </dsp:nvSpPr>
      <dsp:spPr>
        <a:xfrm>
          <a:off x="70129" y="3086305"/>
          <a:ext cx="791276" cy="7912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1FC20-1641-4CE8-82E9-E8EB5AEF098B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6A5FD-DB55-484E-B2F9-E82A0ED4B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06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6A5FD-DB55-484E-B2F9-E82A0ED4B5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6A5FD-DB55-484E-B2F9-E82A0ED4B5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8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C979-87C2-4311-8349-DCFE166364BA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41554B-76F8-4CD7-BB8D-723C0210F4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C979-87C2-4311-8349-DCFE166364BA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554B-76F8-4CD7-BB8D-723C0210F4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C979-87C2-4311-8349-DCFE166364BA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554B-76F8-4CD7-BB8D-723C0210F4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C979-87C2-4311-8349-DCFE166364BA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554B-76F8-4CD7-BB8D-723C0210F4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C979-87C2-4311-8349-DCFE166364BA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41554B-76F8-4CD7-BB8D-723C0210F46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C979-87C2-4311-8349-DCFE166364BA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554B-76F8-4CD7-BB8D-723C0210F4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C979-87C2-4311-8349-DCFE166364BA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554B-76F8-4CD7-BB8D-723C0210F4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C979-87C2-4311-8349-DCFE166364BA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554B-76F8-4CD7-BB8D-723C0210F4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C979-87C2-4311-8349-DCFE166364BA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554B-76F8-4CD7-BB8D-723C0210F4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C979-87C2-4311-8349-DCFE166364BA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554B-76F8-4CD7-BB8D-723C0210F4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C979-87C2-4311-8349-DCFE166364BA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41554B-76F8-4CD7-BB8D-723C0210F4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0BCC979-87C2-4311-8349-DCFE166364BA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041554B-76F8-4CD7-BB8D-723C0210F4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880092"/>
            <a:ext cx="8686800" cy="590170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rgbClr val="002060"/>
                </a:solidFill>
                <a:latin typeface="Tahoma" pitchFamily="34" charset="0"/>
              </a:rPr>
              <a:t>is a process of decomposing ‘</a:t>
            </a:r>
            <a:r>
              <a:rPr lang="en-US" sz="1400" b="1" u="sng" dirty="0" smtClean="0">
                <a:solidFill>
                  <a:srgbClr val="002060"/>
                </a:solidFill>
                <a:latin typeface="Tahoma" pitchFamily="34" charset="0"/>
              </a:rPr>
              <a:t>unsatisfactory’ relations</a:t>
            </a:r>
            <a:r>
              <a:rPr lang="en-US" sz="1400" dirty="0" smtClean="0">
                <a:solidFill>
                  <a:srgbClr val="002060"/>
                </a:solidFill>
                <a:latin typeface="Tahoma" pitchFamily="34" charset="0"/>
              </a:rPr>
              <a:t> to </a:t>
            </a:r>
            <a:r>
              <a:rPr lang="en-US" sz="1400" b="1" u="sng" dirty="0" smtClean="0">
                <a:solidFill>
                  <a:srgbClr val="002060"/>
                </a:solidFill>
                <a:latin typeface="Tahoma" pitchFamily="34" charset="0"/>
              </a:rPr>
              <a:t>smaller relations</a:t>
            </a:r>
            <a:r>
              <a:rPr lang="en-AU" sz="1400" dirty="0" smtClean="0">
                <a:solidFill>
                  <a:srgbClr val="002060"/>
                </a:solidFill>
                <a:latin typeface="Tahoma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rgbClr val="002060"/>
                </a:solidFill>
                <a:latin typeface="Tahoma" pitchFamily="34" charset="0"/>
              </a:rPr>
              <a:t>Normalization </a:t>
            </a:r>
            <a:r>
              <a:rPr lang="en-US" sz="1400" dirty="0">
                <a:solidFill>
                  <a:srgbClr val="002060"/>
                </a:solidFill>
                <a:latin typeface="Tahoma" pitchFamily="34" charset="0"/>
              </a:rPr>
              <a:t>helps </a:t>
            </a:r>
            <a:r>
              <a:rPr lang="en-US" sz="1400" b="1" u="sng" dirty="0">
                <a:solidFill>
                  <a:srgbClr val="002060"/>
                </a:solidFill>
                <a:latin typeface="Tahoma" pitchFamily="34" charset="0"/>
              </a:rPr>
              <a:t>eliminate </a:t>
            </a:r>
            <a:r>
              <a:rPr lang="en-US" sz="1400" b="1" u="sng" dirty="0" smtClean="0">
                <a:solidFill>
                  <a:srgbClr val="002060"/>
                </a:solidFill>
                <a:latin typeface="Tahoma" pitchFamily="34" charset="0"/>
              </a:rPr>
              <a:t>redundancy</a:t>
            </a:r>
            <a:r>
              <a:rPr lang="en-US" sz="1400" dirty="0" smtClean="0">
                <a:solidFill>
                  <a:srgbClr val="002060"/>
                </a:solidFill>
                <a:latin typeface="Tahoma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u="sng" dirty="0" smtClean="0">
                <a:solidFill>
                  <a:srgbClr val="002060"/>
                </a:solidFill>
                <a:latin typeface="Tahoma" pitchFamily="34" charset="0"/>
              </a:rPr>
              <a:t>organizes </a:t>
            </a:r>
            <a:r>
              <a:rPr lang="en-US" sz="1400" b="1" u="sng" dirty="0">
                <a:solidFill>
                  <a:srgbClr val="002060"/>
                </a:solidFill>
                <a:latin typeface="Tahoma" pitchFamily="34" charset="0"/>
              </a:rPr>
              <a:t>data efficiently </a:t>
            </a:r>
            <a:r>
              <a:rPr lang="en-US" sz="1400" dirty="0">
                <a:solidFill>
                  <a:srgbClr val="002060"/>
                </a:solidFill>
                <a:latin typeface="Tahoma" pitchFamily="34" charset="0"/>
              </a:rPr>
              <a:t>and </a:t>
            </a:r>
            <a:r>
              <a:rPr lang="en-US" sz="1400" b="1" u="sng" dirty="0">
                <a:solidFill>
                  <a:srgbClr val="002060"/>
                </a:solidFill>
                <a:latin typeface="Tahoma" pitchFamily="34" charset="0"/>
              </a:rPr>
              <a:t>reduces potential </a:t>
            </a:r>
            <a:r>
              <a:rPr lang="en-US" sz="1400" b="1" u="sng" dirty="0">
                <a:solidFill>
                  <a:srgbClr val="FF0000"/>
                </a:solidFill>
                <a:latin typeface="Tahoma" pitchFamily="34" charset="0"/>
              </a:rPr>
              <a:t>anomalies</a:t>
            </a:r>
            <a:r>
              <a:rPr lang="en-US" sz="1400" dirty="0">
                <a:solidFill>
                  <a:srgbClr val="002060"/>
                </a:solidFill>
                <a:latin typeface="Tahoma" pitchFamily="34" charset="0"/>
              </a:rPr>
              <a:t> during data operations (insertion, updating and deletion operations)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 smtClean="0">
                <a:solidFill>
                  <a:srgbClr val="002060"/>
                </a:solidFill>
                <a:latin typeface="Tahoma" pitchFamily="34" charset="0"/>
              </a:rPr>
              <a:t>Normalization </a:t>
            </a:r>
            <a:r>
              <a:rPr lang="en-AU" sz="1400" b="1" u="sng" dirty="0">
                <a:solidFill>
                  <a:srgbClr val="002060"/>
                </a:solidFill>
                <a:latin typeface="Tahoma" pitchFamily="34" charset="0"/>
              </a:rPr>
              <a:t>provides rules </a:t>
            </a:r>
            <a:r>
              <a:rPr lang="en-AU" sz="1400" dirty="0">
                <a:solidFill>
                  <a:srgbClr val="002060"/>
                </a:solidFill>
                <a:latin typeface="Tahoma" pitchFamily="34" charset="0"/>
              </a:rPr>
              <a:t>which we can use to </a:t>
            </a:r>
            <a:r>
              <a:rPr lang="en-AU" sz="1400" b="1" u="sng" dirty="0">
                <a:solidFill>
                  <a:srgbClr val="002060"/>
                </a:solidFill>
                <a:latin typeface="Tahoma" pitchFamily="34" charset="0"/>
              </a:rPr>
              <a:t>analyse </a:t>
            </a:r>
            <a:r>
              <a:rPr lang="en-AU" sz="1400" dirty="0">
                <a:solidFill>
                  <a:srgbClr val="002060"/>
                </a:solidFill>
                <a:latin typeface="Tahoma" pitchFamily="34" charset="0"/>
              </a:rPr>
              <a:t>and </a:t>
            </a:r>
            <a:r>
              <a:rPr lang="en-AU" sz="1400" b="1" u="sng" dirty="0" smtClean="0">
                <a:solidFill>
                  <a:srgbClr val="002060"/>
                </a:solidFill>
                <a:latin typeface="Tahoma" pitchFamily="34" charset="0"/>
              </a:rPr>
              <a:t>evaluate</a:t>
            </a:r>
            <a:r>
              <a:rPr lang="en-AU" sz="1400" dirty="0" smtClean="0">
                <a:solidFill>
                  <a:srgbClr val="002060"/>
                </a:solidFill>
                <a:latin typeface="Tahoma" pitchFamily="34" charset="0"/>
              </a:rPr>
              <a:t> the </a:t>
            </a:r>
            <a:r>
              <a:rPr lang="en-AU" sz="1400" b="1" u="sng" dirty="0">
                <a:solidFill>
                  <a:srgbClr val="002060"/>
                </a:solidFill>
                <a:latin typeface="Tahoma" pitchFamily="34" charset="0"/>
              </a:rPr>
              <a:t>design of a relational </a:t>
            </a:r>
            <a:r>
              <a:rPr lang="en-AU" sz="1400" b="1" u="sng" dirty="0" smtClean="0">
                <a:solidFill>
                  <a:srgbClr val="002060"/>
                </a:solidFill>
                <a:latin typeface="Tahoma" pitchFamily="34" charset="0"/>
              </a:rPr>
              <a:t>database</a:t>
            </a:r>
            <a:r>
              <a:rPr lang="en-AU" sz="1400" dirty="0" smtClean="0">
                <a:solidFill>
                  <a:srgbClr val="002060"/>
                </a:solidFill>
                <a:latin typeface="Tahoma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 smtClean="0">
                <a:solidFill>
                  <a:srgbClr val="002060"/>
                </a:solidFill>
                <a:latin typeface="Tahoma" pitchFamily="34" charset="0"/>
              </a:rPr>
              <a:t>Once </a:t>
            </a:r>
            <a:r>
              <a:rPr lang="en-AU" sz="1400" dirty="0">
                <a:solidFill>
                  <a:srgbClr val="002060"/>
                </a:solidFill>
                <a:latin typeface="Tahoma" pitchFamily="34" charset="0"/>
              </a:rPr>
              <a:t>the  ER </a:t>
            </a:r>
            <a:r>
              <a:rPr lang="en-AU" sz="1400" dirty="0" smtClean="0">
                <a:solidFill>
                  <a:srgbClr val="002060"/>
                </a:solidFill>
                <a:latin typeface="Tahoma" pitchFamily="34" charset="0"/>
              </a:rPr>
              <a:t>diagram </a:t>
            </a:r>
            <a:r>
              <a:rPr lang="en-AU" sz="1400" dirty="0">
                <a:solidFill>
                  <a:srgbClr val="002060"/>
                </a:solidFill>
                <a:latin typeface="Tahoma" pitchFamily="34" charset="0"/>
              </a:rPr>
              <a:t>is mapped to a Relational Schema, it is necessary to normalize the relations using the Normalization </a:t>
            </a:r>
            <a:r>
              <a:rPr lang="en-AU" sz="1400" dirty="0" smtClean="0">
                <a:solidFill>
                  <a:srgbClr val="002060"/>
                </a:solidFill>
                <a:latin typeface="Tahoma" pitchFamily="34" charset="0"/>
              </a:rPr>
              <a:t>process.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400" dirty="0">
                <a:solidFill>
                  <a:srgbClr val="002060"/>
                </a:solidFill>
                <a:latin typeface="Tahoma" pitchFamily="34" charset="0"/>
                <a:ea typeface="宋体" pitchFamily="2" charset="-122"/>
              </a:rPr>
              <a:t>A </a:t>
            </a:r>
            <a:r>
              <a:rPr lang="en-US" altLang="zh-CN" sz="1400" b="1" u="sng" dirty="0">
                <a:solidFill>
                  <a:srgbClr val="002060"/>
                </a:solidFill>
                <a:latin typeface="Tahoma" pitchFamily="34" charset="0"/>
                <a:ea typeface="宋体" pitchFamily="2" charset="-122"/>
              </a:rPr>
              <a:t>formal process for deciding</a:t>
            </a:r>
            <a:r>
              <a:rPr lang="en-US" altLang="zh-CN" sz="1400" dirty="0">
                <a:solidFill>
                  <a:srgbClr val="002060"/>
                </a:solidFill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400" b="1" u="sng" dirty="0">
                <a:solidFill>
                  <a:srgbClr val="002060"/>
                </a:solidFill>
                <a:latin typeface="Tahoma" pitchFamily="34" charset="0"/>
                <a:ea typeface="宋体" pitchFamily="2" charset="-122"/>
              </a:rPr>
              <a:t>which attributes should be grouped </a:t>
            </a:r>
            <a:r>
              <a:rPr lang="en-US" altLang="zh-CN" sz="1400" dirty="0">
                <a:solidFill>
                  <a:srgbClr val="002060"/>
                </a:solidFill>
                <a:latin typeface="Tahoma" pitchFamily="34" charset="0"/>
                <a:ea typeface="宋体" pitchFamily="2" charset="-122"/>
              </a:rPr>
              <a:t>together in a </a:t>
            </a:r>
            <a:r>
              <a:rPr lang="en-US" altLang="zh-CN" sz="1400" dirty="0" smtClean="0">
                <a:solidFill>
                  <a:srgbClr val="002060"/>
                </a:solidFill>
                <a:latin typeface="Tahoma" pitchFamily="34" charset="0"/>
                <a:ea typeface="宋体" pitchFamily="2" charset="-122"/>
              </a:rPr>
              <a:t>relation.</a:t>
            </a:r>
            <a:endParaRPr lang="en-US" altLang="zh-CN" sz="1400" dirty="0">
              <a:solidFill>
                <a:srgbClr val="002060"/>
              </a:solidFill>
              <a:latin typeface="Tahoma" pitchFamily="34" charset="0"/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400" dirty="0">
                <a:solidFill>
                  <a:srgbClr val="002060"/>
                </a:solidFill>
                <a:latin typeface="Tahoma" pitchFamily="34" charset="0"/>
                <a:ea typeface="宋体" pitchFamily="2" charset="-122"/>
              </a:rPr>
              <a:t>Primarily a </a:t>
            </a:r>
            <a:r>
              <a:rPr lang="en-US" altLang="zh-CN" sz="1400" b="1" u="sng" dirty="0">
                <a:solidFill>
                  <a:srgbClr val="002060"/>
                </a:solidFill>
                <a:latin typeface="Tahoma" pitchFamily="34" charset="0"/>
                <a:ea typeface="宋体" pitchFamily="2" charset="-122"/>
              </a:rPr>
              <a:t>tool to validate and improve a logical design </a:t>
            </a:r>
            <a:r>
              <a:rPr lang="en-US" altLang="zh-CN" sz="1400" dirty="0">
                <a:solidFill>
                  <a:srgbClr val="002060"/>
                </a:solidFill>
                <a:latin typeface="Tahoma" pitchFamily="34" charset="0"/>
                <a:ea typeface="宋体" pitchFamily="2" charset="-122"/>
              </a:rPr>
              <a:t>so that it satisfies certain </a:t>
            </a:r>
            <a:r>
              <a:rPr lang="en-US" altLang="zh-CN" sz="14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constraints</a:t>
            </a:r>
            <a:r>
              <a:rPr lang="en-US" altLang="zh-CN" sz="1400" dirty="0">
                <a:solidFill>
                  <a:srgbClr val="002060"/>
                </a:solidFill>
                <a:latin typeface="Tahoma" pitchFamily="34" charset="0"/>
                <a:ea typeface="宋体" pitchFamily="2" charset="-122"/>
              </a:rPr>
              <a:t> that </a:t>
            </a:r>
            <a:r>
              <a:rPr lang="en-US" altLang="zh-CN" sz="1400" b="1" u="sng" dirty="0">
                <a:solidFill>
                  <a:srgbClr val="002060"/>
                </a:solidFill>
                <a:latin typeface="Tahoma" pitchFamily="34" charset="0"/>
                <a:ea typeface="宋体" pitchFamily="2" charset="-122"/>
              </a:rPr>
              <a:t>avoid unnecessary duplication </a:t>
            </a:r>
            <a:r>
              <a:rPr lang="en-US" altLang="zh-CN" sz="1400" dirty="0">
                <a:solidFill>
                  <a:srgbClr val="002060"/>
                </a:solidFill>
                <a:latin typeface="Tahoma" pitchFamily="34" charset="0"/>
                <a:ea typeface="宋体" pitchFamily="2" charset="-122"/>
              </a:rPr>
              <a:t>of </a:t>
            </a:r>
            <a:r>
              <a:rPr lang="en-US" altLang="zh-CN" sz="1400" dirty="0" smtClean="0">
                <a:solidFill>
                  <a:srgbClr val="002060"/>
                </a:solidFill>
                <a:latin typeface="Tahoma" pitchFamily="34" charset="0"/>
                <a:ea typeface="宋体" pitchFamily="2" charset="-122"/>
              </a:rPr>
              <a:t>data.</a:t>
            </a:r>
            <a:endParaRPr lang="en-US" altLang="zh-CN" sz="1400" dirty="0">
              <a:solidFill>
                <a:srgbClr val="002060"/>
              </a:solidFill>
              <a:latin typeface="Tahoma" pitchFamily="34" charset="0"/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400" dirty="0" smtClean="0">
                <a:solidFill>
                  <a:srgbClr val="002060"/>
                </a:solidFill>
                <a:latin typeface="Tahoma" pitchFamily="34" charset="0"/>
                <a:ea typeface="宋体" pitchFamily="2" charset="-122"/>
              </a:rPr>
              <a:t>The process of decomposing relations with anomalies to </a:t>
            </a:r>
            <a:r>
              <a:rPr lang="en-US" altLang="zh-CN" sz="1400" b="1" u="sng" dirty="0" smtClean="0">
                <a:solidFill>
                  <a:srgbClr val="002060"/>
                </a:solidFill>
                <a:latin typeface="Tahoma" pitchFamily="34" charset="0"/>
                <a:ea typeface="宋体" pitchFamily="2" charset="-122"/>
              </a:rPr>
              <a:t>produce smaller, well-structured relations</a:t>
            </a:r>
            <a:r>
              <a:rPr lang="en-US" altLang="zh-CN" sz="1400" dirty="0" smtClean="0">
                <a:solidFill>
                  <a:srgbClr val="002060"/>
                </a:solidFill>
                <a:latin typeface="Tahoma" pitchFamily="34" charset="0"/>
                <a:ea typeface="宋体" pitchFamily="2" charset="-122"/>
              </a:rPr>
              <a:t>.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ko-KR" sz="1400" dirty="0">
                <a:solidFill>
                  <a:srgbClr val="002060"/>
                </a:solidFill>
                <a:latin typeface="Tahoma" pitchFamily="34" charset="0"/>
                <a:ea typeface="굴림" pitchFamily="50" charset="-127"/>
                <a:cs typeface="Tahoma" pitchFamily="34" charset="0"/>
              </a:rPr>
              <a:t>In the relational model, methods exist for quantifying how efficient a database is. These classifications are called normal forms (or NF), and there are algorithms for converting a given database between them.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ko-KR" sz="1400" dirty="0">
                <a:solidFill>
                  <a:srgbClr val="002060"/>
                </a:solidFill>
                <a:latin typeface="Tahoma" pitchFamily="34" charset="0"/>
                <a:ea typeface="굴림" pitchFamily="50" charset="-127"/>
                <a:cs typeface="Tahoma" pitchFamily="34" charset="0"/>
              </a:rPr>
              <a:t>Normalization generally involves </a:t>
            </a:r>
            <a:r>
              <a:rPr lang="en-US" altLang="ko-KR" sz="1400" b="1" u="sng" dirty="0">
                <a:solidFill>
                  <a:srgbClr val="002060"/>
                </a:solidFill>
                <a:latin typeface="Tahoma" pitchFamily="34" charset="0"/>
                <a:ea typeface="굴림" pitchFamily="50" charset="-127"/>
                <a:cs typeface="Tahoma" pitchFamily="34" charset="0"/>
              </a:rPr>
              <a:t>splitting existing tables into multiple ones</a:t>
            </a:r>
            <a:r>
              <a:rPr lang="en-US" altLang="ko-KR" sz="1400" dirty="0">
                <a:solidFill>
                  <a:srgbClr val="002060"/>
                </a:solidFill>
                <a:latin typeface="Tahoma" pitchFamily="34" charset="0"/>
                <a:ea typeface="굴림" pitchFamily="50" charset="-127"/>
                <a:cs typeface="Tahoma" pitchFamily="34" charset="0"/>
              </a:rPr>
              <a:t>, which must be </a:t>
            </a:r>
            <a:r>
              <a:rPr lang="en-US" altLang="ko-KR" sz="1400" b="1" u="sng" dirty="0">
                <a:solidFill>
                  <a:srgbClr val="002060"/>
                </a:solidFill>
                <a:latin typeface="Tahoma" pitchFamily="34" charset="0"/>
                <a:ea typeface="굴림" pitchFamily="50" charset="-127"/>
                <a:cs typeface="Tahoma" pitchFamily="34" charset="0"/>
              </a:rPr>
              <a:t>re-joined or linked </a:t>
            </a:r>
            <a:r>
              <a:rPr lang="en-US" altLang="ko-KR" sz="1400" dirty="0">
                <a:solidFill>
                  <a:srgbClr val="002060"/>
                </a:solidFill>
                <a:latin typeface="Tahoma" pitchFamily="34" charset="0"/>
                <a:ea typeface="굴림" pitchFamily="50" charset="-127"/>
                <a:cs typeface="Tahoma" pitchFamily="34" charset="0"/>
              </a:rPr>
              <a:t>each time a query is </a:t>
            </a:r>
            <a:r>
              <a:rPr lang="en-US" altLang="ko-KR" sz="1400" dirty="0" smtClean="0">
                <a:solidFill>
                  <a:srgbClr val="002060"/>
                </a:solidFill>
                <a:latin typeface="Tahoma" pitchFamily="34" charset="0"/>
                <a:ea typeface="굴림" pitchFamily="50" charset="-127"/>
                <a:cs typeface="Tahoma" pitchFamily="34" charset="0"/>
              </a:rPr>
              <a:t>issued.</a:t>
            </a:r>
            <a:r>
              <a:rPr lang="en-US" altLang="zh-CN" sz="1400" dirty="0" smtClean="0">
                <a:solidFill>
                  <a:srgbClr val="00206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 </a:t>
            </a:r>
            <a:r>
              <a:rPr lang="en-AU" sz="1400" dirty="0" smtClean="0">
                <a:solidFill>
                  <a:srgbClr val="1A27A6"/>
                </a:solidFill>
                <a:latin typeface="Tahoma" pitchFamily="34" charset="0"/>
                <a:cs typeface="Tahoma" pitchFamily="34" charset="0"/>
              </a:rPr>
              <a:t>	</a:t>
            </a:r>
            <a:endParaRPr lang="en-US" sz="1400" dirty="0">
              <a:solidFill>
                <a:srgbClr val="1A27A6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-304800"/>
            <a:ext cx="6675437" cy="133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46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7470" y="1143000"/>
            <a:ext cx="830693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u="sng" dirty="0" smtClean="0">
                <a:solidFill>
                  <a:srgbClr val="7030A0"/>
                </a:solidFill>
                <a:latin typeface="Tahoma" pitchFamily="34" charset="0"/>
              </a:rPr>
              <a:t>Insert</a:t>
            </a:r>
            <a:r>
              <a:rPr lang="en-US" sz="3200" dirty="0" smtClean="0">
                <a:latin typeface="Tahoma" pitchFamily="34" charset="0"/>
              </a:rPr>
              <a:t> –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3200" dirty="0" smtClean="0">
                <a:latin typeface="Tahoma" pitchFamily="34" charset="0"/>
              </a:rPr>
              <a:t>	We cannot insert the fact that a particular city has a particular status until we have a supplier located in that city.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3200" dirty="0" err="1" smtClean="0">
                <a:solidFill>
                  <a:srgbClr val="00B050"/>
                </a:solidFill>
                <a:latin typeface="Tahoma" pitchFamily="34" charset="0"/>
              </a:rPr>
              <a:t>Eg</a:t>
            </a:r>
            <a:r>
              <a:rPr lang="en-US" sz="3200" dirty="0" smtClean="0">
                <a:solidFill>
                  <a:srgbClr val="00B050"/>
                </a:solidFill>
                <a:latin typeface="Tahoma" pitchFamily="34" charset="0"/>
              </a:rPr>
              <a:t>: </a:t>
            </a:r>
            <a:r>
              <a:rPr lang="en-US" sz="3200" dirty="0" smtClean="0">
                <a:latin typeface="Tahoma" pitchFamily="34" charset="0"/>
              </a:rPr>
              <a:t>If we need to insert that </a:t>
            </a:r>
            <a:r>
              <a:rPr lang="en-US" sz="3200" dirty="0" err="1" smtClean="0">
                <a:latin typeface="Tahoma" pitchFamily="34" charset="0"/>
              </a:rPr>
              <a:t>Kurunagala</a:t>
            </a:r>
            <a:r>
              <a:rPr lang="en-US" sz="3200" dirty="0" smtClean="0">
                <a:latin typeface="Tahoma" pitchFamily="34" charset="0"/>
              </a:rPr>
              <a:t> has the status 40, we need a supplier from </a:t>
            </a:r>
            <a:r>
              <a:rPr lang="en-US" sz="3200" dirty="0" err="1" smtClean="0">
                <a:latin typeface="Tahoma" pitchFamily="34" charset="0"/>
              </a:rPr>
              <a:t>Kurunagala</a:t>
            </a:r>
            <a:r>
              <a:rPr lang="en-US" sz="3200" dirty="0" smtClean="0">
                <a:latin typeface="Tahoma" pitchFamily="34" charset="0"/>
              </a:rPr>
              <a:t>. </a:t>
            </a:r>
            <a:endParaRPr lang="en-US" sz="3200" dirty="0" smtClean="0">
              <a:latin typeface="Tahoma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7470" y="334962"/>
            <a:ext cx="88414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rgbClr val="00B050"/>
                </a:solidFill>
                <a:latin typeface="Tahoma" pitchFamily="34" charset="0"/>
              </a:rPr>
              <a:t>Data operations anomalies in the above tables</a:t>
            </a:r>
            <a:r>
              <a:rPr lang="en-US" sz="3200" dirty="0">
                <a:solidFill>
                  <a:srgbClr val="FFFF00"/>
                </a:solidFill>
                <a:latin typeface="Tahoma" pitchFamily="34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51440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533400"/>
            <a:ext cx="8305800" cy="426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u="sng" dirty="0" smtClean="0">
                <a:solidFill>
                  <a:srgbClr val="7030A0"/>
                </a:solidFill>
                <a:latin typeface="Tahoma" pitchFamily="34" charset="0"/>
              </a:rPr>
              <a:t>Delete</a:t>
            </a:r>
            <a:r>
              <a:rPr lang="en-US" sz="2800" dirty="0" smtClean="0">
                <a:solidFill>
                  <a:srgbClr val="7030A0"/>
                </a:solidFill>
                <a:latin typeface="Tahoma" pitchFamily="34" charset="0"/>
              </a:rPr>
              <a:t> </a:t>
            </a:r>
            <a:r>
              <a:rPr lang="en-US" sz="2800" dirty="0" smtClean="0">
                <a:latin typeface="Tahoma" pitchFamily="34" charset="0"/>
              </a:rPr>
              <a:t>–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800" dirty="0" smtClean="0">
                <a:latin typeface="Tahoma" pitchFamily="34" charset="0"/>
              </a:rPr>
              <a:t>	We cannot delete supplier details without deleting details about a status of a city.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800" dirty="0" err="1" smtClean="0">
                <a:solidFill>
                  <a:srgbClr val="00B050"/>
                </a:solidFill>
                <a:latin typeface="Tahoma" pitchFamily="34" charset="0"/>
              </a:rPr>
              <a:t>Eg</a:t>
            </a:r>
            <a:r>
              <a:rPr lang="en-US" sz="2800" dirty="0" smtClean="0">
                <a:solidFill>
                  <a:srgbClr val="00B050"/>
                </a:solidFill>
                <a:latin typeface="Tahoma" pitchFamily="34" charset="0"/>
              </a:rPr>
              <a:t>: </a:t>
            </a:r>
            <a:r>
              <a:rPr lang="en-US" sz="2800" dirty="0" smtClean="0">
                <a:latin typeface="Tahoma" pitchFamily="34" charset="0"/>
              </a:rPr>
              <a:t>If we need to delete the supplier S5, then we lose the information that Galle has a status 30.</a:t>
            </a:r>
            <a:endParaRPr lang="en-US" sz="2800" dirty="0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2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685800"/>
            <a:ext cx="8305800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u="sng" dirty="0" smtClean="0">
                <a:solidFill>
                  <a:srgbClr val="7030A0"/>
                </a:solidFill>
                <a:latin typeface="Tahoma" pitchFamily="34" charset="0"/>
              </a:rPr>
              <a:t>Update</a:t>
            </a:r>
            <a:r>
              <a:rPr lang="en-US" sz="3200" dirty="0" smtClean="0">
                <a:solidFill>
                  <a:srgbClr val="7030A0"/>
                </a:solidFill>
                <a:latin typeface="Tahoma" pitchFamily="34" charset="0"/>
              </a:rPr>
              <a:t> </a:t>
            </a:r>
            <a:r>
              <a:rPr lang="en-US" sz="3200" dirty="0" smtClean="0">
                <a:latin typeface="Tahoma" pitchFamily="34" charset="0"/>
              </a:rPr>
              <a:t>–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3200" dirty="0" smtClean="0">
                <a:latin typeface="Tahoma" pitchFamily="34" charset="0"/>
              </a:rPr>
              <a:t>	Status of a city is repeated several times in the table Supplier 1.  Therefore, if we need to change the status of a particular city, we need to change it in several places.</a:t>
            </a:r>
            <a:endParaRPr lang="en-US" sz="3200" dirty="0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-228600"/>
            <a:ext cx="86868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Objectives of normalization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76639200"/>
              </p:ext>
            </p:extLst>
          </p:nvPr>
        </p:nvGraphicFramePr>
        <p:xfrm>
          <a:off x="457200" y="1143000"/>
          <a:ext cx="8229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000" y="1611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2590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3516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4495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374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u="sng" dirty="0" smtClean="0"/>
              <a:t>Benefits of Normalization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3600" dirty="0" smtClean="0"/>
              <a:t>Less storage space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3600" dirty="0" smtClean="0"/>
              <a:t>Quicker updates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3600" dirty="0" smtClean="0"/>
              <a:t>Less data inconsistency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3600" dirty="0" smtClean="0"/>
              <a:t>Clearer data relationships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3600" dirty="0" smtClean="0"/>
              <a:t>Easier to add data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3600" dirty="0" smtClean="0"/>
              <a:t>Flexible Structure </a:t>
            </a:r>
          </a:p>
        </p:txBody>
      </p:sp>
    </p:spTree>
    <p:extLst>
      <p:ext uri="{BB962C8B-B14F-4D97-AF65-F5344CB8AC3E}">
        <p14:creationId xmlns:p14="http://schemas.microsoft.com/office/powerpoint/2010/main" val="9252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8694"/>
            <a:ext cx="29915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u="sng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Definitions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1F9F99FD-177C-4EAD-BD47-8E763FF1E2EA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16838" cy="43178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000" b="1" u="sng" dirty="0" smtClean="0">
                <a:latin typeface="Tahoma" pitchFamily="34" charset="0"/>
                <a:ea typeface="宋体" pitchFamily="2" charset="-122"/>
                <a:cs typeface="Tahoma" pitchFamily="34" charset="0"/>
              </a:rPr>
              <a:t>Determinant</a:t>
            </a:r>
            <a:endParaRPr lang="en-US" altLang="zh-CN" b="1" u="sng" dirty="0" smtClean="0">
              <a:latin typeface="Tahoma" pitchFamily="34" charset="0"/>
              <a:ea typeface="宋体" pitchFamily="2" charset="-122"/>
              <a:cs typeface="Tahoma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905000"/>
            <a:ext cx="77724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Determinant</a:t>
            </a:r>
            <a:r>
              <a:rPr lang="en-US" altLang="zh-CN" sz="3200" dirty="0" smtClean="0">
                <a:ea typeface="宋体" pitchFamily="2" charset="-122"/>
              </a:rPr>
              <a:t>: </a:t>
            </a:r>
            <a:r>
              <a:rPr lang="en-US" altLang="zh-CN" sz="3200" b="0" dirty="0" smtClean="0">
                <a:ea typeface="宋体" pitchFamily="2" charset="-122"/>
              </a:rPr>
              <a:t>The attribute on the left-hand side of the arrow in a functional dependency.</a:t>
            </a:r>
          </a:p>
          <a:p>
            <a:pPr>
              <a:defRPr/>
            </a:pP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62000" y="3810000"/>
            <a:ext cx="7745582" cy="213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3200" dirty="0" smtClean="0">
                <a:solidFill>
                  <a:srgbClr val="000000"/>
                </a:solidFill>
                <a:ea typeface="宋体" pitchFamily="2" charset="-122"/>
              </a:rPr>
              <a:t>  A </a:t>
            </a:r>
            <a:r>
              <a:rPr lang="en-US" altLang="zh-CN" sz="3200" dirty="0">
                <a:solidFill>
                  <a:srgbClr val="000000"/>
                </a:solidFill>
                <a:ea typeface="宋体" pitchFamily="2" charset="-122"/>
              </a:rPr>
              <a:t>primary key is always a determinant,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 dirty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sz="3200" dirty="0" smtClean="0">
                <a:solidFill>
                  <a:srgbClr val="000000"/>
                </a:solidFill>
                <a:ea typeface="宋体" pitchFamily="2" charset="-122"/>
              </a:rPr>
              <a:t>while </a:t>
            </a:r>
            <a:r>
              <a:rPr lang="en-US" altLang="zh-CN" sz="3200" dirty="0">
                <a:solidFill>
                  <a:srgbClr val="000000"/>
                </a:solidFill>
                <a:ea typeface="宋体" pitchFamily="2" charset="-122"/>
              </a:rPr>
              <a:t>a determinant may or may not be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 dirty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sz="3200" dirty="0" smtClean="0">
                <a:solidFill>
                  <a:srgbClr val="000000"/>
                </a:solidFill>
                <a:ea typeface="宋体" pitchFamily="2" charset="-122"/>
              </a:rPr>
              <a:t>a </a:t>
            </a:r>
            <a:r>
              <a:rPr lang="en-US" altLang="zh-CN" sz="3200" dirty="0">
                <a:solidFill>
                  <a:srgbClr val="000000"/>
                </a:solidFill>
                <a:ea typeface="宋体" pitchFamily="2" charset="-122"/>
              </a:rPr>
              <a:t>primary </a:t>
            </a:r>
            <a:r>
              <a:rPr lang="en-US" altLang="zh-CN" sz="3200" dirty="0" smtClean="0">
                <a:solidFill>
                  <a:srgbClr val="000000"/>
                </a:solidFill>
                <a:ea typeface="宋体" pitchFamily="2" charset="-122"/>
              </a:rPr>
              <a:t>key.</a:t>
            </a:r>
            <a:endParaRPr lang="en-US" altLang="zh-CN" sz="3200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/>
            <a:endParaRPr lang="zh-CN" altLang="en-US" sz="2400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41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307776"/>
            <a:ext cx="8991600" cy="661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    </a:t>
            </a: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Tahoma" pitchFamily="34" charset="0"/>
              </a:rPr>
              <a:t>Functional dependency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Functional dependency is a particular relationship between two attributes or two sets of attributes: The value of one attribute (the </a:t>
            </a:r>
            <a:r>
              <a:rPr lang="en-US" altLang="zh-CN" sz="2000" i="1" dirty="0">
                <a:solidFill>
                  <a:srgbClr val="7030A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determinant</a:t>
            </a:r>
            <a:r>
              <a:rPr lang="en-US" altLang="zh-CN" sz="20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) determines the value of other </a:t>
            </a:r>
            <a:r>
              <a:rPr lang="en-US" altLang="zh-CN" sz="2000" dirty="0" smtClean="0">
                <a:solidFill>
                  <a:srgbClr val="7030A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attributes.</a:t>
            </a:r>
            <a:endParaRPr lang="en-US" altLang="zh-CN" sz="2000" dirty="0">
              <a:solidFill>
                <a:srgbClr val="7030A0"/>
              </a:solidFill>
              <a:latin typeface="Tahoma" pitchFamily="34" charset="0"/>
              <a:ea typeface="宋体" pitchFamily="2" charset="-122"/>
              <a:cs typeface="Tahoma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ahoma" pitchFamily="34" charset="0"/>
                <a:cs typeface="Tahoma" pitchFamily="34" charset="0"/>
              </a:rPr>
              <a:t>In a given table, an attribute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ahoma" pitchFamily="34" charset="0"/>
                <a:cs typeface="Tahoma" pitchFamily="34" charset="0"/>
              </a:rPr>
              <a:t>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ahoma" pitchFamily="34" charset="0"/>
                <a:cs typeface="Tahoma" pitchFamily="34" charset="0"/>
              </a:rPr>
              <a:t>  is said to have a functional dependency on a set of attributes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ahoma" pitchFamily="34" charset="0"/>
                <a:cs typeface="Tahoma" pitchFamily="34" charset="0"/>
              </a:rPr>
              <a:t>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ahoma" pitchFamily="34" charset="0"/>
                <a:cs typeface="Tahoma" pitchFamily="34" charset="0"/>
              </a:rPr>
              <a:t> (written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ahoma" pitchFamily="34" charset="0"/>
                <a:cs typeface="Tahoma" pitchFamily="34" charset="0"/>
              </a:rPr>
              <a:t>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ahoma" pitchFamily="34" charset="0"/>
                <a:cs typeface="Tahoma" pitchFamily="34" charset="0"/>
              </a:rPr>
              <a:t> →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ahoma" pitchFamily="34" charset="0"/>
                <a:cs typeface="Tahoma" pitchFamily="34" charset="0"/>
              </a:rPr>
              <a:t>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ahoma" pitchFamily="34" charset="0"/>
                <a:cs typeface="Tahoma" pitchFamily="34" charset="0"/>
              </a:rPr>
              <a:t>) if and only if each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ahoma" pitchFamily="34" charset="0"/>
                <a:cs typeface="Tahoma" pitchFamily="34" charset="0"/>
              </a:rPr>
              <a:t>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ahoma" pitchFamily="34" charset="0"/>
                <a:cs typeface="Tahoma" pitchFamily="34" charset="0"/>
              </a:rPr>
              <a:t> value </a:t>
            </a:r>
            <a:r>
              <a:rPr lang="en-US" altLang="zh-CN" sz="20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(the </a:t>
            </a:r>
            <a:r>
              <a:rPr lang="en-US" altLang="zh-CN" sz="2000" i="1" dirty="0">
                <a:solidFill>
                  <a:srgbClr val="7030A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determinant</a:t>
            </a:r>
            <a:r>
              <a:rPr lang="en-US" altLang="zh-CN" sz="20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)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ahoma" pitchFamily="34" charset="0"/>
                <a:cs typeface="Tahoma" pitchFamily="34" charset="0"/>
              </a:rPr>
              <a:t>is associated with precisely one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ahoma" pitchFamily="34" charset="0"/>
                <a:cs typeface="Tahoma" pitchFamily="34" charset="0"/>
              </a:rPr>
              <a:t>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ahoma" pitchFamily="34" charset="0"/>
                <a:cs typeface="Tahoma" pitchFamily="34" charset="0"/>
              </a:rPr>
              <a:t> value(</a:t>
            </a:r>
            <a:r>
              <a:rPr lang="en-US" altLang="zh-CN" sz="2000" dirty="0" smtClean="0">
                <a:solidFill>
                  <a:srgbClr val="7030A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determines </a:t>
            </a:r>
            <a:r>
              <a:rPr lang="en-US" altLang="zh-CN" sz="20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the value of </a:t>
            </a:r>
            <a:r>
              <a:rPr lang="en-US" altLang="zh-CN" sz="2000" dirty="0" smtClean="0">
                <a:solidFill>
                  <a:srgbClr val="7030A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Y)/</a:t>
            </a:r>
            <a:r>
              <a:rPr lang="en-US" sz="2000" dirty="0" smtClean="0">
                <a:solidFill>
                  <a:srgbClr val="7030A0"/>
                </a:solidFill>
                <a:latin typeface="Tahoma" pitchFamily="34" charset="0"/>
              </a:rPr>
              <a:t> If </a:t>
            </a:r>
            <a:r>
              <a:rPr lang="en-US" sz="2000" dirty="0">
                <a:solidFill>
                  <a:srgbClr val="7030A0"/>
                </a:solidFill>
                <a:latin typeface="Tahoma" pitchFamily="34" charset="0"/>
              </a:rPr>
              <a:t>the  value of </a:t>
            </a:r>
            <a:r>
              <a:rPr lang="en-US" sz="2000" dirty="0" smtClean="0">
                <a:solidFill>
                  <a:srgbClr val="7030A0"/>
                </a:solidFill>
                <a:latin typeface="Tahoma" pitchFamily="34" charset="0"/>
              </a:rPr>
              <a:t>‘X’ </a:t>
            </a:r>
            <a:r>
              <a:rPr lang="en-US" sz="2000" u="sng" dirty="0">
                <a:solidFill>
                  <a:srgbClr val="7030A0"/>
                </a:solidFill>
                <a:latin typeface="Tahoma" pitchFamily="34" charset="0"/>
              </a:rPr>
              <a:t>at all times</a:t>
            </a:r>
            <a:r>
              <a:rPr lang="en-US" sz="2000" dirty="0">
                <a:solidFill>
                  <a:srgbClr val="7030A0"/>
                </a:solidFill>
                <a:latin typeface="Tahoma" pitchFamily="34" charset="0"/>
              </a:rPr>
              <a:t> determines the value for </a:t>
            </a:r>
            <a:r>
              <a:rPr lang="en-US" sz="2000" dirty="0" smtClean="0">
                <a:solidFill>
                  <a:srgbClr val="7030A0"/>
                </a:solidFill>
                <a:latin typeface="Tahoma" pitchFamily="34" charset="0"/>
              </a:rPr>
              <a:t>‘Y’. </a:t>
            </a:r>
            <a:endParaRPr lang="en-US" sz="2000" dirty="0">
              <a:solidFill>
                <a:srgbClr val="7030A0"/>
              </a:solidFill>
              <a:latin typeface="Tahoma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7030A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For </a:t>
            </a:r>
            <a:r>
              <a:rPr lang="en-US" altLang="zh-CN" sz="20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any relation R, the attribute Y is functionally dependent on Z if for every instance of Z, that value of Z uniquely determines the value of Y.</a:t>
            </a:r>
            <a:r>
              <a:rPr lang="en-US" altLang="zh-CN" sz="2000" dirty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 </a:t>
            </a:r>
            <a:endParaRPr lang="en-US" altLang="zh-CN" sz="2000" dirty="0" smtClean="0">
              <a:solidFill>
                <a:srgbClr val="000000"/>
              </a:solidFill>
              <a:latin typeface="Tahoma" pitchFamily="34" charset="0"/>
              <a:ea typeface="宋体" pitchFamily="2" charset="-122"/>
              <a:cs typeface="Tahoma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itchFamily="34" charset="0"/>
              <a:ea typeface="宋体" pitchFamily="2" charset="-122"/>
              <a:cs typeface="Tahoma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ahoma" pitchFamily="34" charset="0"/>
                <a:cs typeface="Tahoma" pitchFamily="34" charset="0"/>
              </a:rPr>
              <a:t>For example, in an "Employee" table that includes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ahoma" pitchFamily="34" charset="0"/>
                <a:cs typeface="Tahoma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ahoma" pitchFamily="34" charset="0"/>
                <a:cs typeface="Tahoma" pitchFamily="34" charset="0"/>
              </a:rPr>
              <a:t>the attributes "Employee ID" and "Employee Date of Birth", the functional dependency {Employee ID} → {Employee Date of Birth} would hold. It follows from the previous two sentences that each {Employee ID} is associated with precisely one {Employee Date of Birth}.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 smtClean="0">
                <a:solidFill>
                  <a:srgbClr val="7030A0"/>
                </a:solidFill>
                <a:latin typeface="Tahoma" pitchFamily="34" charset="0"/>
                <a:cs typeface="Tahoma" pitchFamily="34" charset="0"/>
                <a:sym typeface="Monotype Sorts" pitchFamily="2" charset="2"/>
              </a:rPr>
              <a:t>      </a:t>
            </a:r>
            <a:r>
              <a:rPr lang="en-US" altLang="zh-CN" sz="2000" dirty="0" smtClean="0">
                <a:solidFill>
                  <a:srgbClr val="7030A0"/>
                </a:solidFill>
                <a:latin typeface="Tahoma" pitchFamily="34" charset="0"/>
                <a:ea typeface="宋体" pitchFamily="2" charset="-122"/>
                <a:cs typeface="Tahoma" pitchFamily="34" charset="0"/>
                <a:sym typeface="Monotype Sorts" pitchFamily="2" charset="2"/>
              </a:rPr>
              <a:t>Normalization </a:t>
            </a:r>
            <a:r>
              <a:rPr lang="en-US" altLang="zh-CN" sz="20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  <a:cs typeface="Tahoma" pitchFamily="34" charset="0"/>
                <a:sym typeface="Monotype Sorts" pitchFamily="2" charset="2"/>
              </a:rPr>
              <a:t>is based on the analysis of functional </a:t>
            </a:r>
            <a:r>
              <a:rPr lang="en-US" altLang="zh-CN" sz="2000" dirty="0" smtClean="0">
                <a:solidFill>
                  <a:srgbClr val="7030A0"/>
                </a:solidFill>
                <a:latin typeface="Tahoma" pitchFamily="34" charset="0"/>
                <a:ea typeface="宋体" pitchFamily="2" charset="-122"/>
                <a:cs typeface="Tahoma" pitchFamily="34" charset="0"/>
                <a:sym typeface="Monotype Sorts" pitchFamily="2" charset="2"/>
              </a:rPr>
              <a:t>dependency.</a:t>
            </a:r>
            <a:endParaRPr lang="en-US" altLang="zh-CN" sz="2000" dirty="0">
              <a:solidFill>
                <a:srgbClr val="7030A0"/>
              </a:solidFill>
              <a:latin typeface="Tahoma" pitchFamily="34" charset="0"/>
              <a:ea typeface="宋体" pitchFamily="2" charset="-122"/>
              <a:cs typeface="Tahoma" pitchFamily="34" charset="0"/>
              <a:sym typeface="Monotype Sorts" pitchFamily="2" charset="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0866"/>
            <a:ext cx="8991600" cy="707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   </a:t>
            </a:r>
            <a:r>
              <a:rPr lang="en-US" sz="2000" b="1" u="sng" dirty="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Full </a:t>
            </a:r>
            <a:r>
              <a:rPr lang="en-US" sz="2000" b="1" u="sng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functional dependency</a:t>
            </a:r>
          </a:p>
          <a:p>
            <a:r>
              <a:rPr lang="en-US" sz="2000" b="1" dirty="0">
                <a:latin typeface="Tahoma" pitchFamily="34" charset="0"/>
                <a:cs typeface="Tahoma" pitchFamily="34" charset="0"/>
              </a:rPr>
              <a:t> </a:t>
            </a:r>
            <a:endParaRPr lang="en-US" sz="2000" b="1" dirty="0" smtClean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sz="2000" dirty="0" smtClean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An </a:t>
            </a:r>
            <a:r>
              <a:rPr lang="en-US" sz="2000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attribute is fully functionally dependent on a set of attributes X if it’s: functionally dependent on X, and not functionally dependent on any proper subset of X. {Employee Address} has a functional dependency on {Employee ID, Skill}, but not a </a:t>
            </a:r>
            <a:r>
              <a:rPr lang="en-US" sz="2000" i="1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full</a:t>
            </a:r>
            <a:r>
              <a:rPr lang="en-US" sz="2000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 functional dependency, because it is also dependent on {Employee ID</a:t>
            </a:r>
            <a:r>
              <a:rPr lang="en-US" sz="2000" dirty="0" smtClean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}.</a:t>
            </a:r>
          </a:p>
          <a:p>
            <a:pPr lvl="1"/>
            <a:r>
              <a:rPr lang="en-US" sz="2000" dirty="0" smtClean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‘Y’ </a:t>
            </a:r>
            <a:r>
              <a:rPr lang="en-US" sz="2000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is fully functionally dependent on </a:t>
            </a:r>
            <a:r>
              <a:rPr lang="en-US" sz="2000" dirty="0" smtClean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‘Z’, </a:t>
            </a:r>
            <a:r>
              <a:rPr lang="en-US" sz="2000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if it is functionally dependent </a:t>
            </a:r>
            <a:r>
              <a:rPr lang="en-US" sz="2000" dirty="0" smtClean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on    ‘Z’ </a:t>
            </a:r>
            <a:r>
              <a:rPr lang="en-US" sz="2000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and not functionally dependent on any part of </a:t>
            </a:r>
            <a:r>
              <a:rPr lang="en-US" sz="2000" dirty="0" smtClean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‘Z’. </a:t>
            </a:r>
            <a:endParaRPr lang="en-US" sz="2000" dirty="0">
              <a:solidFill>
                <a:srgbClr val="7030A0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en-US" sz="2000" b="1" u="sng" dirty="0" smtClean="0">
                <a:solidFill>
                  <a:srgbClr val="92D050"/>
                </a:solidFill>
                <a:latin typeface="Tahoma" pitchFamily="34" charset="0"/>
                <a:cs typeface="Tahoma" pitchFamily="34" charset="0"/>
              </a:rPr>
              <a:t>Example:</a:t>
            </a:r>
          </a:p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If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{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Sno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Pno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} -&gt;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Qty</a:t>
            </a: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endParaRPr lang="en-US" dirty="0" smtClean="0"/>
          </a:p>
          <a:p>
            <a:r>
              <a:rPr lang="en-US" sz="1200" dirty="0" smtClean="0"/>
              <a:t>      </a:t>
            </a:r>
            <a:r>
              <a:rPr lang="en-US" sz="1200" b="1" dirty="0" smtClean="0"/>
              <a:t>part of A    part of A </a:t>
            </a:r>
          </a:p>
          <a:p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         </a:t>
            </a:r>
            <a:r>
              <a:rPr lang="en-US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A</a:t>
            </a:r>
          </a:p>
          <a:p>
            <a:pPr lvl="1"/>
            <a:r>
              <a:rPr lang="en-US" sz="2000" dirty="0">
                <a:latin typeface="Tahoma" pitchFamily="34" charset="0"/>
              </a:rPr>
              <a:t>2 NF is based on the concept of full functional dependency.  </a:t>
            </a:r>
          </a:p>
          <a:p>
            <a:pPr lvl="1"/>
            <a:r>
              <a:rPr lang="en-US" sz="2000" dirty="0" smtClean="0">
                <a:latin typeface="Tahoma" pitchFamily="34" charset="0"/>
              </a:rPr>
              <a:t>A </a:t>
            </a:r>
            <a:r>
              <a:rPr lang="en-US" sz="2000" dirty="0">
                <a:latin typeface="Tahoma" pitchFamily="34" charset="0"/>
              </a:rPr>
              <a:t>relational schema ‘R’ is in 2 NF if every non-key attribute A in ‘R’ is fully functionally dependent on the primary key of ‘R’.</a:t>
            </a:r>
          </a:p>
          <a:p>
            <a:pPr>
              <a:lnSpc>
                <a:spcPct val="140000"/>
              </a:lnSpc>
            </a:pPr>
            <a:r>
              <a:rPr lang="en-US" sz="2000" b="1" u="sng" dirty="0" smtClean="0">
                <a:solidFill>
                  <a:srgbClr val="92D050"/>
                </a:solidFill>
                <a:latin typeface="Tahoma" pitchFamily="34" charset="0"/>
              </a:rPr>
              <a:t>Example</a:t>
            </a:r>
            <a:r>
              <a:rPr lang="en-US" sz="2000" b="1" dirty="0" smtClean="0">
                <a:solidFill>
                  <a:srgbClr val="92D050"/>
                </a:solidFill>
                <a:latin typeface="Tahoma" pitchFamily="34" charset="0"/>
              </a:rPr>
              <a:t>:</a:t>
            </a:r>
            <a:r>
              <a:rPr lang="en-US" sz="2000" dirty="0" smtClean="0">
                <a:latin typeface="Tahoma" pitchFamily="34" charset="0"/>
              </a:rPr>
              <a:t>         </a:t>
            </a:r>
            <a:r>
              <a:rPr lang="en-US" sz="1200" b="1" dirty="0" smtClean="0">
                <a:solidFill>
                  <a:srgbClr val="00B050"/>
                </a:solidFill>
                <a:latin typeface="Tahoma" pitchFamily="34" charset="0"/>
              </a:rPr>
              <a:t>Non key attributes        </a:t>
            </a:r>
            <a:r>
              <a:rPr lang="en-US" sz="1600" b="1" dirty="0" smtClean="0">
                <a:solidFill>
                  <a:srgbClr val="00B050"/>
                </a:solidFill>
                <a:latin typeface="Tahoma" pitchFamily="34" charset="0"/>
              </a:rPr>
              <a:t>(A)</a:t>
            </a:r>
            <a:endParaRPr lang="en-US" sz="2800" b="1" dirty="0">
              <a:solidFill>
                <a:srgbClr val="00B050"/>
              </a:solidFill>
              <a:latin typeface="Tahoma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2000" dirty="0">
                <a:latin typeface="Tahoma" pitchFamily="34" charset="0"/>
              </a:rPr>
              <a:t>Student (</a:t>
            </a:r>
            <a:r>
              <a:rPr lang="en-US" sz="2000" b="1" u="sng" dirty="0" err="1">
                <a:latin typeface="Tahoma" pitchFamily="34" charset="0"/>
              </a:rPr>
              <a:t>Sno</a:t>
            </a:r>
            <a:r>
              <a:rPr lang="en-US" sz="2000" dirty="0">
                <a:latin typeface="Tahoma" pitchFamily="34" charset="0"/>
              </a:rPr>
              <a:t>, </a:t>
            </a:r>
            <a:r>
              <a:rPr lang="en-US" sz="2000" dirty="0" err="1">
                <a:latin typeface="Tahoma" pitchFamily="34" charset="0"/>
              </a:rPr>
              <a:t>sname</a:t>
            </a:r>
            <a:r>
              <a:rPr lang="en-US" sz="2000" dirty="0">
                <a:latin typeface="Tahoma" pitchFamily="34" charset="0"/>
              </a:rPr>
              <a:t>, </a:t>
            </a:r>
            <a:r>
              <a:rPr lang="en-US" sz="2000" dirty="0" smtClean="0">
                <a:latin typeface="Tahoma" pitchFamily="34" charset="0"/>
              </a:rPr>
              <a:t>marks)</a:t>
            </a:r>
          </a:p>
          <a:p>
            <a:pPr>
              <a:lnSpc>
                <a:spcPct val="140000"/>
              </a:lnSpc>
            </a:pPr>
            <a:r>
              <a:rPr lang="en-US" sz="1200" b="1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	           Key attribute</a:t>
            </a:r>
          </a:p>
          <a:p>
            <a:r>
              <a:rPr lang="en-US" sz="12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200" dirty="0" smtClean="0">
                <a:latin typeface="Tahoma" pitchFamily="34" charset="0"/>
                <a:cs typeface="Tahoma" pitchFamily="34" charset="0"/>
              </a:rPr>
              <a:t>                                                    </a:t>
            </a:r>
            <a:r>
              <a:rPr lang="en-US" sz="2400" b="1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R</a:t>
            </a:r>
            <a:endParaRPr lang="en-US" sz="1400" b="1" dirty="0">
              <a:solidFill>
                <a:srgbClr val="00B05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Right Brace 13"/>
          <p:cNvSpPr/>
          <p:nvPr/>
        </p:nvSpPr>
        <p:spPr>
          <a:xfrm rot="5400000">
            <a:off x="685800" y="3429000"/>
            <a:ext cx="533400" cy="1143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295400" y="3352800"/>
            <a:ext cx="0" cy="351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Bent-Up Arrow 29"/>
          <p:cNvSpPr/>
          <p:nvPr/>
        </p:nvSpPr>
        <p:spPr>
          <a:xfrm>
            <a:off x="1066800" y="3352800"/>
            <a:ext cx="1219200" cy="914400"/>
          </a:xfrm>
          <a:prstGeom prst="bentUpArrow">
            <a:avLst>
              <a:gd name="adj1" fmla="val 10481"/>
              <a:gd name="adj2" fmla="val 1606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09600" y="3352800"/>
            <a:ext cx="0" cy="351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/>
          <p:cNvSpPr/>
          <p:nvPr/>
        </p:nvSpPr>
        <p:spPr>
          <a:xfrm rot="16200000">
            <a:off x="2286001" y="5181599"/>
            <a:ext cx="381000" cy="114300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Elbow Connector 32"/>
          <p:cNvCxnSpPr/>
          <p:nvPr/>
        </p:nvCxnSpPr>
        <p:spPr>
          <a:xfrm rot="16200000" flipH="1">
            <a:off x="1201115" y="6050425"/>
            <a:ext cx="289852" cy="2286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276600" y="55626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ft Brace 35"/>
          <p:cNvSpPr/>
          <p:nvPr/>
        </p:nvSpPr>
        <p:spPr>
          <a:xfrm rot="16200000">
            <a:off x="1371600" y="4724400"/>
            <a:ext cx="762000" cy="3200400"/>
          </a:xfrm>
          <a:prstGeom prst="leftBrace">
            <a:avLst>
              <a:gd name="adj1" fmla="val 8333"/>
              <a:gd name="adj2" fmla="val 78695"/>
            </a:avLst>
          </a:pr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9916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u="sng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Trivial functional dependency</a:t>
            </a:r>
            <a:r>
              <a:rPr lang="en-US" sz="20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A trivial functional dependency is a functional dependency of an attribute on a superset of itself. {Employee ID, Employee Address} → {Employee Address} is trivial, as is {Employee Address} → {Employee Address</a:t>
            </a:r>
            <a:r>
              <a:rPr lang="en-US" sz="2000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}.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u="sng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Transitive </a:t>
            </a:r>
            <a:r>
              <a:rPr lang="en-US" sz="2000" b="1" u="sng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dependency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2060"/>
                </a:solidFill>
              </a:rPr>
              <a:t>A </a:t>
            </a:r>
            <a:r>
              <a:rPr lang="en-US" sz="2000" dirty="0">
                <a:solidFill>
                  <a:srgbClr val="002060"/>
                </a:solidFill>
              </a:rPr>
              <a:t>transitive </a:t>
            </a:r>
            <a:r>
              <a:rPr lang="en-US" sz="2000" dirty="0" smtClean="0">
                <a:solidFill>
                  <a:srgbClr val="002060"/>
                </a:solidFill>
              </a:rPr>
              <a:t>dependency is </a:t>
            </a:r>
            <a:r>
              <a:rPr lang="en-US" sz="2000" dirty="0">
                <a:solidFill>
                  <a:srgbClr val="002060"/>
                </a:solidFill>
              </a:rPr>
              <a:t>an indirect functional dependency, one in which </a:t>
            </a:r>
            <a:r>
              <a:rPr lang="en-US" sz="2000" i="1" dirty="0">
                <a:solidFill>
                  <a:srgbClr val="002060"/>
                </a:solidFill>
              </a:rPr>
              <a:t>X</a:t>
            </a:r>
            <a:r>
              <a:rPr lang="en-US" sz="2000" dirty="0">
                <a:solidFill>
                  <a:srgbClr val="002060"/>
                </a:solidFill>
              </a:rPr>
              <a:t>→</a:t>
            </a:r>
            <a:r>
              <a:rPr lang="en-US" sz="2000" i="1" dirty="0">
                <a:solidFill>
                  <a:srgbClr val="002060"/>
                </a:solidFill>
              </a:rPr>
              <a:t>Z</a:t>
            </a:r>
            <a:r>
              <a:rPr lang="en-US" sz="2000" dirty="0">
                <a:solidFill>
                  <a:srgbClr val="002060"/>
                </a:solidFill>
              </a:rPr>
              <a:t> only by virtue of </a:t>
            </a:r>
            <a:r>
              <a:rPr lang="en-US" sz="2000" i="1" dirty="0">
                <a:solidFill>
                  <a:srgbClr val="002060"/>
                </a:solidFill>
              </a:rPr>
              <a:t>X</a:t>
            </a:r>
            <a:r>
              <a:rPr lang="en-US" sz="2000" dirty="0">
                <a:solidFill>
                  <a:srgbClr val="002060"/>
                </a:solidFill>
              </a:rPr>
              <a:t>→</a:t>
            </a:r>
            <a:r>
              <a:rPr lang="en-US" sz="2000" i="1" dirty="0">
                <a:solidFill>
                  <a:srgbClr val="002060"/>
                </a:solidFill>
              </a:rPr>
              <a:t>Y</a:t>
            </a:r>
            <a:r>
              <a:rPr lang="en-US" sz="2000" dirty="0">
                <a:solidFill>
                  <a:srgbClr val="002060"/>
                </a:solidFill>
              </a:rPr>
              <a:t> and </a:t>
            </a:r>
            <a:r>
              <a:rPr lang="en-US" sz="2000" i="1" dirty="0">
                <a:solidFill>
                  <a:srgbClr val="002060"/>
                </a:solidFill>
              </a:rPr>
              <a:t>Y</a:t>
            </a:r>
            <a:r>
              <a:rPr lang="en-US" sz="2000" dirty="0">
                <a:solidFill>
                  <a:srgbClr val="002060"/>
                </a:solidFill>
              </a:rPr>
              <a:t>→</a:t>
            </a:r>
            <a:r>
              <a:rPr lang="en-US" sz="2000" i="1" dirty="0">
                <a:solidFill>
                  <a:srgbClr val="002060"/>
                </a:solidFill>
              </a:rPr>
              <a:t>Z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u="sng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Multivalued </a:t>
            </a:r>
            <a:r>
              <a:rPr lang="en-US" sz="2000" b="1" u="sng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dependency</a:t>
            </a:r>
            <a:r>
              <a:rPr lang="en-US" sz="20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US" sz="2000" b="1" dirty="0" smtClean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latin typeface="Tahoma" pitchFamily="34" charset="0"/>
              <a:cs typeface="Tahoma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2060"/>
                </a:solidFill>
              </a:rPr>
              <a:t>A </a:t>
            </a:r>
            <a:r>
              <a:rPr lang="en-US" sz="2000" dirty="0">
                <a:solidFill>
                  <a:srgbClr val="002060"/>
                </a:solidFill>
              </a:rPr>
              <a:t>multivalued </a:t>
            </a:r>
            <a:r>
              <a:rPr lang="en-US" sz="2000" dirty="0" smtClean="0">
                <a:solidFill>
                  <a:srgbClr val="002060"/>
                </a:solidFill>
              </a:rPr>
              <a:t>dependency </a:t>
            </a:r>
            <a:r>
              <a:rPr lang="en-US" sz="2000" dirty="0">
                <a:solidFill>
                  <a:srgbClr val="002060"/>
                </a:solidFill>
              </a:rPr>
              <a:t>is a constraint according to which the presence of certain rows in a table implies the presence of certain other rows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u="sng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Join dependency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2060"/>
                </a:solidFill>
              </a:rPr>
              <a:t>A </a:t>
            </a:r>
            <a:r>
              <a:rPr lang="en-US" sz="2000" dirty="0">
                <a:solidFill>
                  <a:srgbClr val="002060"/>
                </a:solidFill>
              </a:rPr>
              <a:t>table </a:t>
            </a:r>
            <a:r>
              <a:rPr lang="en-US" sz="2000" i="1" dirty="0">
                <a:solidFill>
                  <a:srgbClr val="002060"/>
                </a:solidFill>
              </a:rPr>
              <a:t>T</a:t>
            </a:r>
            <a:r>
              <a:rPr lang="en-US" sz="2000" dirty="0">
                <a:solidFill>
                  <a:srgbClr val="002060"/>
                </a:solidFill>
              </a:rPr>
              <a:t> is subject to a join dependency if </a:t>
            </a:r>
            <a:r>
              <a:rPr lang="en-US" sz="2000" i="1" dirty="0">
                <a:solidFill>
                  <a:srgbClr val="002060"/>
                </a:solidFill>
              </a:rPr>
              <a:t>T</a:t>
            </a:r>
            <a:r>
              <a:rPr lang="en-US" sz="2000" dirty="0">
                <a:solidFill>
                  <a:srgbClr val="002060"/>
                </a:solidFill>
              </a:rPr>
              <a:t> can always be recreated by </a:t>
            </a:r>
            <a:r>
              <a:rPr lang="en-US" sz="2000" dirty="0" smtClean="0">
                <a:solidFill>
                  <a:srgbClr val="002060"/>
                </a:solidFill>
              </a:rPr>
              <a:t> joining </a:t>
            </a:r>
            <a:r>
              <a:rPr lang="en-US" sz="2000" dirty="0">
                <a:solidFill>
                  <a:srgbClr val="002060"/>
                </a:solidFill>
              </a:rPr>
              <a:t>multiple tables each having a subset of the attributes of </a:t>
            </a:r>
            <a:r>
              <a:rPr lang="en-US" sz="2000" i="1" dirty="0">
                <a:solidFill>
                  <a:srgbClr val="002060"/>
                </a:solidFill>
              </a:rPr>
              <a:t>T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  <a:endParaRPr lang="en-US" sz="2000" dirty="0">
              <a:solidFill>
                <a:srgbClr val="00206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2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67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None/>
            </a:pPr>
            <a:endParaRPr lang="en-US" dirty="0" smtClean="0">
              <a:latin typeface="Tahoma" pitchFamily="34" charset="0"/>
            </a:endParaRPr>
          </a:p>
          <a:p>
            <a:pPr>
              <a:lnSpc>
                <a:spcPct val="120000"/>
              </a:lnSpc>
              <a:buFontTx/>
              <a:buNone/>
            </a:pPr>
            <a:endParaRPr lang="en-US" dirty="0">
              <a:latin typeface="Tahoma" pitchFamily="34" charset="0"/>
            </a:endParaRPr>
          </a:p>
          <a:p>
            <a:pPr>
              <a:lnSpc>
                <a:spcPct val="120000"/>
              </a:lnSpc>
              <a:buFontTx/>
              <a:buNone/>
            </a:pPr>
            <a:endParaRPr lang="en-US" dirty="0" smtClean="0">
              <a:latin typeface="Tahoma" pitchFamily="34" charset="0"/>
            </a:endParaRPr>
          </a:p>
          <a:p>
            <a:pPr>
              <a:lnSpc>
                <a:spcPct val="120000"/>
              </a:lnSpc>
              <a:buFontTx/>
              <a:buNone/>
            </a:pPr>
            <a:endParaRPr lang="en-US" dirty="0">
              <a:latin typeface="Tahoma" pitchFamily="34" charset="0"/>
            </a:endParaRPr>
          </a:p>
          <a:p>
            <a:pPr>
              <a:lnSpc>
                <a:spcPct val="120000"/>
              </a:lnSpc>
              <a:buFontTx/>
              <a:buNone/>
            </a:pPr>
            <a:endParaRPr lang="en-US" dirty="0" smtClean="0">
              <a:latin typeface="Tahoma" pitchFamily="34" charset="0"/>
            </a:endParaRPr>
          </a:p>
          <a:p>
            <a:pPr>
              <a:lnSpc>
                <a:spcPct val="120000"/>
              </a:lnSpc>
              <a:buFontTx/>
              <a:buNone/>
            </a:pPr>
            <a:endParaRPr lang="en-US" dirty="0">
              <a:latin typeface="Tahoma" pitchFamily="34" charset="0"/>
            </a:endParaRPr>
          </a:p>
          <a:p>
            <a:pPr>
              <a:lnSpc>
                <a:spcPct val="120000"/>
              </a:lnSpc>
              <a:buFontTx/>
              <a:buNone/>
            </a:pPr>
            <a:endParaRPr lang="en-US" dirty="0" smtClean="0">
              <a:latin typeface="Tahoma" pitchFamily="34" charset="0"/>
            </a:endParaRPr>
          </a:p>
          <a:p>
            <a:pPr>
              <a:lnSpc>
                <a:spcPct val="120000"/>
              </a:lnSpc>
              <a:buFontTx/>
              <a:buNone/>
            </a:pPr>
            <a:endParaRPr lang="en-US" dirty="0">
              <a:latin typeface="Tahoma" pitchFamily="34" charset="0"/>
            </a:endParaRPr>
          </a:p>
          <a:p>
            <a:pPr>
              <a:lnSpc>
                <a:spcPct val="120000"/>
              </a:lnSpc>
              <a:buFontTx/>
              <a:buNone/>
            </a:pPr>
            <a:endParaRPr lang="en-US" dirty="0" smtClean="0">
              <a:latin typeface="Tahoma" pitchFamily="34" charset="0"/>
            </a:endParaRPr>
          </a:p>
          <a:p>
            <a:pPr>
              <a:lnSpc>
                <a:spcPct val="120000"/>
              </a:lnSpc>
              <a:buFontTx/>
              <a:buNone/>
            </a:pPr>
            <a:endParaRPr lang="en-US" dirty="0">
              <a:latin typeface="Tahoma" pitchFamily="34" charset="0"/>
            </a:endParaRPr>
          </a:p>
          <a:p>
            <a:pPr>
              <a:lnSpc>
                <a:spcPct val="120000"/>
              </a:lnSpc>
              <a:buFontTx/>
              <a:buNone/>
            </a:pPr>
            <a:endParaRPr lang="en-US" dirty="0" smtClean="0">
              <a:latin typeface="Tahoma" pitchFamily="34" charset="0"/>
            </a:endParaRPr>
          </a:p>
          <a:p>
            <a:pPr>
              <a:lnSpc>
                <a:spcPct val="120000"/>
              </a:lnSpc>
              <a:buFontTx/>
              <a:buNone/>
            </a:pPr>
            <a:endParaRPr lang="en-US" dirty="0">
              <a:latin typeface="Tahoma" pitchFamily="34" charset="0"/>
            </a:endParaRPr>
          </a:p>
          <a:p>
            <a:pPr>
              <a:lnSpc>
                <a:spcPct val="120000"/>
              </a:lnSpc>
              <a:buFontTx/>
              <a:buNone/>
            </a:pPr>
            <a:endParaRPr lang="en-US" dirty="0" smtClean="0">
              <a:latin typeface="Tahoma" pitchFamily="34" charset="0"/>
            </a:endParaRPr>
          </a:p>
          <a:p>
            <a:pPr>
              <a:lnSpc>
                <a:spcPct val="120000"/>
              </a:lnSpc>
              <a:buFontTx/>
              <a:buNone/>
            </a:pPr>
            <a:endParaRPr lang="en-US" dirty="0">
              <a:latin typeface="Tahoma" pitchFamily="34" charset="0"/>
            </a:endParaRPr>
          </a:p>
          <a:p>
            <a:pPr>
              <a:lnSpc>
                <a:spcPct val="120000"/>
              </a:lnSpc>
              <a:buFontTx/>
              <a:buNone/>
            </a:pPr>
            <a:endParaRPr lang="en-US" dirty="0"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381001"/>
            <a:ext cx="8839200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Tahoma" pitchFamily="34" charset="0"/>
              </a:rPr>
              <a:t>Normalization works through a series of stages called normal forms:</a:t>
            </a:r>
          </a:p>
          <a:p>
            <a:pPr lvl="1"/>
            <a:endParaRPr lang="en-US" sz="2000" b="1" dirty="0" smtClean="0">
              <a:solidFill>
                <a:srgbClr val="0000FF"/>
              </a:solidFill>
              <a:latin typeface="Tahoma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0000FF"/>
                </a:solidFill>
                <a:latin typeface="Tahoma" pitchFamily="34" charset="0"/>
              </a:rPr>
              <a:t>First </a:t>
            </a:r>
            <a:r>
              <a:rPr lang="en-US" sz="2000" b="1" dirty="0">
                <a:solidFill>
                  <a:srgbClr val="0000FF"/>
                </a:solidFill>
                <a:latin typeface="Tahoma" pitchFamily="34" charset="0"/>
              </a:rPr>
              <a:t>normal form (1NF)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00FF"/>
                </a:solidFill>
                <a:latin typeface="Tahoma" pitchFamily="34" charset="0"/>
              </a:rPr>
              <a:t>Second normal form (2NF)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00FF"/>
                </a:solidFill>
                <a:latin typeface="Tahoma" pitchFamily="34" charset="0"/>
              </a:rPr>
              <a:t>Third normal form (3NF)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0000FF"/>
                </a:solidFill>
                <a:latin typeface="Tahoma" pitchFamily="34" charset="0"/>
              </a:rPr>
              <a:t>Boyce </a:t>
            </a:r>
            <a:r>
              <a:rPr lang="en-US" sz="2000" b="1" dirty="0" err="1" smtClean="0">
                <a:solidFill>
                  <a:srgbClr val="0000FF"/>
                </a:solidFill>
                <a:latin typeface="Tahoma" pitchFamily="34" charset="0"/>
              </a:rPr>
              <a:t>Codd</a:t>
            </a:r>
            <a:r>
              <a:rPr lang="en-US" sz="2000" b="1" dirty="0" smtClean="0">
                <a:solidFill>
                  <a:srgbClr val="0000FF"/>
                </a:solidFill>
                <a:latin typeface="Tahoma" pitchFamily="34" charset="0"/>
              </a:rPr>
              <a:t> Normal Form(BCNF)</a:t>
            </a:r>
            <a:endParaRPr lang="en-US" sz="2000" dirty="0">
              <a:latin typeface="Tahoma" pitchFamily="34" charset="0"/>
            </a:endParaRPr>
          </a:p>
          <a:p>
            <a:pPr lvl="1"/>
            <a:endParaRPr lang="en-US" sz="2000" b="1" dirty="0">
              <a:latin typeface="Tahoma" pitchFamily="34" charset="0"/>
            </a:endParaRPr>
          </a:p>
          <a:p>
            <a:pPr lvl="1"/>
            <a:r>
              <a:rPr lang="en-US" sz="2000" b="1" dirty="0" smtClean="0">
                <a:latin typeface="Tahoma" pitchFamily="34" charset="0"/>
              </a:rPr>
              <a:t>The </a:t>
            </a:r>
            <a:r>
              <a:rPr lang="en-US" sz="2000" b="1" dirty="0">
                <a:latin typeface="Tahoma" pitchFamily="34" charset="0"/>
              </a:rPr>
              <a:t>highest level of normalization is not always desirable.</a:t>
            </a:r>
          </a:p>
          <a:p>
            <a:pPr lvl="1">
              <a:lnSpc>
                <a:spcPct val="130000"/>
              </a:lnSpc>
            </a:pPr>
            <a:endParaRPr lang="en-US" sz="2600" dirty="0">
              <a:latin typeface="Tahoma" pitchFamily="34" charset="0"/>
            </a:endParaRPr>
          </a:p>
          <a:p>
            <a:pPr lvl="1">
              <a:lnSpc>
                <a:spcPct val="130000"/>
              </a:lnSpc>
            </a:pPr>
            <a:endParaRPr lang="en-US" sz="2600" dirty="0" smtClean="0">
              <a:latin typeface="Tahoma" pitchFamily="34" charset="0"/>
            </a:endParaRPr>
          </a:p>
          <a:p>
            <a:pPr lvl="1">
              <a:lnSpc>
                <a:spcPct val="130000"/>
              </a:lnSpc>
            </a:pPr>
            <a:endParaRPr lang="en-US" sz="2600" dirty="0">
              <a:latin typeface="Tahoma" pitchFamily="34" charset="0"/>
            </a:endParaRPr>
          </a:p>
          <a:p>
            <a:pPr lvl="1">
              <a:lnSpc>
                <a:spcPct val="130000"/>
              </a:lnSpc>
            </a:pPr>
            <a:endParaRPr lang="en-US" sz="26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6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685641"/>
            <a:ext cx="8077200" cy="1371282"/>
          </a:xfrm>
        </p:spPr>
        <p:txBody>
          <a:bodyPr/>
          <a:lstStyle/>
          <a:p>
            <a:r>
              <a:rPr lang="en-US" dirty="0" smtClean="0"/>
              <a:t>Constraints……………???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6858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 smtClean="0">
                <a:solidFill>
                  <a:srgbClr val="92D050"/>
                </a:solidFill>
                <a:latin typeface="Tahoma" pitchFamily="34" charset="0"/>
              </a:rPr>
              <a:t>Relational Model Constraints</a:t>
            </a:r>
            <a:endParaRPr lang="en-US" sz="3200" b="1" u="sng" dirty="0">
              <a:solidFill>
                <a:srgbClr val="92D050"/>
              </a:solidFill>
              <a:latin typeface="Tahoma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7526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700" dirty="0" smtClean="0">
                <a:latin typeface="Tahoma" pitchFamily="34" charset="0"/>
              </a:rPr>
              <a:t>The various types of constraint that can be specified on a relational database schema includes:</a:t>
            </a:r>
          </a:p>
          <a:p>
            <a:pPr lvl="1">
              <a:lnSpc>
                <a:spcPct val="130000"/>
              </a:lnSpc>
            </a:pPr>
            <a:r>
              <a:rPr lang="en-US" sz="2500" dirty="0" smtClean="0">
                <a:latin typeface="Tahoma" pitchFamily="34" charset="0"/>
              </a:rPr>
              <a:t>Domain constraints</a:t>
            </a:r>
          </a:p>
          <a:p>
            <a:pPr lvl="1">
              <a:lnSpc>
                <a:spcPct val="130000"/>
              </a:lnSpc>
            </a:pPr>
            <a:r>
              <a:rPr lang="en-US" sz="2500" dirty="0" smtClean="0">
                <a:latin typeface="Tahoma" pitchFamily="34" charset="0"/>
              </a:rPr>
              <a:t>Key constraints</a:t>
            </a:r>
          </a:p>
          <a:p>
            <a:pPr lvl="1">
              <a:lnSpc>
                <a:spcPct val="130000"/>
              </a:lnSpc>
            </a:pPr>
            <a:r>
              <a:rPr lang="en-US" sz="2500" dirty="0" smtClean="0">
                <a:latin typeface="Tahoma" pitchFamily="34" charset="0"/>
              </a:rPr>
              <a:t>Entity integrity constraints</a:t>
            </a:r>
          </a:p>
          <a:p>
            <a:pPr lvl="1">
              <a:lnSpc>
                <a:spcPct val="130000"/>
              </a:lnSpc>
            </a:pPr>
            <a:r>
              <a:rPr lang="en-US" sz="2500" dirty="0" smtClean="0">
                <a:latin typeface="Tahoma" pitchFamily="34" charset="0"/>
              </a:rPr>
              <a:t>Referential integrity constraints</a:t>
            </a:r>
            <a:endParaRPr lang="en-US" sz="25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3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43444"/>
            <a:ext cx="923466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2400" dirty="0">
              <a:solidFill>
                <a:srgbClr val="00B050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5" name="Picture 4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762000"/>
            <a:ext cx="9525000" cy="6172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6" name="Rectangle 5"/>
          <p:cNvSpPr/>
          <p:nvPr/>
        </p:nvSpPr>
        <p:spPr>
          <a:xfrm>
            <a:off x="1828800" y="86630"/>
            <a:ext cx="571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a typeface="宋体" pitchFamily="2" charset="-122"/>
              </a:rPr>
              <a:t>Steps in </a:t>
            </a:r>
            <a:r>
              <a:rPr lang="en-US" altLang="zh-CN" sz="3600" b="1" dirty="0" smtClean="0">
                <a:solidFill>
                  <a:srgbClr val="FF0000"/>
                </a:solidFill>
                <a:ea typeface="宋体" pitchFamily="2" charset="-122"/>
              </a:rPr>
              <a:t>Normalization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3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9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8915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 smtClean="0">
                <a:ea typeface="굴림" pitchFamily="50" charset="-127"/>
              </a:rPr>
              <a:t>Table -1</a:t>
            </a:r>
            <a:r>
              <a:rPr lang="en-US" altLang="ko-KR" b="1" u="sng" dirty="0">
                <a:ea typeface="굴림" pitchFamily="50" charset="-127"/>
              </a:rPr>
              <a:t>(books)</a:t>
            </a:r>
            <a:endParaRPr lang="en-US" altLang="ko-KR" dirty="0" smtClean="0">
              <a:ea typeface="굴림" pitchFamily="50" charset="-127"/>
            </a:endParaRPr>
          </a:p>
        </p:txBody>
      </p:sp>
      <p:graphicFrame>
        <p:nvGraphicFramePr>
          <p:cNvPr id="9" name="Group 9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796149890"/>
              </p:ext>
            </p:extLst>
          </p:nvPr>
        </p:nvGraphicFramePr>
        <p:xfrm>
          <a:off x="83048" y="1904999"/>
          <a:ext cx="8829411" cy="3992234"/>
        </p:xfrm>
        <a:graphic>
          <a:graphicData uri="http://schemas.openxmlformats.org/drawingml/2006/table">
            <a:tbl>
              <a:tblPr/>
              <a:tblGrid>
                <a:gridCol w="1432587"/>
                <a:gridCol w="1509977"/>
                <a:gridCol w="954484"/>
                <a:gridCol w="1432587"/>
                <a:gridCol w="1272646"/>
                <a:gridCol w="877094"/>
                <a:gridCol w="1350036"/>
              </a:tblGrid>
              <a:tr h="8808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Title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Author1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Author2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ISBN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Subject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Pages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Publisher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2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Database System Concepts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ko-KR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Abraham </a:t>
                      </a:r>
                      <a:r>
                        <a:rPr kumimoji="0" lang="en-US" altLang="ko-KR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Silberschatz</a:t>
                      </a:r>
                      <a:endParaRPr kumimoji="0" lang="en-US" altLang="ko-KR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ko-KR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Henry F. </a:t>
                      </a:r>
                      <a:r>
                        <a:rPr kumimoji="0" lang="en-US" altLang="ko-KR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Korth</a:t>
                      </a:r>
                      <a:endParaRPr kumimoji="0" lang="en-US" altLang="ko-KR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0072958863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MySQL , Computers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1168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McGraw-Hill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8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Operating System Concepts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Abraham </a:t>
                      </a:r>
                      <a:r>
                        <a:rPr kumimoji="0" lang="en-US" altLang="ko-KR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Silberschatz</a:t>
                      </a:r>
                      <a:endParaRPr kumimoji="0" lang="en-US" altLang="ko-KR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Henry F. </a:t>
                      </a:r>
                      <a:r>
                        <a:rPr kumimoji="0" lang="en-US" altLang="ko-KR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Korth</a:t>
                      </a:r>
                      <a:endParaRPr kumimoji="0" lang="en-US" altLang="ko-KR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0471694665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Computers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944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McGraw-Hill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Left Brace 9"/>
          <p:cNvSpPr/>
          <p:nvPr/>
        </p:nvSpPr>
        <p:spPr>
          <a:xfrm rot="5400000">
            <a:off x="2819400" y="914400"/>
            <a:ext cx="457200" cy="1371600"/>
          </a:xfrm>
          <a:prstGeom prst="lef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52600" y="11546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(Repetition of Author)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5524501" y="2781300"/>
            <a:ext cx="914401" cy="1143002"/>
          </a:xfrm>
          <a:prstGeom prst="lef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67200" y="366926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(Multiple Values for a single CELL)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14" name="Rectangle 39"/>
          <p:cNvSpPr txBox="1">
            <a:spLocks noChangeArrowheads="1"/>
          </p:cNvSpPr>
          <p:nvPr/>
        </p:nvSpPr>
        <p:spPr>
          <a:xfrm>
            <a:off x="-38100" y="19291"/>
            <a:ext cx="89154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u="sng" dirty="0" smtClean="0">
                <a:solidFill>
                  <a:srgbClr val="0070C0"/>
                </a:solidFill>
                <a:ea typeface="굴림" pitchFamily="50" charset="-127"/>
              </a:rPr>
              <a:t>Example -1</a:t>
            </a:r>
          </a:p>
        </p:txBody>
      </p:sp>
    </p:spTree>
    <p:extLst>
      <p:ext uri="{BB962C8B-B14F-4D97-AF65-F5344CB8AC3E}">
        <p14:creationId xmlns:p14="http://schemas.microsoft.com/office/powerpoint/2010/main" val="280214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7814"/>
            <a:ext cx="8229600" cy="569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u="sng" dirty="0" smtClean="0">
                <a:ea typeface="굴림" pitchFamily="50" charset="-127"/>
              </a:rPr>
              <a:t>Table 1 problems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ko-KR" sz="3000" dirty="0" smtClean="0">
              <a:ea typeface="굴림" pitchFamily="50" charset="-127"/>
            </a:endParaRPr>
          </a:p>
          <a:p>
            <a:pPr>
              <a:defRPr/>
            </a:pPr>
            <a:r>
              <a:rPr lang="en-US" altLang="ko-KR" sz="3000" dirty="0" smtClean="0">
                <a:ea typeface="굴림" pitchFamily="50" charset="-127"/>
              </a:rPr>
              <a:t>1.This table is not very efficient with storage.</a:t>
            </a:r>
          </a:p>
          <a:p>
            <a:pPr>
              <a:defRPr/>
            </a:pPr>
            <a:r>
              <a:rPr lang="en-US" altLang="ko-KR" sz="3000" dirty="0" smtClean="0">
                <a:ea typeface="굴림" pitchFamily="50" charset="-127"/>
              </a:rPr>
              <a:t> </a:t>
            </a:r>
          </a:p>
          <a:p>
            <a:pPr>
              <a:defRPr/>
            </a:pPr>
            <a:r>
              <a:rPr lang="en-US" altLang="ko-KR" sz="3000" dirty="0" smtClean="0">
                <a:ea typeface="굴림" pitchFamily="50" charset="-127"/>
              </a:rPr>
              <a:t>2.This design does not protect data integrity. </a:t>
            </a:r>
          </a:p>
          <a:p>
            <a:pPr>
              <a:defRPr/>
            </a:pPr>
            <a:endParaRPr lang="en-US" altLang="ko-KR" sz="3000" dirty="0" smtClean="0">
              <a:ea typeface="굴림" pitchFamily="50" charset="-127"/>
            </a:endParaRPr>
          </a:p>
          <a:p>
            <a:pPr>
              <a:defRPr/>
            </a:pPr>
            <a:r>
              <a:rPr lang="en-US" altLang="ko-KR" sz="3000" dirty="0" smtClean="0">
                <a:ea typeface="굴림" pitchFamily="50" charset="-127"/>
              </a:rPr>
              <a:t>3.Third, this table does not scale well.  </a:t>
            </a:r>
          </a:p>
        </p:txBody>
      </p:sp>
    </p:spTree>
    <p:extLst>
      <p:ext uri="{BB962C8B-B14F-4D97-AF65-F5344CB8AC3E}">
        <p14:creationId xmlns:p14="http://schemas.microsoft.com/office/powerpoint/2010/main" val="14697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u="sng" dirty="0" smtClean="0">
                <a:ea typeface="굴림" pitchFamily="50" charset="-127"/>
              </a:rPr>
              <a:t>1.First Normal Form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dirty="0" smtClean="0">
                <a:ea typeface="굴림" pitchFamily="50" charset="-127"/>
              </a:rPr>
              <a:t>In our </a:t>
            </a:r>
            <a:r>
              <a:rPr lang="en-US" altLang="ko-KR" dirty="0" smtClean="0">
                <a:solidFill>
                  <a:srgbClr val="7030A0"/>
                </a:solidFill>
                <a:ea typeface="굴림" pitchFamily="50" charset="-127"/>
              </a:rPr>
              <a:t>Table 1</a:t>
            </a:r>
            <a:r>
              <a:rPr lang="en-US" altLang="ko-KR" u="sng" dirty="0">
                <a:solidFill>
                  <a:srgbClr val="FF0000"/>
                </a:solidFill>
                <a:ea typeface="굴림" pitchFamily="50" charset="-127"/>
              </a:rPr>
              <a:t>(books)</a:t>
            </a:r>
            <a:r>
              <a:rPr lang="en-US" altLang="ko-KR" dirty="0" smtClean="0">
                <a:ea typeface="굴림" pitchFamily="50" charset="-127"/>
              </a:rPr>
              <a:t>, we have </a:t>
            </a:r>
            <a:r>
              <a:rPr lang="en-US" altLang="ko-KR" dirty="0" smtClean="0">
                <a:solidFill>
                  <a:srgbClr val="7030A0"/>
                </a:solidFill>
                <a:ea typeface="굴림" pitchFamily="50" charset="-127"/>
              </a:rPr>
              <a:t>two violations</a:t>
            </a:r>
            <a:r>
              <a:rPr lang="en-US" altLang="ko-KR" dirty="0" smtClean="0">
                <a:ea typeface="굴림" pitchFamily="50" charset="-127"/>
              </a:rPr>
              <a:t> of First Normal Form: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dirty="0" smtClean="0">
                <a:ea typeface="굴림" pitchFamily="50" charset="-127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dirty="0" smtClean="0">
                <a:solidFill>
                  <a:srgbClr val="FF0000"/>
                </a:solidFill>
                <a:ea typeface="굴림" pitchFamily="50" charset="-127"/>
              </a:rPr>
              <a:t>First</a:t>
            </a:r>
            <a:r>
              <a:rPr lang="en-US" altLang="ko-KR" dirty="0">
                <a:ea typeface="굴림" pitchFamily="50" charset="-127"/>
              </a:rPr>
              <a:t>-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 smtClean="0">
                <a:solidFill>
                  <a:srgbClr val="00B0F0"/>
                </a:solidFill>
                <a:ea typeface="굴림" pitchFamily="50" charset="-127"/>
              </a:rPr>
              <a:t>we have more than one author field.</a:t>
            </a:r>
          </a:p>
          <a:p>
            <a:pPr>
              <a:lnSpc>
                <a:spcPct val="90000"/>
              </a:lnSpc>
              <a:defRPr/>
            </a:pPr>
            <a:endParaRPr lang="en-US" altLang="ko-KR" dirty="0" smtClean="0">
              <a:solidFill>
                <a:srgbClr val="00B0F0"/>
              </a:solidFill>
              <a:ea typeface="굴림" pitchFamily="50" charset="-127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dirty="0" smtClean="0">
                <a:solidFill>
                  <a:srgbClr val="FF0000"/>
                </a:solidFill>
                <a:ea typeface="굴림" pitchFamily="50" charset="-127"/>
              </a:rPr>
              <a:t>Second</a:t>
            </a:r>
            <a:r>
              <a:rPr lang="en-US" altLang="ko-KR" dirty="0">
                <a:ea typeface="굴림" pitchFamily="50" charset="-127"/>
              </a:rPr>
              <a:t>-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 smtClean="0">
                <a:solidFill>
                  <a:srgbClr val="00B0F0"/>
                </a:solidFill>
                <a:ea typeface="굴림" pitchFamily="50" charset="-127"/>
              </a:rPr>
              <a:t>our subject field contains more than one piece of information. With more than one value in a single field, it would be very difficult to search for all books on a given subject.</a:t>
            </a:r>
            <a:r>
              <a:rPr lang="en-US" altLang="ko-KR" dirty="0" smtClean="0">
                <a:ea typeface="굴림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020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38100" y="381000"/>
            <a:ext cx="24765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" y="6324600"/>
            <a:ext cx="2209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154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>
                <a:solidFill>
                  <a:srgbClr val="7030A0"/>
                </a:solidFill>
              </a:rPr>
              <a:t>Characteristics of 1</a:t>
            </a:r>
            <a:r>
              <a:rPr lang="en-US" sz="2200" baseline="30000" dirty="0" smtClean="0">
                <a:solidFill>
                  <a:srgbClr val="7030A0"/>
                </a:solidFill>
              </a:rPr>
              <a:t>st</a:t>
            </a:r>
            <a:r>
              <a:rPr lang="en-US" sz="2200" dirty="0" smtClean="0">
                <a:solidFill>
                  <a:srgbClr val="7030A0"/>
                </a:solidFill>
              </a:rPr>
              <a:t> Normal Form</a:t>
            </a:r>
          </a:p>
          <a:p>
            <a:r>
              <a:rPr lang="en-US" dirty="0"/>
              <a:t> </a:t>
            </a:r>
            <a:r>
              <a:rPr lang="en-US" dirty="0" smtClean="0"/>
              <a:t> Relational Schema</a:t>
            </a:r>
          </a:p>
          <a:p>
            <a:r>
              <a:rPr lang="en-US" dirty="0" smtClean="0"/>
              <a:t>                                  </a:t>
            </a:r>
          </a:p>
          <a:p>
            <a:r>
              <a:rPr lang="en-US" dirty="0" smtClean="0"/>
              <a:t>		     Must </a:t>
            </a:r>
            <a:r>
              <a:rPr lang="en-US" dirty="0"/>
              <a:t>first fulfill the requirements to be in First Normal </a:t>
            </a:r>
            <a:r>
              <a:rPr lang="en-US" dirty="0" smtClean="0"/>
              <a:t>		     Form </a:t>
            </a:r>
          </a:p>
          <a:p>
            <a:r>
              <a:rPr lang="en-US" dirty="0"/>
              <a:t>	</a:t>
            </a:r>
            <a:r>
              <a:rPr lang="en-US" dirty="0" smtClean="0"/>
              <a:t>	     No multi Valued attributes(Disallows composite 			</a:t>
            </a:r>
            <a:r>
              <a:rPr lang="en-US" dirty="0"/>
              <a:t> </a:t>
            </a:r>
            <a:r>
              <a:rPr lang="en-US" dirty="0" smtClean="0"/>
              <a:t>    attributes that are them selves multivalued-			                   nested relations).</a:t>
            </a:r>
          </a:p>
          <a:p>
            <a:r>
              <a:rPr lang="en-US" dirty="0"/>
              <a:t>	</a:t>
            </a:r>
            <a:r>
              <a:rPr lang="en-US" dirty="0" smtClean="0"/>
              <a:t>	     No Repeating groups.</a:t>
            </a:r>
          </a:p>
          <a:p>
            <a:r>
              <a:rPr lang="en-US" dirty="0"/>
              <a:t>	</a:t>
            </a:r>
            <a:r>
              <a:rPr lang="en-US" dirty="0" smtClean="0"/>
              <a:t>	     Every attribute Value is Atomic(simple &amp; Indivisible).</a:t>
            </a:r>
          </a:p>
          <a:p>
            <a:r>
              <a:rPr lang="en-US" dirty="0"/>
              <a:t>	</a:t>
            </a:r>
            <a:r>
              <a:rPr lang="en-US" dirty="0" smtClean="0"/>
              <a:t>	     Can’t include several values for a single cell.</a:t>
            </a:r>
          </a:p>
          <a:p>
            <a:r>
              <a:rPr lang="en-US" dirty="0"/>
              <a:t>	</a:t>
            </a:r>
            <a:r>
              <a:rPr lang="en-US" dirty="0" smtClean="0"/>
              <a:t>	     No </a:t>
            </a:r>
            <a:r>
              <a:rPr lang="en-US" dirty="0"/>
              <a:t>repetition of the same column name.</a:t>
            </a:r>
          </a:p>
          <a:p>
            <a:r>
              <a:rPr lang="en-US" dirty="0"/>
              <a:t>	</a:t>
            </a:r>
            <a:r>
              <a:rPr lang="en-US" dirty="0" smtClean="0"/>
              <a:t>	     Primary key has been defined.</a:t>
            </a:r>
          </a:p>
          <a:p>
            <a:r>
              <a:rPr lang="en-US" dirty="0" smtClean="0"/>
              <a:t>		</a:t>
            </a:r>
            <a:r>
              <a:rPr lang="en-US" dirty="0" smtClean="0">
                <a:cs typeface="Tahoma" pitchFamily="34" charset="0"/>
              </a:rPr>
              <a:t>     </a:t>
            </a:r>
            <a:r>
              <a:rPr lang="en-US" dirty="0" smtClean="0">
                <a:cs typeface="Arial" pitchFamily="34" charset="0"/>
              </a:rPr>
              <a:t>All </a:t>
            </a:r>
            <a:r>
              <a:rPr lang="en-US" dirty="0">
                <a:cs typeface="Arial" pitchFamily="34" charset="0"/>
              </a:rPr>
              <a:t>the key attributes are </a:t>
            </a:r>
            <a:r>
              <a:rPr lang="en-US" dirty="0" smtClean="0">
                <a:cs typeface="Arial" pitchFamily="34" charset="0"/>
              </a:rPr>
              <a:t>defined.</a:t>
            </a:r>
            <a:endParaRPr lang="en-US" dirty="0">
              <a:cs typeface="Arial" pitchFamily="34" charset="0"/>
            </a:endParaRPr>
          </a:p>
          <a:p>
            <a:pPr marL="914400" lvl="2" indent="0">
              <a:buNone/>
            </a:pPr>
            <a:r>
              <a:rPr lang="en-US" sz="2000" dirty="0" smtClean="0">
                <a:cs typeface="Arial" pitchFamily="34" charset="0"/>
              </a:rPr>
              <a:t>                  </a:t>
            </a:r>
            <a:r>
              <a:rPr lang="en-US" sz="2000" b="1" dirty="0" smtClean="0">
                <a:cs typeface="Arial" pitchFamily="34" charset="0"/>
              </a:rPr>
              <a:t>All </a:t>
            </a:r>
            <a:r>
              <a:rPr lang="en-US" sz="2000" b="1" dirty="0">
                <a:cs typeface="Arial" pitchFamily="34" charset="0"/>
              </a:rPr>
              <a:t>attributes are dependent on the primary </a:t>
            </a:r>
            <a:r>
              <a:rPr lang="en-US" sz="2000" b="1" dirty="0" smtClean="0">
                <a:cs typeface="Arial" pitchFamily="34" charset="0"/>
              </a:rPr>
              <a:t>key.</a:t>
            </a:r>
          </a:p>
          <a:p>
            <a:pPr marL="914400" lvl="2" indent="0">
              <a:buNone/>
            </a:pPr>
            <a:r>
              <a:rPr lang="en-US" altLang="ko-KR" sz="2000" b="1" dirty="0">
                <a:cs typeface="Arial" pitchFamily="34" charset="0"/>
              </a:rPr>
              <a:t>	</a:t>
            </a:r>
            <a:r>
              <a:rPr lang="en-US" altLang="ko-KR" sz="2000" b="1" dirty="0" smtClean="0">
                <a:cs typeface="Arial" pitchFamily="34" charset="0"/>
              </a:rPr>
              <a:t>     </a:t>
            </a:r>
            <a:r>
              <a:rPr lang="en-US" altLang="ko-KR" sz="2000" b="1" dirty="0">
                <a:ea typeface="굴림" pitchFamily="50" charset="-127"/>
              </a:rPr>
              <a:t>D</a:t>
            </a:r>
            <a:r>
              <a:rPr lang="en-US" altLang="ko-KR" sz="2000" b="1" dirty="0" smtClean="0">
                <a:ea typeface="굴림" pitchFamily="50" charset="-127"/>
              </a:rPr>
              <a:t>eals </a:t>
            </a:r>
            <a:r>
              <a:rPr lang="en-US" altLang="ko-KR" sz="2000" b="1" dirty="0">
                <a:ea typeface="굴림" pitchFamily="50" charset="-127"/>
              </a:rPr>
              <a:t>with redundancy of data across a horizontal </a:t>
            </a:r>
            <a:r>
              <a:rPr lang="en-US" altLang="ko-KR" sz="2000" b="1" dirty="0" smtClean="0">
                <a:ea typeface="굴림" pitchFamily="50" charset="-127"/>
              </a:rPr>
              <a:t>      	     row.</a:t>
            </a:r>
            <a:endParaRPr lang="en-US" altLang="ko-KR" sz="2000" b="1" dirty="0">
              <a:cs typeface="Arial" pitchFamily="34" charset="0"/>
            </a:endParaRPr>
          </a:p>
          <a:p>
            <a:endParaRPr lang="en-US" dirty="0" smtClean="0"/>
          </a:p>
          <a:p>
            <a:r>
              <a:rPr lang="en-US" dirty="0"/>
              <a:t>  </a:t>
            </a:r>
            <a:r>
              <a:rPr lang="en-US" dirty="0" smtClean="0"/>
              <a:t>  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/>
              <a:t>Normal Form</a:t>
            </a:r>
            <a:endParaRPr lang="en-US" dirty="0" smtClean="0"/>
          </a:p>
        </p:txBody>
      </p:sp>
      <p:sp>
        <p:nvSpPr>
          <p:cNvPr id="4" name="Down Arrow 3"/>
          <p:cNvSpPr/>
          <p:nvPr/>
        </p:nvSpPr>
        <p:spPr>
          <a:xfrm>
            <a:off x="1143000" y="914400"/>
            <a:ext cx="304800" cy="541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flipV="1">
            <a:off x="1447800" y="40386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447800" y="12954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447800" y="32004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447800" y="28194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447800" y="36576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flipV="1">
            <a:off x="1455999" y="44196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flipV="1">
            <a:off x="1455999" y="48006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flipV="1">
            <a:off x="1447800" y="51816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flipV="1">
            <a:off x="1447800" y="55626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1447800" y="22098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2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36653"/>
            <a:ext cx="8991600" cy="697085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After Considering the characteristics of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NF for the </a:t>
            </a:r>
            <a:r>
              <a:rPr lang="en-US" sz="2800" dirty="0" smtClean="0">
                <a:solidFill>
                  <a:srgbClr val="00B050"/>
                </a:solidFill>
              </a:rPr>
              <a:t>table 1</a:t>
            </a:r>
            <a:r>
              <a:rPr lang="en-US" sz="2800" dirty="0" smtClean="0"/>
              <a:t>,</a:t>
            </a:r>
            <a:endParaRPr lang="en-US" sz="28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8153400" cy="4841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z="3000" b="1" u="sng" dirty="0" smtClean="0">
                <a:ea typeface="굴림" pitchFamily="50" charset="-127"/>
              </a:rPr>
              <a:t>First Normal Form –Table-1</a:t>
            </a:r>
            <a:r>
              <a:rPr lang="en-US" altLang="ko-KR" sz="2000" b="1" u="sng" dirty="0" smtClean="0">
                <a:ea typeface="굴림" pitchFamily="50" charset="-127"/>
              </a:rPr>
              <a:t>(books)</a:t>
            </a:r>
            <a:endParaRPr lang="en-US" altLang="ko-KR" sz="3000" b="1" u="sng" dirty="0" smtClean="0">
              <a:ea typeface="굴림" pitchFamily="50" charset="-127"/>
            </a:endParaRPr>
          </a:p>
        </p:txBody>
      </p:sp>
      <p:graphicFrame>
        <p:nvGraphicFramePr>
          <p:cNvPr id="6" name="Group 2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302611"/>
              </p:ext>
            </p:extLst>
          </p:nvPr>
        </p:nvGraphicFramePr>
        <p:xfrm>
          <a:off x="152400" y="1143000"/>
          <a:ext cx="8762999" cy="5105401"/>
        </p:xfrm>
        <a:graphic>
          <a:graphicData uri="http://schemas.openxmlformats.org/drawingml/2006/table">
            <a:tbl>
              <a:tblPr/>
              <a:tblGrid>
                <a:gridCol w="1801923"/>
                <a:gridCol w="1474749"/>
                <a:gridCol w="1473104"/>
                <a:gridCol w="1474748"/>
                <a:gridCol w="1063727"/>
                <a:gridCol w="1474748"/>
              </a:tblGrid>
              <a:tr h="889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Title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Author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ISBN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Subject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Pages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Publisher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6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Database System Concepts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Abraham Silberschatz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0072958863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MySQL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1168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McGraw-Hill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7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Database System Concepts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Henry F. Korth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0072958863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Computers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1168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McGraw-Hill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Operating System Concepts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Henry F. Korth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0471694665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Computers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944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McGraw-Hill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6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Operating System Concepts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Abraham </a:t>
                      </a:r>
                      <a:r>
                        <a:rPr kumimoji="0" lang="en-US" altLang="ko-KR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Silberschatz</a:t>
                      </a:r>
                      <a:endParaRPr kumimoji="0" lang="en-US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0471694665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Computers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944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McGraw-Hill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 flipV="1">
            <a:off x="2440329" y="14478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562600" y="22860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17539" y="1600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(No Repetition of Author)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5700" y="2438400"/>
            <a:ext cx="438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(No Multiple values in a single CELL)</a:t>
            </a:r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70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57200" y="-152400"/>
            <a:ext cx="975360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altLang="ko-KR" sz="2800" dirty="0" smtClean="0">
              <a:ea typeface="굴림" pitchFamily="50" charset="-127"/>
            </a:endParaRPr>
          </a:p>
          <a:p>
            <a:pPr marL="914400" lvl="1" indent="-457200">
              <a:buFont typeface="Wingdings" pitchFamily="2" charset="2"/>
              <a:buChar char="v"/>
            </a:pPr>
            <a:endParaRPr lang="en-US" altLang="ko-KR" sz="2800" dirty="0" smtClean="0">
              <a:ea typeface="굴림" pitchFamily="50" charset="-127"/>
            </a:endParaRPr>
          </a:p>
          <a:p>
            <a:pPr marL="914400" lvl="1" indent="-457200">
              <a:buFont typeface="Wingdings" pitchFamily="2" charset="2"/>
              <a:buChar char="v"/>
            </a:pPr>
            <a:endParaRPr lang="en-US" altLang="ko-KR" sz="3600" dirty="0">
              <a:ea typeface="굴림" pitchFamily="50" charset="-127"/>
            </a:endParaRPr>
          </a:p>
          <a:p>
            <a:pPr marL="914400" lvl="1" indent="-457200">
              <a:buFont typeface="Wingdings" pitchFamily="2" charset="2"/>
              <a:buChar char="v"/>
            </a:pPr>
            <a:r>
              <a:rPr lang="en-US" altLang="ko-KR" sz="3600" dirty="0" smtClean="0">
                <a:ea typeface="굴림" pitchFamily="50" charset="-127"/>
              </a:rPr>
              <a:t>Here </a:t>
            </a:r>
            <a:r>
              <a:rPr lang="en-US" altLang="ko-KR" sz="3600" dirty="0">
                <a:ea typeface="굴림" pitchFamily="50" charset="-127"/>
              </a:rPr>
              <a:t>we have a </a:t>
            </a:r>
            <a:r>
              <a:rPr lang="en-US" altLang="ko-KR" sz="3600" dirty="0">
                <a:solidFill>
                  <a:srgbClr val="00B050"/>
                </a:solidFill>
                <a:ea typeface="굴림" pitchFamily="50" charset="-127"/>
              </a:rPr>
              <a:t>one-to-many relationship</a:t>
            </a:r>
            <a:r>
              <a:rPr lang="en-US" altLang="ko-KR" sz="3600" dirty="0">
                <a:ea typeface="굴림" pitchFamily="50" charset="-127"/>
              </a:rPr>
              <a:t> between the book table and the publisher. A book has only one publisher, and a publisher will publish many books. When we have a one-to-many relationship, we </a:t>
            </a:r>
            <a:r>
              <a:rPr lang="en-US" altLang="ko-KR" sz="3600" dirty="0">
                <a:solidFill>
                  <a:srgbClr val="00B050"/>
                </a:solidFill>
                <a:ea typeface="굴림" pitchFamily="50" charset="-127"/>
              </a:rPr>
              <a:t>place a foreign key in the Book Table, pointing to the primary key of the Publisher Table</a:t>
            </a:r>
            <a:r>
              <a:rPr lang="en-US" altLang="ko-KR" sz="3600" dirty="0" smtClean="0">
                <a:solidFill>
                  <a:srgbClr val="00B050"/>
                </a:solidFill>
                <a:ea typeface="굴림" pitchFamily="50" charset="-127"/>
              </a:rPr>
              <a:t>.</a:t>
            </a:r>
          </a:p>
          <a:p>
            <a:pPr marL="914400" lvl="1" indent="-457200">
              <a:buFont typeface="Wingdings" pitchFamily="2" charset="2"/>
              <a:buChar char="v"/>
            </a:pPr>
            <a:endParaRPr lang="en-US" altLang="ko-KR" sz="2800" dirty="0">
              <a:ea typeface="굴림" pitchFamily="50" charset="-127"/>
            </a:endParaRPr>
          </a:p>
          <a:p>
            <a:pPr lvl="1"/>
            <a:endParaRPr lang="en-US" altLang="ko-KR" sz="28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0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8305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Dependency Diagram- Example </a:t>
            </a:r>
            <a:r>
              <a:rPr lang="en-US" sz="3200" b="1" dirty="0" smtClean="0">
                <a:solidFill>
                  <a:srgbClr val="FF0000"/>
                </a:solidFill>
              </a:rPr>
              <a:t>1-Table -1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 txBox="1">
            <a:spLocks noChangeArrowheads="1"/>
          </p:cNvSpPr>
          <p:nvPr/>
        </p:nvSpPr>
        <p:spPr>
          <a:xfrm>
            <a:off x="-38100" y="19291"/>
            <a:ext cx="89154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700" u="sng" dirty="0" smtClean="0">
                <a:solidFill>
                  <a:srgbClr val="0070C0"/>
                </a:solidFill>
                <a:ea typeface="굴림" pitchFamily="50" charset="-127"/>
              </a:rPr>
              <a:t>Example</a:t>
            </a:r>
            <a:r>
              <a:rPr lang="en-US" altLang="ko-KR" u="sng" dirty="0" smtClean="0">
                <a:solidFill>
                  <a:srgbClr val="0070C0"/>
                </a:solidFill>
                <a:ea typeface="굴림" pitchFamily="50" charset="-127"/>
              </a:rPr>
              <a:t> -2</a:t>
            </a:r>
          </a:p>
        </p:txBody>
      </p:sp>
      <p:pic>
        <p:nvPicPr>
          <p:cNvPr id="5" name="Content Placeholder 4" descr="fig 05-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8991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9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89154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dirty="0" smtClean="0">
                <a:ea typeface="굴림" pitchFamily="50" charset="-127"/>
              </a:rPr>
              <a:t>Table - 2</a:t>
            </a:r>
          </a:p>
        </p:txBody>
      </p:sp>
    </p:spTree>
    <p:extLst>
      <p:ext uri="{BB962C8B-B14F-4D97-AF65-F5344CB8AC3E}">
        <p14:creationId xmlns:p14="http://schemas.microsoft.com/office/powerpoint/2010/main" val="44070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ig05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4419601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fig 05-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178934"/>
            <a:ext cx="4267200" cy="433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8"/>
          <p:cNvSpPr>
            <a:spLocks noChangeArrowheads="1"/>
          </p:cNvSpPr>
          <p:nvPr/>
        </p:nvSpPr>
        <p:spPr bwMode="auto">
          <a:xfrm rot="19378755">
            <a:off x="3406905" y="1421635"/>
            <a:ext cx="1584829" cy="457200"/>
          </a:xfrm>
          <a:prstGeom prst="curvedDownArrow">
            <a:avLst>
              <a:gd name="adj1" fmla="val 56667"/>
              <a:gd name="adj2" fmla="val 113333"/>
              <a:gd name="adj3" fmla="val 33333"/>
            </a:avLst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371600" y="6400800"/>
            <a:ext cx="11922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CC"/>
                </a:solidFill>
                <a:latin typeface="Tahoma" pitchFamily="34" charset="0"/>
              </a:rPr>
              <a:t>Before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503454" y="5410200"/>
            <a:ext cx="9477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CC"/>
                </a:solidFill>
                <a:latin typeface="Tahoma" pitchFamily="34" charset="0"/>
              </a:rPr>
              <a:t>After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28600" y="2438400"/>
            <a:ext cx="1066800" cy="3733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953000" y="1295400"/>
            <a:ext cx="990600" cy="3733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6294"/>
            <a:ext cx="910272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After Considering the characteristics of 1</a:t>
            </a:r>
            <a:r>
              <a:rPr lang="en-US" sz="2800" b="1" baseline="30000" dirty="0"/>
              <a:t>st</a:t>
            </a:r>
            <a:r>
              <a:rPr lang="en-US" sz="2800" b="1" dirty="0"/>
              <a:t> NF for the </a:t>
            </a:r>
            <a:r>
              <a:rPr lang="en-US" sz="2800" b="1" dirty="0">
                <a:solidFill>
                  <a:srgbClr val="00B050"/>
                </a:solidFill>
              </a:rPr>
              <a:t>table </a:t>
            </a:r>
            <a:r>
              <a:rPr lang="en-US" sz="2800" b="1" dirty="0" smtClean="0">
                <a:solidFill>
                  <a:srgbClr val="00B050"/>
                </a:solidFill>
              </a:rPr>
              <a:t>- 2</a:t>
            </a:r>
            <a:r>
              <a:rPr lang="en-US" sz="2800" b="1" dirty="0" smtClean="0"/>
              <a:t>,</a:t>
            </a:r>
            <a:r>
              <a:rPr lang="en-US" altLang="ko-KR" sz="2800" b="1" u="sng" dirty="0">
                <a:ea typeface="굴림" pitchFamily="50" charset="-127"/>
              </a:rPr>
              <a:t> </a:t>
            </a:r>
            <a:r>
              <a:rPr lang="en-US" altLang="ko-KR" sz="2800" b="1" u="sng" dirty="0">
                <a:solidFill>
                  <a:schemeClr val="tx2"/>
                </a:solidFill>
                <a:latin typeface="+mj-lt"/>
                <a:ea typeface="굴림" pitchFamily="50" charset="-127"/>
              </a:rPr>
              <a:t>First Normal Form –</a:t>
            </a:r>
            <a:r>
              <a:rPr lang="en-US" altLang="ko-KR" sz="2800" b="1" u="sng" dirty="0" smtClean="0">
                <a:solidFill>
                  <a:schemeClr val="tx2"/>
                </a:solidFill>
                <a:latin typeface="+mj-lt"/>
                <a:ea typeface="굴림" pitchFamily="50" charset="-127"/>
              </a:rPr>
              <a:t>Table-2</a:t>
            </a:r>
            <a:endParaRPr lang="en-US" sz="28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76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381000"/>
            <a:ext cx="77724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600" dirty="0" smtClean="0">
                <a:solidFill>
                  <a:srgbClr val="92D050"/>
                </a:solidFill>
                <a:latin typeface="Tahoma" pitchFamily="34" charset="0"/>
              </a:rPr>
              <a:t>Domain constraint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2800" dirty="0" smtClean="0">
                <a:latin typeface="Tahoma" pitchFamily="34" charset="0"/>
              </a:rPr>
              <a:t>	Domain constraints specify that the value of </a:t>
            </a:r>
            <a:r>
              <a:rPr lang="en-US" sz="2800" dirty="0" smtClean="0">
                <a:solidFill>
                  <a:srgbClr val="FF9900"/>
                </a:solidFill>
                <a:latin typeface="Tahoma" pitchFamily="34" charset="0"/>
              </a:rPr>
              <a:t>each attribute must be atomic</a:t>
            </a:r>
            <a:r>
              <a:rPr lang="en-US" sz="2800" dirty="0" smtClean="0">
                <a:latin typeface="Tahoma" pitchFamily="34" charset="0"/>
              </a:rPr>
              <a:t>.</a:t>
            </a:r>
          </a:p>
          <a:p>
            <a:pPr lvl="1">
              <a:lnSpc>
                <a:spcPct val="120000"/>
              </a:lnSpc>
              <a:buFontTx/>
              <a:buNone/>
            </a:pPr>
            <a:endParaRPr lang="en-US" sz="2800" dirty="0" smtClean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dirty="0" smtClean="0">
                <a:solidFill>
                  <a:srgbClr val="92D050"/>
                </a:solidFill>
                <a:latin typeface="Tahoma" pitchFamily="34" charset="0"/>
              </a:rPr>
              <a:t>Key constraint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2800" dirty="0" smtClean="0">
                <a:latin typeface="Tahoma" pitchFamily="34" charset="0"/>
              </a:rPr>
              <a:t>	No two tuples can have the </a:t>
            </a:r>
            <a:r>
              <a:rPr lang="en-US" sz="2800" dirty="0" smtClean="0">
                <a:solidFill>
                  <a:srgbClr val="FF9900"/>
                </a:solidFill>
                <a:latin typeface="Tahoma" pitchFamily="34" charset="0"/>
              </a:rPr>
              <a:t>same combination</a:t>
            </a:r>
            <a:r>
              <a:rPr lang="en-US" sz="2800" dirty="0" smtClean="0">
                <a:latin typeface="Tahoma" pitchFamily="34" charset="0"/>
              </a:rPr>
              <a:t> of values for </a:t>
            </a:r>
            <a:r>
              <a:rPr lang="en-US" sz="2800" u="sng" dirty="0" smtClean="0">
                <a:latin typeface="Tahoma" pitchFamily="34" charset="0"/>
              </a:rPr>
              <a:t>all their attributes</a:t>
            </a:r>
            <a:r>
              <a:rPr lang="en-US" sz="2800" dirty="0" smtClean="0">
                <a:latin typeface="Tahoma" pitchFamily="34" charset="0"/>
              </a:rPr>
              <a:t>. </a:t>
            </a:r>
          </a:p>
          <a:p>
            <a:pPr>
              <a:lnSpc>
                <a:spcPct val="120000"/>
              </a:lnSpc>
            </a:pPr>
            <a:endParaRPr lang="en-US" sz="28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21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2572" y="76200"/>
            <a:ext cx="8178856" cy="35052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  <a:latin typeface="Tahoma" pitchFamily="34" charset="0"/>
              </a:rPr>
              <a:t>Dependency Diagram- Example 2-Table -2</a:t>
            </a:r>
          </a:p>
          <a:p>
            <a:pPr lvl="1">
              <a:lnSpc>
                <a:spcPct val="90000"/>
              </a:lnSpc>
            </a:pPr>
            <a:endParaRPr lang="en-US" sz="1700" b="1" dirty="0" smtClean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Tahoma" pitchFamily="34" charset="0"/>
              </a:rPr>
              <a:t>The primary key components are bold, underlined, and shaded in a different color.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Tahoma" pitchFamily="34" charset="0"/>
              </a:rPr>
              <a:t>The arrows above entities indicate all desirable dependencies, i.e., dependencies that are based on PK.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Tahoma" pitchFamily="34" charset="0"/>
              </a:rPr>
              <a:t>The arrows below the dependency diagram indicate less desirable dependencies -- </a:t>
            </a:r>
            <a:r>
              <a:rPr lang="en-US" b="1" dirty="0" smtClean="0">
                <a:solidFill>
                  <a:srgbClr val="D60093"/>
                </a:solidFill>
                <a:latin typeface="Tahoma" pitchFamily="34" charset="0"/>
              </a:rPr>
              <a:t>partial dependencies </a:t>
            </a:r>
            <a:r>
              <a:rPr lang="en-US" b="1" dirty="0" smtClean="0">
                <a:solidFill>
                  <a:srgbClr val="0000CC"/>
                </a:solidFill>
                <a:latin typeface="Tahoma" pitchFamily="34" charset="0"/>
              </a:rPr>
              <a:t>and</a:t>
            </a:r>
            <a:r>
              <a:rPr lang="en-US" b="1" dirty="0" smtClean="0">
                <a:solidFill>
                  <a:srgbClr val="D60093"/>
                </a:solidFill>
                <a:latin typeface="Tahoma" pitchFamily="34" charset="0"/>
              </a:rPr>
              <a:t> transitive dependencies</a:t>
            </a:r>
            <a:r>
              <a:rPr lang="en-US" b="1" dirty="0" smtClean="0">
                <a:latin typeface="Tahoma" pitchFamily="34" charset="0"/>
              </a:rPr>
              <a:t>.</a:t>
            </a:r>
          </a:p>
        </p:txBody>
      </p:sp>
      <p:pic>
        <p:nvPicPr>
          <p:cNvPr id="5" name="Picture 4" descr="fig 05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1800"/>
            <a:ext cx="8534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17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1066800"/>
            <a:ext cx="8534400" cy="601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Tx/>
              <a:buNone/>
            </a:pPr>
            <a:endParaRPr lang="en-US" sz="2800" dirty="0" smtClean="0">
              <a:latin typeface="Tahoma" pitchFamily="34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sz="2800" dirty="0" smtClean="0">
                <a:latin typeface="Tahoma" pitchFamily="34" charset="0"/>
              </a:rPr>
              <a:t>Supplier { </a:t>
            </a:r>
            <a:r>
              <a:rPr lang="en-US" sz="2800" dirty="0" err="1" smtClean="0">
                <a:latin typeface="Tahoma" pitchFamily="34" charset="0"/>
              </a:rPr>
              <a:t>Eno</a:t>
            </a:r>
            <a:r>
              <a:rPr lang="en-US" sz="2800" dirty="0" smtClean="0">
                <a:latin typeface="Tahoma" pitchFamily="34" charset="0"/>
              </a:rPr>
              <a:t>, </a:t>
            </a:r>
            <a:r>
              <a:rPr lang="en-US" sz="2800" dirty="0" err="1" smtClean="0">
                <a:latin typeface="Tahoma" pitchFamily="34" charset="0"/>
              </a:rPr>
              <a:t>Ename</a:t>
            </a:r>
            <a:r>
              <a:rPr lang="en-US" sz="2800" dirty="0" smtClean="0">
                <a:latin typeface="Tahoma" pitchFamily="34" charset="0"/>
              </a:rPr>
              <a:t>, { </a:t>
            </a:r>
            <a:r>
              <a:rPr lang="en-US" sz="2800" dirty="0" err="1" smtClean="0">
                <a:latin typeface="Tahoma" pitchFamily="34" charset="0"/>
              </a:rPr>
              <a:t>Pno</a:t>
            </a:r>
            <a:r>
              <a:rPr lang="en-US" sz="2800" dirty="0" smtClean="0">
                <a:latin typeface="Tahoma" pitchFamily="34" charset="0"/>
              </a:rPr>
              <a:t>,  hours} }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800" dirty="0" smtClean="0">
                <a:latin typeface="Tahoma" pitchFamily="34" charset="0"/>
              </a:rPr>
              <a:t>This relation Supplier is an example of a </a:t>
            </a:r>
            <a:r>
              <a:rPr lang="en-US" sz="2800" dirty="0" smtClean="0">
                <a:solidFill>
                  <a:schemeClr val="tx2"/>
                </a:solidFill>
                <a:latin typeface="Tahoma" pitchFamily="34" charset="0"/>
              </a:rPr>
              <a:t>nested relation</a:t>
            </a:r>
            <a:r>
              <a:rPr lang="en-US" sz="2800" dirty="0" smtClean="0">
                <a:latin typeface="Tahoma" pitchFamily="34" charset="0"/>
              </a:rPr>
              <a:t>.  Such relations are said to be un-normalized.  In order to represent the information in a relational model, normalization must be carried out.  This is done by </a:t>
            </a:r>
            <a:r>
              <a:rPr lang="en-US" sz="2800" dirty="0" smtClean="0">
                <a:solidFill>
                  <a:schemeClr val="tx2"/>
                </a:solidFill>
                <a:latin typeface="Tahoma" pitchFamily="34" charset="0"/>
              </a:rPr>
              <a:t>removing the repeating groups</a:t>
            </a:r>
            <a:r>
              <a:rPr lang="en-US" sz="2800" dirty="0" smtClean="0">
                <a:latin typeface="Tahoma" pitchFamily="34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7618" y="38146"/>
            <a:ext cx="36961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 b="1" u="sng" dirty="0">
                <a:solidFill>
                  <a:srgbClr val="0070C0"/>
                </a:solidFill>
                <a:latin typeface="+mj-lt"/>
                <a:ea typeface="굴림" pitchFamily="50" charset="-127"/>
              </a:rPr>
              <a:t>Example </a:t>
            </a:r>
            <a:r>
              <a:rPr lang="en-US" altLang="ko-KR" sz="4000" b="1" u="sng" dirty="0" smtClean="0">
                <a:solidFill>
                  <a:srgbClr val="0070C0"/>
                </a:solidFill>
                <a:latin typeface="+mj-lt"/>
                <a:ea typeface="굴림" pitchFamily="50" charset="-127"/>
              </a:rPr>
              <a:t>-3</a:t>
            </a:r>
            <a:endParaRPr lang="en-US" altLang="ko-KR" sz="4000" b="1" u="sng" dirty="0">
              <a:solidFill>
                <a:srgbClr val="0070C0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806" y="697468"/>
            <a:ext cx="38113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lt"/>
                <a:ea typeface="굴림" pitchFamily="50" charset="-127"/>
              </a:rPr>
              <a:t>Table - </a:t>
            </a:r>
            <a:r>
              <a:rPr lang="en-US" altLang="ko-KR" sz="3200" b="1" dirty="0" smtClean="0">
                <a:solidFill>
                  <a:srgbClr val="FF0000"/>
                </a:solidFill>
                <a:latin typeface="+mj-lt"/>
                <a:ea typeface="굴림" pitchFamily="50" charset="-127"/>
              </a:rPr>
              <a:t>3</a:t>
            </a:r>
            <a:endParaRPr lang="en-US" sz="32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810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28511"/>
              </p:ext>
            </p:extLst>
          </p:nvPr>
        </p:nvGraphicFramePr>
        <p:xfrm>
          <a:off x="1066800" y="1295400"/>
          <a:ext cx="6096000" cy="3521077"/>
        </p:xfrm>
        <a:graphic>
          <a:graphicData uri="http://schemas.openxmlformats.org/drawingml/2006/table">
            <a:tbl>
              <a:tblPr/>
              <a:tblGrid>
                <a:gridCol w="1143000"/>
                <a:gridCol w="1447800"/>
                <a:gridCol w="1600200"/>
                <a:gridCol w="1905000"/>
              </a:tblGrid>
              <a:tr h="50301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Eno</a:t>
                      </a:r>
                      <a:endParaRPr kumimoji="0" lang="en-US" sz="27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Ename</a:t>
                      </a:r>
                      <a:endParaRPr kumimoji="0" lang="en-US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Project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30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Pno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Hours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0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100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Nimal</a:t>
                      </a:r>
                      <a:endParaRPr kumimoji="0" lang="en-US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0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100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Nimal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7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40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0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100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Nimal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150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0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200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Sunil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0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200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Sunil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55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118"/>
          <p:cNvSpPr>
            <a:spLocks noChangeArrowheads="1"/>
          </p:cNvSpPr>
          <p:nvPr/>
        </p:nvSpPr>
        <p:spPr bwMode="auto">
          <a:xfrm>
            <a:off x="1219200" y="2362200"/>
            <a:ext cx="2286000" cy="1447800"/>
          </a:xfrm>
          <a:prstGeom prst="rect">
            <a:avLst/>
          </a:prstGeom>
          <a:noFill/>
          <a:ln w="38100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20"/>
          <p:cNvSpPr>
            <a:spLocks noChangeShapeType="1"/>
          </p:cNvSpPr>
          <p:nvPr/>
        </p:nvSpPr>
        <p:spPr bwMode="auto">
          <a:xfrm>
            <a:off x="3581400" y="3733800"/>
            <a:ext cx="1321604" cy="14484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Text Box 121"/>
          <p:cNvSpPr txBox="1">
            <a:spLocks noChangeArrowheads="1"/>
          </p:cNvSpPr>
          <p:nvPr/>
        </p:nvSpPr>
        <p:spPr bwMode="auto">
          <a:xfrm>
            <a:off x="3061504" y="5013206"/>
            <a:ext cx="368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ysClr val="windowText" lastClr="000000"/>
                </a:solidFill>
                <a:latin typeface="Tahoma" pitchFamily="34" charset="0"/>
              </a:rPr>
              <a:t>Repeating groups of data </a:t>
            </a:r>
          </a:p>
        </p:txBody>
      </p:sp>
      <p:sp>
        <p:nvSpPr>
          <p:cNvPr id="8" name="Rectangle 122"/>
          <p:cNvSpPr>
            <a:spLocks noChangeArrowheads="1"/>
          </p:cNvSpPr>
          <p:nvPr/>
        </p:nvSpPr>
        <p:spPr bwMode="auto">
          <a:xfrm>
            <a:off x="1219200" y="3886200"/>
            <a:ext cx="2209800" cy="914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23"/>
          <p:cNvSpPr>
            <a:spLocks noChangeShapeType="1"/>
          </p:cNvSpPr>
          <p:nvPr/>
        </p:nvSpPr>
        <p:spPr bwMode="auto">
          <a:xfrm>
            <a:off x="3048000" y="4876800"/>
            <a:ext cx="1855004" cy="3054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124"/>
          <p:cNvSpPr txBox="1">
            <a:spLocks noChangeArrowheads="1"/>
          </p:cNvSpPr>
          <p:nvPr/>
        </p:nvSpPr>
        <p:spPr bwMode="auto">
          <a:xfrm>
            <a:off x="990600" y="762000"/>
            <a:ext cx="16351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700" dirty="0" err="1">
                <a:latin typeface="Tahoma" pitchFamily="34" charset="0"/>
              </a:rPr>
              <a:t>Emp_proj</a:t>
            </a:r>
            <a:endParaRPr lang="en-US" sz="2700" dirty="0">
              <a:latin typeface="Tahoma" pitchFamily="34" charset="0"/>
            </a:endParaRP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903769" y="5522071"/>
            <a:ext cx="2106613" cy="1155700"/>
            <a:chOff x="662" y="1917"/>
            <a:chExt cx="1327" cy="728"/>
          </a:xfrm>
        </p:grpSpPr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>
              <a:off x="698" y="2301"/>
              <a:ext cx="478" cy="32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2700" u="sng" dirty="0" err="1">
                  <a:latin typeface="Tahoma" pitchFamily="34" charset="0"/>
                </a:rPr>
                <a:t>Eno</a:t>
              </a:r>
              <a:endParaRPr lang="en-US" sz="2700" u="sng" dirty="0">
                <a:latin typeface="Tahoma" pitchFamily="34" charset="0"/>
              </a:endParaRPr>
            </a:p>
          </p:txBody>
        </p:sp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1200" y="2304"/>
              <a:ext cx="789" cy="341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2700" dirty="0" err="1">
                  <a:latin typeface="Tahoma" pitchFamily="34" charset="0"/>
                </a:rPr>
                <a:t>Ename</a:t>
              </a:r>
              <a:endParaRPr lang="en-US" sz="2700" dirty="0">
                <a:latin typeface="Tahoma" pitchFamily="34" charset="0"/>
              </a:endParaRPr>
            </a:p>
          </p:txBody>
        </p: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662" y="1917"/>
              <a:ext cx="114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2700">
                  <a:latin typeface="Tahoma" pitchFamily="34" charset="0"/>
                </a:rPr>
                <a:t>Emp_proj1</a:t>
              </a: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5353060" y="5522071"/>
            <a:ext cx="2782888" cy="1155700"/>
            <a:chOff x="576" y="3024"/>
            <a:chExt cx="1753" cy="728"/>
          </a:xfrm>
        </p:grpSpPr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612" y="3408"/>
              <a:ext cx="498" cy="341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2700" dirty="0" err="1">
                  <a:latin typeface="Tahoma" pitchFamily="34" charset="0"/>
                </a:rPr>
                <a:t>Eno</a:t>
              </a:r>
              <a:endParaRPr lang="en-US" sz="2700" dirty="0">
                <a:latin typeface="Tahoma" pitchFamily="34" charset="0"/>
              </a:endParaRP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1114" y="3411"/>
              <a:ext cx="496" cy="341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2700">
                  <a:latin typeface="Tahoma" pitchFamily="34" charset="0"/>
                </a:rPr>
                <a:t>Pno</a:t>
              </a: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576" y="3024"/>
              <a:ext cx="114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2700" dirty="0">
                  <a:latin typeface="Tahoma" pitchFamily="34" charset="0"/>
                </a:rPr>
                <a:t>Emp_proj2</a:t>
              </a: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1632" y="3403"/>
              <a:ext cx="697" cy="341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2700">
                  <a:latin typeface="Tahoma" pitchFamily="34" charset="0"/>
                </a:rPr>
                <a:t>Hours</a:t>
              </a:r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720" y="3696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5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-76200"/>
            <a:ext cx="29370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3600" b="1" u="sng" dirty="0">
                <a:solidFill>
                  <a:srgbClr val="0070C0"/>
                </a:solidFill>
                <a:latin typeface="+mj-lt"/>
              </a:rPr>
              <a:t>Example</a:t>
            </a:r>
            <a:r>
              <a:rPr lang="en-US" sz="3600" b="1" u="sng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3600" b="1" u="sng" dirty="0" smtClean="0">
                <a:solidFill>
                  <a:srgbClr val="0070C0"/>
                </a:solidFill>
                <a:latin typeface="Tahoma" pitchFamily="34" charset="0"/>
              </a:rPr>
              <a:t>4</a:t>
            </a:r>
            <a:r>
              <a:rPr lang="en-US" sz="3600" dirty="0" smtClean="0">
                <a:solidFill>
                  <a:srgbClr val="00B0F0"/>
                </a:solidFill>
                <a:latin typeface="Tahoma" pitchFamily="34" charset="0"/>
              </a:rPr>
              <a:t> </a:t>
            </a:r>
            <a:endParaRPr lang="en-US" sz="3600" dirty="0">
              <a:solidFill>
                <a:srgbClr val="00B0F0"/>
              </a:solidFill>
              <a:latin typeface="Tahoma" pitchFamily="34" charset="0"/>
            </a:endParaRPr>
          </a:p>
        </p:txBody>
      </p:sp>
      <p:sp>
        <p:nvSpPr>
          <p:cNvPr id="5" name="Text Box 49"/>
          <p:cNvSpPr txBox="1">
            <a:spLocks noChangeArrowheads="1"/>
          </p:cNvSpPr>
          <p:nvPr/>
        </p:nvSpPr>
        <p:spPr bwMode="auto">
          <a:xfrm>
            <a:off x="749300" y="1249362"/>
            <a:ext cx="23503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 b="1" dirty="0">
                <a:latin typeface="Tahoma" pitchFamily="34" charset="0"/>
              </a:rPr>
              <a:t>Department</a:t>
            </a:r>
          </a:p>
        </p:txBody>
      </p:sp>
      <p:graphicFrame>
        <p:nvGraphicFramePr>
          <p:cNvPr id="6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746201"/>
              </p:ext>
            </p:extLst>
          </p:nvPr>
        </p:nvGraphicFramePr>
        <p:xfrm>
          <a:off x="762000" y="2058986"/>
          <a:ext cx="7391400" cy="3503614"/>
        </p:xfrm>
        <a:graphic>
          <a:graphicData uri="http://schemas.openxmlformats.org/drawingml/2006/table">
            <a:tbl>
              <a:tblPr/>
              <a:tblGrid>
                <a:gridCol w="1204913"/>
                <a:gridCol w="2071687"/>
                <a:gridCol w="2362200"/>
                <a:gridCol w="1752600"/>
              </a:tblGrid>
              <a:tr h="508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Dno</a:t>
                      </a:r>
                      <a:endParaRPr kumimoji="0" lang="en-US" sz="27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Dname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managerEno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Dloc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HQ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Colombo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6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Marketing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Colombo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Kandy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06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Reserach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300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Galle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Gampaha</a:t>
                      </a:r>
                      <a:endParaRPr kumimoji="0" lang="en-US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N’eliya</a:t>
                      </a:r>
                      <a:endParaRPr kumimoji="0" lang="en-US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6200" y="577334"/>
            <a:ext cx="251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lt"/>
                <a:ea typeface="굴림" pitchFamily="50" charset="-127"/>
              </a:rPr>
              <a:t>Table - </a:t>
            </a:r>
            <a:r>
              <a:rPr lang="en-US" altLang="ko-KR" sz="3200" b="1" dirty="0" smtClean="0">
                <a:solidFill>
                  <a:srgbClr val="FF0000"/>
                </a:solidFill>
                <a:latin typeface="+mj-lt"/>
                <a:ea typeface="굴림" pitchFamily="50" charset="-127"/>
              </a:rPr>
              <a:t>4</a:t>
            </a:r>
            <a:endParaRPr lang="en-US" sz="32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45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914400"/>
            <a:ext cx="77724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FontTx/>
              <a:buNone/>
            </a:pPr>
            <a:r>
              <a:rPr lang="en-US" sz="2700" dirty="0" smtClean="0">
                <a:latin typeface="Tahoma" pitchFamily="34" charset="0"/>
              </a:rPr>
              <a:t>As this relation contains multi valued attributes, it is not in 1 NF.  Therefore, break the table into two tables.</a:t>
            </a: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066800" y="3200400"/>
            <a:ext cx="4249738" cy="1143000"/>
            <a:chOff x="528" y="2928"/>
            <a:chExt cx="2677" cy="720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528" y="3304"/>
              <a:ext cx="523" cy="341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2700" u="sng">
                  <a:latin typeface="Tahoma" pitchFamily="34" charset="0"/>
                </a:rPr>
                <a:t>Dno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030" y="3307"/>
              <a:ext cx="814" cy="341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2700">
                  <a:latin typeface="Tahoma" pitchFamily="34" charset="0"/>
                </a:rPr>
                <a:t>Dname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28" y="2928"/>
              <a:ext cx="803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2700">
                  <a:latin typeface="Tahoma" pitchFamily="34" charset="0"/>
                </a:rPr>
                <a:t>Dept_1</a:t>
              </a: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1884" y="3304"/>
              <a:ext cx="1321" cy="341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2700">
                  <a:latin typeface="Tahoma" pitchFamily="34" charset="0"/>
                </a:rPr>
                <a:t>ManagerEno</a:t>
              </a: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1066800" y="4953000"/>
            <a:ext cx="1828800" cy="1150938"/>
            <a:chOff x="624" y="3120"/>
            <a:chExt cx="1152" cy="725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660" y="3504"/>
              <a:ext cx="523" cy="341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2700">
                  <a:latin typeface="Tahoma" pitchFamily="34" charset="0"/>
                </a:rPr>
                <a:t>Dno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624" y="3120"/>
              <a:ext cx="803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2700">
                  <a:latin typeface="Tahoma" pitchFamily="34" charset="0"/>
                </a:rPr>
                <a:t>Dept_2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200" y="3504"/>
              <a:ext cx="552" cy="341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2700">
                  <a:latin typeface="Tahoma" pitchFamily="34" charset="0"/>
                </a:rPr>
                <a:t>Dloc</a:t>
              </a: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768" y="3792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10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11430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Table with multivalued attributes, not in 1</a:t>
            </a:r>
            <a:r>
              <a:rPr lang="en-US" altLang="zh-CN" sz="2400" baseline="300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st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normal form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691763" y="6477000"/>
            <a:ext cx="32956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altLang="zh-CN" sz="2200" dirty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rPr>
              <a:t>Note: this is NOT a relation</a:t>
            </a:r>
            <a:endParaRPr lang="en-US" altLang="zh-CN" sz="2600" dirty="0">
              <a:solidFill>
                <a:srgbClr val="990000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" name="Picture 10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" y="1600200"/>
            <a:ext cx="83359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2400" y="646331"/>
            <a:ext cx="21091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lt"/>
                <a:ea typeface="굴림" pitchFamily="50" charset="-127"/>
              </a:rPr>
              <a:t>Table - </a:t>
            </a:r>
            <a:r>
              <a:rPr lang="en-US" altLang="ko-KR" sz="3200" b="1" dirty="0" smtClean="0">
                <a:solidFill>
                  <a:srgbClr val="FF0000"/>
                </a:solidFill>
                <a:latin typeface="+mj-lt"/>
                <a:ea typeface="굴림" pitchFamily="50" charset="-127"/>
              </a:rPr>
              <a:t>5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0"/>
            <a:ext cx="26917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3600" b="1" u="sng" dirty="0">
                <a:solidFill>
                  <a:srgbClr val="0070C0"/>
                </a:solidFill>
                <a:latin typeface="Tahoma" pitchFamily="34" charset="0"/>
              </a:rPr>
              <a:t>Example 5</a:t>
            </a:r>
            <a:r>
              <a:rPr lang="en-US" dirty="0" smtClean="0">
                <a:latin typeface="Tahoma" pitchFamily="34" charset="0"/>
              </a:rPr>
              <a:t> </a:t>
            </a:r>
            <a:endParaRPr lang="en-US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01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8686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altLang="zh-CN" sz="2400" dirty="0">
                <a:solidFill>
                  <a:srgbClr val="7030A0"/>
                </a:solidFill>
                <a:latin typeface="Arial" charset="0"/>
                <a:ea typeface="宋体" pitchFamily="2" charset="-122"/>
              </a:rPr>
              <a:t>Table with no multivalued attributes and unique rows, in 1</a:t>
            </a:r>
            <a:r>
              <a:rPr lang="en-US" altLang="zh-CN" sz="2400" baseline="30000" dirty="0">
                <a:solidFill>
                  <a:srgbClr val="7030A0"/>
                </a:solidFill>
                <a:latin typeface="Arial" charset="0"/>
                <a:ea typeface="宋体" pitchFamily="2" charset="-122"/>
              </a:rPr>
              <a:t>st</a:t>
            </a:r>
            <a:r>
              <a:rPr lang="en-US" altLang="zh-CN" sz="2400" dirty="0">
                <a:solidFill>
                  <a:srgbClr val="7030A0"/>
                </a:solidFill>
                <a:latin typeface="Arial" charset="0"/>
                <a:ea typeface="宋体" pitchFamily="2" charset="-122"/>
              </a:rPr>
              <a:t> normal form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76400" y="6248400"/>
            <a:ext cx="58102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altLang="zh-CN" sz="2200" dirty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rPr>
              <a:t>Note: this is relation, but not a well-structured one</a:t>
            </a:r>
            <a:endParaRPr lang="en-US" altLang="zh-CN" sz="2600" dirty="0">
              <a:solidFill>
                <a:srgbClr val="990000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31900"/>
            <a:ext cx="86868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23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1C58DC83-A980-4F12-B954-76E2E6334A07}" type="slidenum">
              <a:rPr lang="zh-CN" altLang="en-US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-2" y="304800"/>
            <a:ext cx="889657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4000" dirty="0" smtClean="0">
                <a:ea typeface="宋体" pitchFamily="2" charset="-122"/>
              </a:rPr>
              <a:t>Functional dependency for invoice</a:t>
            </a:r>
          </a:p>
        </p:txBody>
      </p:sp>
      <p:pic>
        <p:nvPicPr>
          <p:cNvPr id="6" name="Picture 4" descr="fig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2133600"/>
            <a:ext cx="8820371" cy="39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1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-60285" y="6087319"/>
            <a:ext cx="1965285" cy="770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" y="3048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8991600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Characteristics of </a:t>
            </a:r>
            <a:r>
              <a:rPr lang="en-US" sz="2000" b="1" dirty="0" smtClean="0">
                <a:solidFill>
                  <a:srgbClr val="7030A0"/>
                </a:solidFill>
              </a:rPr>
              <a:t>2</a:t>
            </a:r>
            <a:r>
              <a:rPr lang="en-US" sz="2000" b="1" baseline="30000" dirty="0" smtClean="0">
                <a:solidFill>
                  <a:srgbClr val="7030A0"/>
                </a:solidFill>
              </a:rPr>
              <a:t>nd</a:t>
            </a:r>
            <a:r>
              <a:rPr lang="en-US" sz="2000" b="1" dirty="0" smtClean="0">
                <a:solidFill>
                  <a:srgbClr val="7030A0"/>
                </a:solidFill>
              </a:rPr>
              <a:t> Normal Form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	Based on full Functional Dependency.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		Therefore Includes No Partial  Dependencies.( </a:t>
            </a:r>
            <a:r>
              <a:rPr lang="en-US" dirty="0"/>
              <a:t>no attribute is </a:t>
            </a:r>
            <a:r>
              <a:rPr lang="en-US" dirty="0" smtClean="0"/>
              <a:t>			dependent </a:t>
            </a:r>
            <a:r>
              <a:rPr lang="en-US" dirty="0"/>
              <a:t>on only a portion of the primary key</a:t>
            </a:r>
            <a:r>
              <a:rPr lang="en-US" dirty="0" smtClean="0"/>
              <a:t>./</a:t>
            </a:r>
            <a:r>
              <a:rPr lang="en-US" altLang="zh-CN" dirty="0">
                <a:ea typeface="宋体" pitchFamily="2" charset="-122"/>
              </a:rPr>
              <a:t>-a </a:t>
            </a:r>
            <a:r>
              <a:rPr lang="en-US" altLang="zh-CN" dirty="0" smtClean="0">
                <a:ea typeface="宋体" pitchFamily="2" charset="-122"/>
              </a:rPr>
              <a:t>non key </a:t>
            </a:r>
            <a:r>
              <a:rPr lang="en-US" altLang="zh-CN" dirty="0">
                <a:ea typeface="宋体" pitchFamily="2" charset="-122"/>
              </a:rPr>
              <a:t>attribute </a:t>
            </a:r>
            <a:r>
              <a:rPr lang="en-US" altLang="zh-CN" dirty="0" smtClean="0">
                <a:ea typeface="宋体" pitchFamily="2" charset="-122"/>
              </a:rPr>
              <a:t>		is functionally </a:t>
            </a:r>
            <a:r>
              <a:rPr lang="en-US" altLang="zh-CN" dirty="0">
                <a:ea typeface="宋体" pitchFamily="2" charset="-122"/>
              </a:rPr>
              <a:t>dependent on part of the primary </a:t>
            </a:r>
            <a:r>
              <a:rPr lang="en-US" altLang="zh-CN" dirty="0" smtClean="0">
                <a:ea typeface="宋体" pitchFamily="2" charset="-122"/>
              </a:rPr>
              <a:t>key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		</a:t>
            </a:r>
            <a:r>
              <a:rPr lang="en-US" dirty="0" smtClean="0">
                <a:ea typeface="굴림" pitchFamily="50" charset="-127"/>
              </a:rPr>
              <a:t>D</a:t>
            </a:r>
            <a:r>
              <a:rPr lang="en-US" altLang="ko-KR" dirty="0" smtClean="0">
                <a:ea typeface="굴림" pitchFamily="50" charset="-127"/>
              </a:rPr>
              <a:t>eals </a:t>
            </a:r>
            <a:r>
              <a:rPr lang="en-US" altLang="ko-KR" dirty="0">
                <a:ea typeface="굴림" pitchFamily="50" charset="-127"/>
              </a:rPr>
              <a:t>with redundancy of data in vertical columns.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>
                <a:ea typeface="굴림" pitchFamily="50" charset="-127"/>
              </a:rPr>
              <a:t>		Cannot </a:t>
            </a:r>
            <a:r>
              <a:rPr lang="en-US" altLang="ko-KR" dirty="0">
                <a:ea typeface="굴림" pitchFamily="50" charset="-127"/>
              </a:rPr>
              <a:t>have any data in a table with a composite key that does not </a:t>
            </a:r>
            <a:r>
              <a:rPr lang="en-US" altLang="ko-KR" dirty="0" smtClean="0">
                <a:ea typeface="굴림" pitchFamily="50" charset="-127"/>
              </a:rPr>
              <a:t>		relate </a:t>
            </a:r>
            <a:r>
              <a:rPr lang="en-US" altLang="ko-KR" dirty="0">
                <a:ea typeface="굴림" pitchFamily="50" charset="-127"/>
              </a:rPr>
              <a:t>to all portions of the composite </a:t>
            </a:r>
            <a:r>
              <a:rPr lang="en-US" altLang="ko-KR" dirty="0" smtClean="0">
                <a:ea typeface="굴림" pitchFamily="50" charset="-127"/>
              </a:rPr>
              <a:t>key.</a:t>
            </a:r>
          </a:p>
          <a:p>
            <a:pPr lvl="1"/>
            <a:endParaRPr lang="en-US" dirty="0">
              <a:ea typeface="굴림" pitchFamily="50" charset="-127"/>
            </a:endParaRPr>
          </a:p>
          <a:p>
            <a:pPr lvl="1"/>
            <a:r>
              <a:rPr lang="en-US" dirty="0" smtClean="0">
                <a:ea typeface="굴림" pitchFamily="50" charset="-127"/>
              </a:rPr>
              <a:t>		</a:t>
            </a:r>
            <a:r>
              <a:rPr lang="en-US" dirty="0" smtClean="0"/>
              <a:t>It </a:t>
            </a:r>
            <a:r>
              <a:rPr lang="en-US" dirty="0"/>
              <a:t>is still possible for a table in 2NF to exhibit </a:t>
            </a:r>
            <a:r>
              <a:rPr lang="en-US" dirty="0">
                <a:solidFill>
                  <a:srgbClr val="D60093"/>
                </a:solidFill>
              </a:rPr>
              <a:t>transitive dependency</a:t>
            </a:r>
            <a:r>
              <a:rPr lang="en-US" dirty="0"/>
              <a:t>; </a:t>
            </a:r>
            <a:r>
              <a:rPr lang="en-US" dirty="0" smtClean="0"/>
              <a:t>   		that </a:t>
            </a:r>
            <a:r>
              <a:rPr lang="en-US" dirty="0"/>
              <a:t>is, one or more attributes may be functionally dependent on </a:t>
            </a:r>
            <a:r>
              <a:rPr lang="en-US" dirty="0" smtClean="0"/>
              <a:t>non 		key attributes.</a:t>
            </a:r>
            <a:endParaRPr lang="en-US" dirty="0">
              <a:ea typeface="굴림" pitchFamily="50" charset="-127"/>
            </a:endParaRPr>
          </a:p>
          <a:p>
            <a:pPr lvl="1"/>
            <a:r>
              <a:rPr lang="en-US" dirty="0" smtClean="0">
                <a:ea typeface="굴림" pitchFamily="50" charset="-127"/>
              </a:rPr>
              <a:t>	</a:t>
            </a:r>
            <a:endParaRPr lang="en-US" dirty="0"/>
          </a:p>
          <a:p>
            <a:pPr lvl="1"/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</a:rPr>
              <a:t>	1NF </a:t>
            </a:r>
            <a:r>
              <a:rPr lang="en-US" altLang="zh-CN" dirty="0">
                <a:ea typeface="宋体" pitchFamily="2" charset="-122"/>
              </a:rPr>
              <a:t>PLUS every non-key attribute is fully functionally </a:t>
            </a:r>
            <a:r>
              <a:rPr lang="en-US" altLang="zh-CN">
                <a:ea typeface="宋体" pitchFamily="2" charset="-122"/>
              </a:rPr>
              <a:t>dependent </a:t>
            </a:r>
            <a:r>
              <a:rPr lang="en-US" altLang="zh-CN" smtClean="0">
                <a:ea typeface="宋体" pitchFamily="2" charset="-122"/>
              </a:rPr>
              <a:t>on    		 the </a:t>
            </a:r>
            <a:r>
              <a:rPr lang="en-US" altLang="zh-CN" dirty="0">
                <a:ea typeface="宋体" pitchFamily="2" charset="-122"/>
              </a:rPr>
              <a:t>ENTIRE primary </a:t>
            </a:r>
            <a:r>
              <a:rPr lang="en-US" altLang="zh-CN" dirty="0" smtClean="0">
                <a:ea typeface="宋体" pitchFamily="2" charset="-122"/>
              </a:rPr>
              <a:t>key</a:t>
            </a:r>
          </a:p>
          <a:p>
            <a:pPr lvl="1">
              <a:defRPr/>
            </a:pPr>
            <a:endParaRPr lang="en-US" altLang="zh-CN" dirty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 		Every </a:t>
            </a:r>
            <a:r>
              <a:rPr lang="en-US" altLang="zh-CN" dirty="0">
                <a:ea typeface="宋体" pitchFamily="2" charset="-122"/>
              </a:rPr>
              <a:t>non-key attribute must be defined by the entire key, not by </a:t>
            </a:r>
            <a:r>
              <a:rPr lang="en-US" altLang="zh-CN" dirty="0" smtClean="0">
                <a:ea typeface="宋体" pitchFamily="2" charset="-122"/>
              </a:rPr>
              <a:t>		only </a:t>
            </a:r>
            <a:r>
              <a:rPr lang="en-US" altLang="zh-CN" dirty="0">
                <a:ea typeface="宋体" pitchFamily="2" charset="-122"/>
              </a:rPr>
              <a:t>part of the </a:t>
            </a:r>
            <a:r>
              <a:rPr lang="en-US" altLang="zh-CN" dirty="0" smtClean="0">
                <a:ea typeface="宋体" pitchFamily="2" charset="-122"/>
              </a:rPr>
              <a:t>key</a:t>
            </a:r>
          </a:p>
          <a:p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838200" y="1015678"/>
            <a:ext cx="158912" cy="5080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flipV="1">
            <a:off x="1143000" y="12192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flipV="1">
            <a:off x="1143000" y="19812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flipV="1">
            <a:off x="1143000" y="35052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flipV="1">
            <a:off x="1143000" y="28956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143000" y="53340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flipV="1">
            <a:off x="1143000" y="43434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flipV="1">
            <a:off x="1158915" y="5994722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60285" y="463034"/>
            <a:ext cx="227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r>
              <a:rPr lang="en-US" b="1" baseline="30000" dirty="0" smtClean="0">
                <a:solidFill>
                  <a:schemeClr val="bg1"/>
                </a:solidFill>
              </a:rPr>
              <a:t>st</a:t>
            </a:r>
            <a:r>
              <a:rPr lang="en-US" b="1" dirty="0" smtClean="0">
                <a:solidFill>
                  <a:schemeClr val="bg1"/>
                </a:solidFill>
              </a:rPr>
              <a:t> Normal Form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76200" y="628799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</a:t>
            </a:r>
            <a:r>
              <a:rPr lang="en-US" b="1" baseline="30000" dirty="0" smtClean="0">
                <a:solidFill>
                  <a:schemeClr val="bg1"/>
                </a:solidFill>
              </a:rPr>
              <a:t>nd</a:t>
            </a:r>
            <a:r>
              <a:rPr lang="en-US" b="1" dirty="0" smtClean="0">
                <a:solidFill>
                  <a:schemeClr val="bg1"/>
                </a:solidFill>
              </a:rPr>
              <a:t> Normal Form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4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Convert to 2NF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altLang="zh-CN" dirty="0" smtClean="0">
                <a:ea typeface="宋体" pitchFamily="2" charset="-122"/>
              </a:rPr>
              <a:t>Create a new relation for each primary key attribute that is a determinant in a partial dependency. That attribute is the primary key in the new relation.</a:t>
            </a:r>
          </a:p>
          <a:p>
            <a:pPr>
              <a:defRPr/>
            </a:pPr>
            <a:endParaRPr lang="en-US" altLang="zh-CN" dirty="0" smtClean="0">
              <a:ea typeface="宋体" pitchFamily="2" charset="-122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altLang="zh-CN" dirty="0" smtClean="0">
                <a:ea typeface="宋体" pitchFamily="2" charset="-122"/>
              </a:rPr>
              <a:t>Move the non key attributes that are dependent on this primary key from the old relation to the new relation.</a:t>
            </a:r>
          </a:p>
        </p:txBody>
      </p:sp>
    </p:spTree>
    <p:extLst>
      <p:ext uri="{BB962C8B-B14F-4D97-AF65-F5344CB8AC3E}">
        <p14:creationId xmlns:p14="http://schemas.microsoft.com/office/powerpoint/2010/main" val="17243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0" y="0"/>
            <a:ext cx="89154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3600" dirty="0" smtClean="0">
                <a:solidFill>
                  <a:srgbClr val="92D050"/>
                </a:solidFill>
                <a:latin typeface="Tahoma" pitchFamily="34" charset="0"/>
              </a:rPr>
              <a:t>Entity Integrity Constraint</a:t>
            </a:r>
          </a:p>
          <a:p>
            <a:pPr lvl="1">
              <a:lnSpc>
                <a:spcPct val="140000"/>
              </a:lnSpc>
              <a:buFontTx/>
              <a:buNone/>
            </a:pPr>
            <a:r>
              <a:rPr lang="en-US" sz="2800" dirty="0" smtClean="0">
                <a:latin typeface="Tahoma" pitchFamily="34" charset="0"/>
              </a:rPr>
              <a:t>	This constraint states that </a:t>
            </a:r>
            <a:r>
              <a:rPr lang="en-US" sz="2800" dirty="0" smtClean="0">
                <a:solidFill>
                  <a:srgbClr val="FF9900"/>
                </a:solidFill>
                <a:latin typeface="Tahoma" pitchFamily="34" charset="0"/>
              </a:rPr>
              <a:t>no primary key value can be null</a:t>
            </a:r>
            <a:r>
              <a:rPr lang="en-US" sz="2800" dirty="0" smtClean="0">
                <a:latin typeface="Tahoma" pitchFamily="34" charset="0"/>
              </a:rPr>
              <a:t>.  This is because the primary key value is used to identify individual tuples in a relation.</a:t>
            </a:r>
            <a:endParaRPr lang="en-US" sz="28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8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820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Continue with </a:t>
            </a:r>
            <a:r>
              <a:rPr lang="en-US" dirty="0" smtClean="0">
                <a:solidFill>
                  <a:srgbClr val="00B050"/>
                </a:solidFill>
              </a:rPr>
              <a:t>example - 1 table - 1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678363"/>
          </a:xfrm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After converting table -1 to 1</a:t>
            </a:r>
            <a:r>
              <a:rPr lang="en-US" sz="2400" baseline="30000" dirty="0" smtClean="0">
                <a:solidFill>
                  <a:schemeClr val="accent1">
                    <a:lumMod val="75000"/>
                  </a:schemeClr>
                </a:solidFill>
              </a:rPr>
              <a:t>st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Normal Form………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dirty="0"/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altLang="ko-KR" dirty="0">
                <a:ea typeface="굴림" pitchFamily="50" charset="-127"/>
              </a:rPr>
              <a:t>We now have two rows for a single book. Additionally, we would be </a:t>
            </a: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violating the Second Normal Form</a:t>
            </a:r>
            <a:r>
              <a:rPr lang="en-US" altLang="ko-KR" dirty="0" smtClean="0">
                <a:ea typeface="굴림" pitchFamily="50" charset="-127"/>
              </a:rPr>
              <a:t>…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ea typeface="굴림" pitchFamily="50" charset="-127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altLang="ko-KR" dirty="0">
                <a:ea typeface="굴림" pitchFamily="50" charset="-127"/>
              </a:rPr>
              <a:t>A better solution to our problem would be to separate the data into </a:t>
            </a:r>
            <a:r>
              <a:rPr lang="en-US" altLang="ko-KR" dirty="0">
                <a:solidFill>
                  <a:srgbClr val="7030A0"/>
                </a:solidFill>
                <a:ea typeface="굴림" pitchFamily="50" charset="-127"/>
              </a:rPr>
              <a:t>separate tables</a:t>
            </a:r>
            <a:r>
              <a:rPr lang="en-US" altLang="ko-KR" dirty="0">
                <a:ea typeface="굴림" pitchFamily="50" charset="-127"/>
              </a:rPr>
              <a:t>- an </a:t>
            </a:r>
            <a:r>
              <a:rPr lang="en-US" altLang="ko-KR" dirty="0">
                <a:solidFill>
                  <a:srgbClr val="00B0F0"/>
                </a:solidFill>
                <a:ea typeface="굴림" pitchFamily="50" charset="-127"/>
              </a:rPr>
              <a:t>Author table</a:t>
            </a:r>
            <a:r>
              <a:rPr lang="en-US" altLang="ko-KR" dirty="0">
                <a:ea typeface="굴림" pitchFamily="50" charset="-127"/>
              </a:rPr>
              <a:t> and a </a:t>
            </a:r>
            <a:r>
              <a:rPr lang="en-US" altLang="ko-KR" dirty="0">
                <a:solidFill>
                  <a:srgbClr val="00B0F0"/>
                </a:solidFill>
                <a:ea typeface="굴림" pitchFamily="50" charset="-127"/>
              </a:rPr>
              <a:t>Subject table </a:t>
            </a:r>
            <a:r>
              <a:rPr lang="en-US" altLang="ko-KR" dirty="0">
                <a:ea typeface="굴림" pitchFamily="50" charset="-127"/>
              </a:rPr>
              <a:t>to store our information, removing that information from the Book table: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5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29"/>
          <p:cNvGraphicFramePr>
            <a:graphicFrameLocks noGrp="1"/>
          </p:cNvGraphicFramePr>
          <p:nvPr>
            <p:ph sz="half" idx="4294967295"/>
          </p:nvPr>
        </p:nvGraphicFramePr>
        <p:xfrm>
          <a:off x="762000" y="990600"/>
          <a:ext cx="3657600" cy="1371600"/>
        </p:xfrm>
        <a:graphic>
          <a:graphicData uri="http://schemas.openxmlformats.org/drawingml/2006/table">
            <a:tbl>
              <a:tblPr/>
              <a:tblGrid>
                <a:gridCol w="1600200"/>
                <a:gridCol w="2057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Subject_ID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Subject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MySQL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Computers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134"/>
          <p:cNvGraphicFramePr>
            <a:graphicFrameLocks noGrp="1"/>
          </p:cNvGraphicFramePr>
          <p:nvPr>
            <p:ph sz="quarter" idx="4294967295"/>
          </p:nvPr>
        </p:nvGraphicFramePr>
        <p:xfrm>
          <a:off x="4792663" y="2751138"/>
          <a:ext cx="3890962" cy="1549400"/>
        </p:xfrm>
        <a:graphic>
          <a:graphicData uri="http://schemas.openxmlformats.org/drawingml/2006/table">
            <a:tbl>
              <a:tblPr/>
              <a:tblGrid>
                <a:gridCol w="1296987"/>
                <a:gridCol w="1296988"/>
                <a:gridCol w="1296987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Author_ID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Last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First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Silberschatz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Abraham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Korth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Henry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"/>
          <p:cNvGraphicFramePr>
            <a:graphicFrameLocks noGrp="1"/>
          </p:cNvGraphicFramePr>
          <p:nvPr>
            <p:ph sz="quarter" idx="4294967295"/>
          </p:nvPr>
        </p:nvGraphicFramePr>
        <p:xfrm>
          <a:off x="685800" y="4648200"/>
          <a:ext cx="6324600" cy="1958976"/>
        </p:xfrm>
        <a:graphic>
          <a:graphicData uri="http://schemas.openxmlformats.org/drawingml/2006/table">
            <a:tbl>
              <a:tblPr/>
              <a:tblGrid>
                <a:gridCol w="1314450"/>
                <a:gridCol w="2038350"/>
                <a:gridCol w="1066800"/>
                <a:gridCol w="1905000"/>
              </a:tblGrid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ISBN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Pages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Publisher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0072958863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Database System Concepts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1168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McGraw-Hill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8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0471694665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Operating System Concepts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944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McGraw-Hill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124"/>
          <p:cNvSpPr txBox="1">
            <a:spLocks noChangeArrowheads="1"/>
          </p:cNvSpPr>
          <p:nvPr/>
        </p:nvSpPr>
        <p:spPr bwMode="auto">
          <a:xfrm>
            <a:off x="838200" y="433388"/>
            <a:ext cx="2115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latinLnBrk="1" hangingPunct="1"/>
            <a:r>
              <a:rPr kumimoji="1" lang="en-US" altLang="ko-KR" sz="2000" b="1" dirty="0">
                <a:latin typeface="+mj-lt"/>
              </a:rPr>
              <a:t>Subject Table</a:t>
            </a:r>
          </a:p>
        </p:txBody>
      </p:sp>
      <p:sp>
        <p:nvSpPr>
          <p:cNvPr id="8" name="Text Box 125"/>
          <p:cNvSpPr txBox="1">
            <a:spLocks noChangeArrowheads="1"/>
          </p:cNvSpPr>
          <p:nvPr/>
        </p:nvSpPr>
        <p:spPr bwMode="auto">
          <a:xfrm>
            <a:off x="5105400" y="2185988"/>
            <a:ext cx="19846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latinLnBrk="1" hangingPunct="1"/>
            <a:r>
              <a:rPr kumimoji="1" lang="en-US" altLang="ko-KR" sz="2000" b="1" dirty="0">
                <a:latin typeface="+mj-lt"/>
              </a:rPr>
              <a:t>Author Table</a:t>
            </a:r>
          </a:p>
        </p:txBody>
      </p:sp>
      <p:sp>
        <p:nvSpPr>
          <p:cNvPr id="9" name="Text Box 126"/>
          <p:cNvSpPr txBox="1">
            <a:spLocks noChangeArrowheads="1"/>
          </p:cNvSpPr>
          <p:nvPr/>
        </p:nvSpPr>
        <p:spPr bwMode="auto">
          <a:xfrm>
            <a:off x="1066800" y="4038600"/>
            <a:ext cx="17595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latinLnBrk="1" hangingPunct="1"/>
            <a:r>
              <a:rPr kumimoji="1" lang="en-US" altLang="ko-KR" sz="2000" b="1" dirty="0">
                <a:latin typeface="+mj-lt"/>
              </a:rPr>
              <a:t>Book Table</a:t>
            </a:r>
          </a:p>
        </p:txBody>
      </p:sp>
    </p:spTree>
    <p:extLst>
      <p:ext uri="{BB962C8B-B14F-4D97-AF65-F5344CB8AC3E}">
        <p14:creationId xmlns:p14="http://schemas.microsoft.com/office/powerpoint/2010/main" val="37320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400"/>
            <a:ext cx="88392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  <a:ea typeface="굴림" pitchFamily="50" charset="-127"/>
              </a:rPr>
              <a:t>Each table has a primary key, used for joining tables together when querying the data. A primary key value must be unique with in the table (no two books can have the same ISBN number), and a primary key is also an index, which speeds up data retrieval based on the primary key. 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  <a:ea typeface="굴림" pitchFamily="50" charset="-127"/>
              </a:rPr>
              <a:t>Now to define relationships between the </a:t>
            </a:r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  <a:ea typeface="굴림" pitchFamily="50" charset="-127"/>
              </a:rPr>
              <a:t>tables.</a:t>
            </a:r>
          </a:p>
          <a:p>
            <a:pPr>
              <a:lnSpc>
                <a:spcPct val="90000"/>
              </a:lnSpc>
              <a:defRPr/>
            </a:pPr>
            <a:endParaRPr lang="en-US" altLang="ko-KR" sz="3600" dirty="0">
              <a:ea typeface="굴림" pitchFamily="50" charset="-127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3600" dirty="0" smtClean="0">
              <a:ea typeface="굴림" pitchFamily="50" charset="-127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3600" dirty="0">
              <a:ea typeface="굴림" pitchFamily="50" charset="-127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3600" dirty="0" smtClean="0">
              <a:ea typeface="굴림" pitchFamily="50" charset="-127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3600" dirty="0">
              <a:ea typeface="굴림" pitchFamily="50" charset="-127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36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07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u="sng" dirty="0" smtClean="0">
                <a:ea typeface="굴림" pitchFamily="50" charset="-127"/>
              </a:rPr>
              <a:t>Relationships</a:t>
            </a:r>
          </a:p>
        </p:txBody>
      </p:sp>
      <p:graphicFrame>
        <p:nvGraphicFramePr>
          <p:cNvPr id="5" name="Group 70"/>
          <p:cNvGraphicFramePr>
            <a:graphicFrameLocks noGrp="1"/>
          </p:cNvGraphicFramePr>
          <p:nvPr>
            <p:ph sz="half" idx="1"/>
          </p:nvPr>
        </p:nvGraphicFramePr>
        <p:xfrm>
          <a:off x="685800" y="2668588"/>
          <a:ext cx="3429000" cy="2332038"/>
        </p:xfrm>
        <a:graphic>
          <a:graphicData uri="http://schemas.openxmlformats.org/drawingml/2006/table">
            <a:tbl>
              <a:tblPr/>
              <a:tblGrid>
                <a:gridCol w="2019300"/>
                <a:gridCol w="14097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ISBN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Author_ID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0072958863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0072958863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0471694665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0471694665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66"/>
          <p:cNvGraphicFramePr>
            <a:graphicFrameLocks/>
          </p:cNvGraphicFramePr>
          <p:nvPr/>
        </p:nvGraphicFramePr>
        <p:xfrm>
          <a:off x="4876800" y="3048000"/>
          <a:ext cx="3429000" cy="2058988"/>
        </p:xfrm>
        <a:graphic>
          <a:graphicData uri="http://schemas.openxmlformats.org/drawingml/2006/table">
            <a:tbl>
              <a:tblPr/>
              <a:tblGrid>
                <a:gridCol w="1676400"/>
                <a:gridCol w="1752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ISBN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Subject_ID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0072958863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0072958863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0471694665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71"/>
          <p:cNvSpPr txBox="1">
            <a:spLocks noChangeArrowheads="1"/>
          </p:cNvSpPr>
          <p:nvPr/>
        </p:nvSpPr>
        <p:spPr bwMode="auto">
          <a:xfrm>
            <a:off x="822325" y="1903413"/>
            <a:ext cx="28278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latinLnBrk="1" hangingPunct="1"/>
            <a:r>
              <a:rPr kumimoji="1" lang="en-US" altLang="ko-KR" sz="2000" b="1" dirty="0" err="1">
                <a:latin typeface="+mj-lt"/>
              </a:rPr>
              <a:t>Book_Author</a:t>
            </a:r>
            <a:r>
              <a:rPr kumimoji="1" lang="en-US" altLang="ko-KR" sz="2000" b="1" dirty="0">
                <a:latin typeface="+mj-lt"/>
              </a:rPr>
              <a:t> Table</a:t>
            </a:r>
          </a:p>
        </p:txBody>
      </p:sp>
      <p:sp>
        <p:nvSpPr>
          <p:cNvPr id="8" name="Text Box 72"/>
          <p:cNvSpPr txBox="1">
            <a:spLocks noChangeArrowheads="1"/>
          </p:cNvSpPr>
          <p:nvPr/>
        </p:nvSpPr>
        <p:spPr bwMode="auto">
          <a:xfrm>
            <a:off x="4937125" y="2360613"/>
            <a:ext cx="29585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latinLnBrk="1" hangingPunct="1"/>
            <a:r>
              <a:rPr kumimoji="1" lang="en-US" altLang="ko-KR" sz="2000" b="1" dirty="0" err="1">
                <a:latin typeface="+mj-lt"/>
              </a:rPr>
              <a:t>Book_Subject</a:t>
            </a:r>
            <a:r>
              <a:rPr kumimoji="1" lang="en-US" altLang="ko-KR" sz="2000" dirty="0">
                <a:latin typeface="+mj-lt"/>
              </a:rPr>
              <a:t> </a:t>
            </a:r>
            <a:r>
              <a:rPr kumimoji="1" lang="en-US" altLang="ko-KR" sz="2000" b="1" dirty="0">
                <a:latin typeface="+mj-lt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1044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47"/>
          <p:cNvGraphicFramePr>
            <a:graphicFrameLocks noGrp="1"/>
          </p:cNvGraphicFramePr>
          <p:nvPr>
            <p:ph sz="half" idx="1"/>
          </p:nvPr>
        </p:nvGraphicFramePr>
        <p:xfrm>
          <a:off x="2209800" y="1981200"/>
          <a:ext cx="3352800" cy="993775"/>
        </p:xfrm>
        <a:graphic>
          <a:graphicData uri="http://schemas.openxmlformats.org/drawingml/2006/table">
            <a:tbl>
              <a:tblPr/>
              <a:tblGrid>
                <a:gridCol w="1524000"/>
                <a:gridCol w="1828800"/>
              </a:tblGrid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Publisher_ID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Publisher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McGraw-Hill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64"/>
          <p:cNvGraphicFramePr>
            <a:graphicFrameLocks/>
          </p:cNvGraphicFramePr>
          <p:nvPr/>
        </p:nvGraphicFramePr>
        <p:xfrm>
          <a:off x="914400" y="4038600"/>
          <a:ext cx="6248400" cy="2243203"/>
        </p:xfrm>
        <a:graphic>
          <a:graphicData uri="http://schemas.openxmlformats.org/drawingml/2006/table">
            <a:tbl>
              <a:tblPr/>
              <a:tblGrid>
                <a:gridCol w="1676400"/>
                <a:gridCol w="1981200"/>
                <a:gridCol w="1066800"/>
                <a:gridCol w="1524000"/>
              </a:tblGrid>
              <a:tr h="6095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ISBN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Title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Pages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Publisher_ID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1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0072958863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Database System Concepts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1168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1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0471694665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Operating System Concepts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944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 Box 59"/>
          <p:cNvSpPr txBox="1">
            <a:spLocks noChangeArrowheads="1"/>
          </p:cNvSpPr>
          <p:nvPr/>
        </p:nvSpPr>
        <p:spPr bwMode="auto">
          <a:xfrm>
            <a:off x="2286000" y="1371600"/>
            <a:ext cx="23574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latinLnBrk="1" hangingPunct="1"/>
            <a:r>
              <a:rPr kumimoji="1" lang="en-US" altLang="ko-KR" sz="2000" b="1" dirty="0">
                <a:latin typeface="+mj-lt"/>
              </a:rPr>
              <a:t>Publisher Table</a:t>
            </a:r>
          </a:p>
        </p:txBody>
      </p:sp>
      <p:sp>
        <p:nvSpPr>
          <p:cNvPr id="13" name="Text Box 60"/>
          <p:cNvSpPr txBox="1">
            <a:spLocks noChangeArrowheads="1"/>
          </p:cNvSpPr>
          <p:nvPr/>
        </p:nvSpPr>
        <p:spPr bwMode="auto">
          <a:xfrm>
            <a:off x="1143000" y="3505200"/>
            <a:ext cx="17595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latinLnBrk="1" hangingPunct="1"/>
            <a:r>
              <a:rPr kumimoji="1" lang="en-US" altLang="ko-KR" sz="2000" b="1" dirty="0">
                <a:latin typeface="+mj-lt"/>
              </a:rPr>
              <a:t>Book Table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76200" y="0"/>
            <a:ext cx="9296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After Considering the characteristics of </a:t>
            </a:r>
            <a:r>
              <a:rPr lang="en-US" sz="2800" b="1" dirty="0" smtClean="0"/>
              <a:t>2</a:t>
            </a:r>
            <a:r>
              <a:rPr lang="en-US" sz="2800" b="1" baseline="30000" dirty="0" smtClean="0"/>
              <a:t>nd</a:t>
            </a:r>
            <a:r>
              <a:rPr lang="en-US" sz="2800" b="1" dirty="0" smtClean="0"/>
              <a:t> </a:t>
            </a:r>
            <a:r>
              <a:rPr lang="en-US" sz="2800" b="1" baseline="30000" dirty="0" smtClean="0"/>
              <a:t>t</a:t>
            </a:r>
            <a:r>
              <a:rPr lang="en-US" sz="2800" b="1" dirty="0" smtClean="0"/>
              <a:t> </a:t>
            </a:r>
            <a:r>
              <a:rPr lang="en-US" sz="2800" b="1" dirty="0"/>
              <a:t>NF for the </a:t>
            </a:r>
            <a:r>
              <a:rPr lang="en-US" sz="2800" b="1" dirty="0">
                <a:solidFill>
                  <a:srgbClr val="00B050"/>
                </a:solidFill>
              </a:rPr>
              <a:t>table </a:t>
            </a:r>
            <a:r>
              <a:rPr lang="en-US" sz="2800" b="1" dirty="0" smtClean="0">
                <a:solidFill>
                  <a:srgbClr val="00B050"/>
                </a:solidFill>
              </a:rPr>
              <a:t>1- already in1</a:t>
            </a:r>
            <a:r>
              <a:rPr lang="en-US" sz="2800" b="1" baseline="30000" dirty="0" smtClean="0">
                <a:solidFill>
                  <a:srgbClr val="00B050"/>
                </a:solidFill>
              </a:rPr>
              <a:t>st</a:t>
            </a:r>
            <a:r>
              <a:rPr lang="en-US" sz="2800" b="1" dirty="0" smtClean="0">
                <a:solidFill>
                  <a:srgbClr val="00B050"/>
                </a:solidFill>
              </a:rPr>
              <a:t> NF</a:t>
            </a:r>
            <a:r>
              <a:rPr lang="en-US" sz="2800" b="1" dirty="0" smtClean="0"/>
              <a:t>,</a:t>
            </a:r>
            <a:r>
              <a:rPr lang="en-US" altLang="ko-KR" sz="2800" b="1" u="sng" dirty="0" smtClean="0">
                <a:ea typeface="굴림" pitchFamily="50" charset="-127"/>
              </a:rPr>
              <a:t> </a:t>
            </a:r>
            <a:r>
              <a:rPr lang="en-US" altLang="ko-KR" sz="2800" b="1" u="sng" dirty="0" smtClean="0">
                <a:solidFill>
                  <a:schemeClr val="tx2"/>
                </a:solidFill>
                <a:ea typeface="굴림" pitchFamily="50" charset="-127"/>
              </a:rPr>
              <a:t>Second </a:t>
            </a:r>
            <a:r>
              <a:rPr lang="en-US" altLang="ko-KR" sz="2800" b="1" u="sng" dirty="0">
                <a:solidFill>
                  <a:schemeClr val="tx2"/>
                </a:solidFill>
                <a:ea typeface="굴림" pitchFamily="50" charset="-127"/>
              </a:rPr>
              <a:t>Normal Form –</a:t>
            </a:r>
            <a:r>
              <a:rPr lang="en-US" altLang="ko-KR" sz="2800" b="1" u="sng" dirty="0" smtClean="0">
                <a:solidFill>
                  <a:schemeClr val="tx2"/>
                </a:solidFill>
                <a:ea typeface="굴림" pitchFamily="50" charset="-127"/>
              </a:rPr>
              <a:t>Table-1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05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 05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35003"/>
            <a:ext cx="8077200" cy="611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381000"/>
            <a:ext cx="781496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Dependency Diagram- Example 2-Table -2</a:t>
            </a:r>
          </a:p>
        </p:txBody>
      </p:sp>
    </p:spTree>
    <p:extLst>
      <p:ext uri="{BB962C8B-B14F-4D97-AF65-F5344CB8AC3E}">
        <p14:creationId xmlns:p14="http://schemas.microsoft.com/office/powerpoint/2010/main" val="42170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76200"/>
            <a:ext cx="8305800" cy="601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FontTx/>
              <a:buNone/>
            </a:pPr>
            <a:r>
              <a:rPr lang="en-US" sz="3600" u="sng" dirty="0" smtClean="0">
                <a:solidFill>
                  <a:srgbClr val="92D050"/>
                </a:solidFill>
                <a:latin typeface="Tahoma" pitchFamily="34" charset="0"/>
              </a:rPr>
              <a:t>Example 1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sz="2800" dirty="0" smtClean="0">
                <a:latin typeface="Tahoma" pitchFamily="34" charset="0"/>
              </a:rPr>
              <a:t>	Items (</a:t>
            </a:r>
            <a:r>
              <a:rPr lang="en-US" sz="2800" dirty="0" err="1" smtClean="0">
                <a:latin typeface="Tahoma" pitchFamily="34" charset="0"/>
              </a:rPr>
              <a:t>Invno</a:t>
            </a:r>
            <a:r>
              <a:rPr lang="en-US" sz="2800" dirty="0" smtClean="0">
                <a:latin typeface="Tahoma" pitchFamily="34" charset="0"/>
              </a:rPr>
              <a:t>, </a:t>
            </a:r>
            <a:r>
              <a:rPr lang="en-US" sz="2800" dirty="0" err="1" smtClean="0">
                <a:latin typeface="Tahoma" pitchFamily="34" charset="0"/>
              </a:rPr>
              <a:t>Ino</a:t>
            </a:r>
            <a:r>
              <a:rPr lang="en-US" sz="2800" dirty="0" smtClean="0">
                <a:latin typeface="Tahoma" pitchFamily="34" charset="0"/>
              </a:rPr>
              <a:t>, </a:t>
            </a:r>
            <a:r>
              <a:rPr lang="en-US" sz="2800" dirty="0" err="1" smtClean="0">
                <a:latin typeface="Tahoma" pitchFamily="34" charset="0"/>
              </a:rPr>
              <a:t>Iname</a:t>
            </a:r>
            <a:r>
              <a:rPr lang="en-US" sz="2800" dirty="0" smtClean="0">
                <a:latin typeface="Tahoma" pitchFamily="34" charset="0"/>
              </a:rPr>
              <a:t>, </a:t>
            </a:r>
            <a:r>
              <a:rPr lang="en-US" sz="2800" dirty="0" err="1" smtClean="0">
                <a:latin typeface="Tahoma" pitchFamily="34" charset="0"/>
              </a:rPr>
              <a:t>Invdate</a:t>
            </a:r>
            <a:r>
              <a:rPr lang="en-US" sz="2800" dirty="0" smtClean="0">
                <a:latin typeface="Tahoma" pitchFamily="34" charset="0"/>
              </a:rPr>
              <a:t>, </a:t>
            </a:r>
            <a:r>
              <a:rPr lang="en-US" sz="2800" dirty="0" err="1" smtClean="0">
                <a:latin typeface="Tahoma" pitchFamily="34" charset="0"/>
              </a:rPr>
              <a:t>Qty</a:t>
            </a:r>
            <a:r>
              <a:rPr lang="en-US" sz="2800" dirty="0" smtClean="0">
                <a:latin typeface="Tahoma" pitchFamily="34" charset="0"/>
              </a:rPr>
              <a:t>)</a:t>
            </a:r>
          </a:p>
          <a:p>
            <a:pPr>
              <a:lnSpc>
                <a:spcPct val="140000"/>
              </a:lnSpc>
              <a:buFontTx/>
              <a:buNone/>
            </a:pPr>
            <a:endParaRPr lang="en-US" sz="2800" dirty="0" smtClean="0">
              <a:latin typeface="Tahoma" pitchFamily="34" charset="0"/>
            </a:endParaRPr>
          </a:p>
          <a:p>
            <a:pPr>
              <a:lnSpc>
                <a:spcPct val="140000"/>
              </a:lnSpc>
              <a:buFontTx/>
              <a:buNone/>
            </a:pPr>
            <a:r>
              <a:rPr lang="en-US" sz="2800" dirty="0" smtClean="0">
                <a:latin typeface="Tahoma" pitchFamily="34" charset="0"/>
              </a:rPr>
              <a:t>Suppose the PK is {</a:t>
            </a:r>
            <a:r>
              <a:rPr lang="en-US" sz="2800" dirty="0" err="1" smtClean="0">
                <a:latin typeface="Tahoma" pitchFamily="34" charset="0"/>
              </a:rPr>
              <a:t>Invo</a:t>
            </a:r>
            <a:r>
              <a:rPr lang="en-US" sz="2800" dirty="0" smtClean="0">
                <a:latin typeface="Tahoma" pitchFamily="34" charset="0"/>
              </a:rPr>
              <a:t>, </a:t>
            </a:r>
            <a:r>
              <a:rPr lang="en-US" sz="2800" dirty="0" err="1" smtClean="0">
                <a:latin typeface="Tahoma" pitchFamily="34" charset="0"/>
              </a:rPr>
              <a:t>Ino</a:t>
            </a:r>
            <a:r>
              <a:rPr lang="en-US" sz="2800" dirty="0" smtClean="0">
                <a:latin typeface="Tahoma" pitchFamily="34" charset="0"/>
              </a:rPr>
              <a:t>} and:</a:t>
            </a:r>
          </a:p>
          <a:p>
            <a:pPr>
              <a:lnSpc>
                <a:spcPct val="140000"/>
              </a:lnSpc>
            </a:pPr>
            <a:r>
              <a:rPr lang="en-US" sz="2800" dirty="0" smtClean="0">
                <a:latin typeface="Tahoma" pitchFamily="34" charset="0"/>
              </a:rPr>
              <a:t>If </a:t>
            </a:r>
            <a:r>
              <a:rPr lang="en-US" sz="2800" dirty="0" err="1" smtClean="0">
                <a:latin typeface="Tahoma" pitchFamily="34" charset="0"/>
              </a:rPr>
              <a:t>Invno</a:t>
            </a:r>
            <a:r>
              <a:rPr lang="en-US" sz="2800" dirty="0" smtClean="0">
                <a:latin typeface="Tahoma" pitchFamily="34" charset="0"/>
              </a:rPr>
              <a:t> can be used to find </a:t>
            </a:r>
            <a:r>
              <a:rPr lang="en-US" sz="2800" dirty="0" err="1" smtClean="0">
                <a:latin typeface="Tahoma" pitchFamily="34" charset="0"/>
              </a:rPr>
              <a:t>Invdate</a:t>
            </a:r>
            <a:endParaRPr lang="en-US" sz="2800" dirty="0" smtClean="0">
              <a:latin typeface="Tahoma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2800" dirty="0" smtClean="0">
                <a:latin typeface="Tahoma" pitchFamily="34" charset="0"/>
              </a:rPr>
              <a:t>If </a:t>
            </a:r>
            <a:r>
              <a:rPr lang="en-US" sz="2800" dirty="0" err="1" smtClean="0">
                <a:latin typeface="Tahoma" pitchFamily="34" charset="0"/>
              </a:rPr>
              <a:t>Ino</a:t>
            </a:r>
            <a:r>
              <a:rPr lang="en-US" sz="2800" dirty="0" smtClean="0">
                <a:latin typeface="Tahoma" pitchFamily="34" charset="0"/>
              </a:rPr>
              <a:t> can be used to find </a:t>
            </a:r>
            <a:r>
              <a:rPr lang="en-US" sz="2800" dirty="0" err="1" smtClean="0">
                <a:latin typeface="Tahoma" pitchFamily="34" charset="0"/>
              </a:rPr>
              <a:t>Iname</a:t>
            </a:r>
            <a:endParaRPr lang="en-US" sz="2800" dirty="0" smtClean="0">
              <a:latin typeface="Tahoma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2800" dirty="0" smtClean="0">
                <a:latin typeface="Tahoma" pitchFamily="34" charset="0"/>
              </a:rPr>
              <a:t>If </a:t>
            </a:r>
            <a:r>
              <a:rPr lang="en-US" sz="2800" dirty="0" err="1" smtClean="0">
                <a:latin typeface="Tahoma" pitchFamily="34" charset="0"/>
              </a:rPr>
              <a:t>Invo</a:t>
            </a:r>
            <a:r>
              <a:rPr lang="en-US" sz="2800" dirty="0" smtClean="0">
                <a:latin typeface="Tahoma" pitchFamily="34" charset="0"/>
              </a:rPr>
              <a:t> and </a:t>
            </a:r>
            <a:r>
              <a:rPr lang="en-US" sz="2800" dirty="0" err="1" smtClean="0">
                <a:latin typeface="Tahoma" pitchFamily="34" charset="0"/>
              </a:rPr>
              <a:t>Ino</a:t>
            </a:r>
            <a:r>
              <a:rPr lang="en-US" sz="2800" dirty="0" smtClean="0">
                <a:latin typeface="Tahoma" pitchFamily="34" charset="0"/>
              </a:rPr>
              <a:t> can be used to find Qty.</a:t>
            </a: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2590800" y="1600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6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601858"/>
              </p:ext>
            </p:extLst>
          </p:nvPr>
        </p:nvGraphicFramePr>
        <p:xfrm>
          <a:off x="914400" y="1295400"/>
          <a:ext cx="6629400" cy="5080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25563"/>
                <a:gridCol w="1325562"/>
                <a:gridCol w="1327150"/>
                <a:gridCol w="1325563"/>
                <a:gridCol w="1325562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Invno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Ino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Iname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Invdate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Qty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914400" y="649147"/>
            <a:ext cx="10477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700">
                <a:latin typeface="Tahoma" pitchFamily="34" charset="0"/>
              </a:rPr>
              <a:t>Items</a:t>
            </a: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1219200" y="1676400"/>
            <a:ext cx="1905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2895600" y="1828800"/>
            <a:ext cx="0" cy="304800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2895600" y="2133600"/>
            <a:ext cx="14478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 flipV="1">
            <a:off x="4343400" y="1752600"/>
            <a:ext cx="0" cy="3810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1828800" y="1828800"/>
            <a:ext cx="0" cy="457200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5" name="Line 36"/>
          <p:cNvSpPr>
            <a:spLocks noChangeShapeType="1"/>
          </p:cNvSpPr>
          <p:nvPr/>
        </p:nvSpPr>
        <p:spPr bwMode="auto">
          <a:xfrm>
            <a:off x="1828800" y="2286000"/>
            <a:ext cx="38100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6" name="Line 42"/>
          <p:cNvSpPr>
            <a:spLocks noChangeShapeType="1"/>
          </p:cNvSpPr>
          <p:nvPr/>
        </p:nvSpPr>
        <p:spPr bwMode="auto">
          <a:xfrm flipV="1">
            <a:off x="5638800" y="1752600"/>
            <a:ext cx="0" cy="5334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1828800" y="2438400"/>
            <a:ext cx="0" cy="304800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8" name="Line 44"/>
          <p:cNvSpPr>
            <a:spLocks noChangeShapeType="1"/>
          </p:cNvSpPr>
          <p:nvPr/>
        </p:nvSpPr>
        <p:spPr bwMode="auto">
          <a:xfrm>
            <a:off x="2895600" y="2438400"/>
            <a:ext cx="0" cy="228600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9" name="Line 45"/>
          <p:cNvSpPr>
            <a:spLocks noChangeShapeType="1"/>
          </p:cNvSpPr>
          <p:nvPr/>
        </p:nvSpPr>
        <p:spPr bwMode="auto">
          <a:xfrm>
            <a:off x="1828800" y="2743200"/>
            <a:ext cx="51816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30" name="Line 46"/>
          <p:cNvSpPr>
            <a:spLocks noChangeShapeType="1"/>
          </p:cNvSpPr>
          <p:nvPr/>
        </p:nvSpPr>
        <p:spPr bwMode="auto">
          <a:xfrm flipV="1">
            <a:off x="7010400" y="1828800"/>
            <a:ext cx="0" cy="9144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31" name="Rectangle 50"/>
          <p:cNvSpPr>
            <a:spLocks noChangeArrowheads="1"/>
          </p:cNvSpPr>
          <p:nvPr/>
        </p:nvSpPr>
        <p:spPr bwMode="auto">
          <a:xfrm>
            <a:off x="533400" y="3505200"/>
            <a:ext cx="7772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sz="2700">
                <a:latin typeface="Tahoma" pitchFamily="34" charset="0"/>
              </a:rPr>
              <a:t>	Since non-key attributes Iname and Invdate are not fully functionally dependent on the PK, this relation is not in 2 NF.</a:t>
            </a:r>
          </a:p>
        </p:txBody>
      </p:sp>
    </p:spTree>
    <p:extLst>
      <p:ext uri="{BB962C8B-B14F-4D97-AF65-F5344CB8AC3E}">
        <p14:creationId xmlns:p14="http://schemas.microsoft.com/office/powerpoint/2010/main" val="40096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609600" y="1371600"/>
            <a:ext cx="7772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80000"/>
              </a:lnSpc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sz="2700" dirty="0">
                <a:solidFill>
                  <a:schemeClr val="bg2"/>
                </a:solidFill>
                <a:latin typeface="Tahoma" pitchFamily="34" charset="0"/>
              </a:rPr>
              <a:t>	</a:t>
            </a:r>
            <a:r>
              <a:rPr lang="en-US" sz="2700" dirty="0">
                <a:latin typeface="Tahoma" pitchFamily="34" charset="0"/>
              </a:rPr>
              <a:t>Break the relation Items into three relations: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sz="2700" dirty="0">
                <a:latin typeface="Tahoma" pitchFamily="34" charset="0"/>
              </a:rPr>
              <a:t>	Item1 (</a:t>
            </a:r>
            <a:r>
              <a:rPr lang="en-US" sz="2700" u="sng" dirty="0" err="1">
                <a:latin typeface="Tahoma" pitchFamily="34" charset="0"/>
              </a:rPr>
              <a:t>Invno</a:t>
            </a:r>
            <a:r>
              <a:rPr lang="en-US" sz="2700" dirty="0">
                <a:latin typeface="Tahoma" pitchFamily="34" charset="0"/>
              </a:rPr>
              <a:t>, </a:t>
            </a:r>
            <a:r>
              <a:rPr lang="en-US" sz="2700" dirty="0" err="1">
                <a:latin typeface="Tahoma" pitchFamily="34" charset="0"/>
              </a:rPr>
              <a:t>Invdate</a:t>
            </a:r>
            <a:r>
              <a:rPr lang="en-US" sz="2700" dirty="0">
                <a:latin typeface="Tahoma" pitchFamily="34" charset="0"/>
              </a:rPr>
              <a:t>)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sz="2700" dirty="0">
                <a:latin typeface="Tahoma" pitchFamily="34" charset="0"/>
              </a:rPr>
              <a:t>	Item2 (</a:t>
            </a:r>
            <a:r>
              <a:rPr lang="en-US" sz="2700" u="sng" dirty="0" err="1">
                <a:latin typeface="Tahoma" pitchFamily="34" charset="0"/>
              </a:rPr>
              <a:t>Ino</a:t>
            </a:r>
            <a:r>
              <a:rPr lang="en-US" sz="2700" dirty="0">
                <a:latin typeface="Tahoma" pitchFamily="34" charset="0"/>
              </a:rPr>
              <a:t>, </a:t>
            </a:r>
            <a:r>
              <a:rPr lang="en-US" sz="2700" dirty="0" err="1">
                <a:latin typeface="Tahoma" pitchFamily="34" charset="0"/>
              </a:rPr>
              <a:t>Iname</a:t>
            </a:r>
            <a:r>
              <a:rPr lang="en-US" sz="2700" dirty="0">
                <a:latin typeface="Tahoma" pitchFamily="34" charset="0"/>
              </a:rPr>
              <a:t>)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sz="2700" dirty="0">
                <a:latin typeface="Tahoma" pitchFamily="34" charset="0"/>
              </a:rPr>
              <a:t>	Item3 (</a:t>
            </a:r>
            <a:r>
              <a:rPr lang="en-US" sz="2700" u="sng" dirty="0" err="1">
                <a:latin typeface="Tahoma" pitchFamily="34" charset="0"/>
              </a:rPr>
              <a:t>Invno</a:t>
            </a:r>
            <a:r>
              <a:rPr lang="en-US" sz="2700" u="sng" dirty="0">
                <a:latin typeface="Tahoma" pitchFamily="34" charset="0"/>
              </a:rPr>
              <a:t>, </a:t>
            </a:r>
            <a:r>
              <a:rPr lang="en-US" sz="2700" u="sng" dirty="0" err="1">
                <a:latin typeface="Tahoma" pitchFamily="34" charset="0"/>
              </a:rPr>
              <a:t>Ino</a:t>
            </a:r>
            <a:r>
              <a:rPr lang="en-US" sz="2700" dirty="0">
                <a:latin typeface="Tahoma" pitchFamily="34" charset="0"/>
              </a:rPr>
              <a:t>, </a:t>
            </a:r>
            <a:r>
              <a:rPr lang="en-US" sz="2700" dirty="0" err="1">
                <a:latin typeface="Tahoma" pitchFamily="34" charset="0"/>
              </a:rPr>
              <a:t>Qty</a:t>
            </a:r>
            <a:r>
              <a:rPr lang="en-US" sz="2700" dirty="0">
                <a:latin typeface="Tahoma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73439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716112"/>
              </p:ext>
            </p:extLst>
          </p:nvPr>
        </p:nvGraphicFramePr>
        <p:xfrm>
          <a:off x="914400" y="1981200"/>
          <a:ext cx="7954963" cy="5080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25563"/>
                <a:gridCol w="1325562"/>
                <a:gridCol w="1327150"/>
                <a:gridCol w="1325563"/>
                <a:gridCol w="1325562"/>
                <a:gridCol w="1325563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Eno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Pno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Hours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Ename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Pname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Ploc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304800" y="228600"/>
            <a:ext cx="25955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3600" b="1" u="sng" dirty="0">
                <a:solidFill>
                  <a:srgbClr val="92D050"/>
                </a:solidFill>
                <a:latin typeface="Tahoma" pitchFamily="34" charset="0"/>
              </a:rPr>
              <a:t>Example </a:t>
            </a:r>
            <a:r>
              <a:rPr lang="en-US" sz="3600" b="1" u="sng" dirty="0" smtClean="0">
                <a:solidFill>
                  <a:srgbClr val="92D050"/>
                </a:solidFill>
                <a:latin typeface="Tahoma" pitchFamily="34" charset="0"/>
              </a:rPr>
              <a:t>2</a:t>
            </a:r>
            <a:endParaRPr lang="en-US" sz="3600" b="1" u="sng" dirty="0">
              <a:solidFill>
                <a:srgbClr val="92D050"/>
              </a:solidFill>
              <a:latin typeface="Tahoma" pitchFamily="34" charset="0"/>
            </a:endParaRPr>
          </a:p>
        </p:txBody>
      </p:sp>
      <p:sp>
        <p:nvSpPr>
          <p:cNvPr id="7" name="Line 18"/>
          <p:cNvSpPr>
            <a:spLocks noChangeShapeType="1"/>
          </p:cNvSpPr>
          <p:nvPr/>
        </p:nvSpPr>
        <p:spPr bwMode="auto">
          <a:xfrm>
            <a:off x="2895600" y="2514600"/>
            <a:ext cx="0" cy="381000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 b="1" dirty="0"/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>
            <a:off x="1371600" y="2438400"/>
            <a:ext cx="1676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20"/>
          <p:cNvSpPr>
            <a:spLocks noChangeShapeType="1"/>
          </p:cNvSpPr>
          <p:nvPr/>
        </p:nvSpPr>
        <p:spPr bwMode="auto">
          <a:xfrm flipV="1">
            <a:off x="4343400" y="2514600"/>
            <a:ext cx="0" cy="3810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1828800" y="2514600"/>
            <a:ext cx="0" cy="381000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 b="1" dirty="0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1828800" y="2895600"/>
            <a:ext cx="25146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 flipV="1">
            <a:off x="5638800" y="2590800"/>
            <a:ext cx="0" cy="6858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1828800" y="2971800"/>
            <a:ext cx="0" cy="304800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>
            <a:off x="2895600" y="3429000"/>
            <a:ext cx="0" cy="228600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>
            <a:off x="1828800" y="3276600"/>
            <a:ext cx="38100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V="1">
            <a:off x="6858000" y="2514600"/>
            <a:ext cx="0" cy="11430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914400" y="1447800"/>
            <a:ext cx="16351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700">
                <a:latin typeface="Tahoma" pitchFamily="34" charset="0"/>
              </a:rPr>
              <a:t>Emp_proj</a:t>
            </a:r>
          </a:p>
        </p:txBody>
      </p:sp>
      <p:sp>
        <p:nvSpPr>
          <p:cNvPr id="18" name="Line 57"/>
          <p:cNvSpPr>
            <a:spLocks noChangeShapeType="1"/>
          </p:cNvSpPr>
          <p:nvPr/>
        </p:nvSpPr>
        <p:spPr bwMode="auto">
          <a:xfrm flipV="1">
            <a:off x="8305800" y="2514600"/>
            <a:ext cx="0" cy="10668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19" name="Line 58"/>
          <p:cNvSpPr>
            <a:spLocks noChangeShapeType="1"/>
          </p:cNvSpPr>
          <p:nvPr/>
        </p:nvSpPr>
        <p:spPr bwMode="auto">
          <a:xfrm>
            <a:off x="2895600" y="3657600"/>
            <a:ext cx="54102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0" name="Rectangle 59"/>
          <p:cNvSpPr>
            <a:spLocks noChangeArrowheads="1"/>
          </p:cNvSpPr>
          <p:nvPr/>
        </p:nvSpPr>
        <p:spPr bwMode="auto">
          <a:xfrm>
            <a:off x="685800" y="4572000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sz="2700">
                <a:latin typeface="Tahoma" pitchFamily="34" charset="0"/>
              </a:rPr>
              <a:t>	Is this relation in 2NF? If not what is the reason? </a:t>
            </a:r>
          </a:p>
        </p:txBody>
      </p:sp>
    </p:spTree>
    <p:extLst>
      <p:ext uri="{BB962C8B-B14F-4D97-AF65-F5344CB8AC3E}">
        <p14:creationId xmlns:p14="http://schemas.microsoft.com/office/powerpoint/2010/main" val="397831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0"/>
            <a:ext cx="8763000" cy="670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200" dirty="0" smtClean="0">
                <a:solidFill>
                  <a:srgbClr val="92D050"/>
                </a:solidFill>
                <a:latin typeface="Tahoma" pitchFamily="34" charset="0"/>
              </a:rPr>
              <a:t>Referential Integrity Constraints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2800" dirty="0" smtClean="0">
                <a:latin typeface="Tahoma" pitchFamily="34" charset="0"/>
              </a:rPr>
              <a:t>	</a:t>
            </a:r>
            <a:r>
              <a:rPr lang="en-US" sz="3200" dirty="0" smtClean="0">
                <a:latin typeface="Tahoma" pitchFamily="34" charset="0"/>
              </a:rPr>
              <a:t>A tuple in one relation that refers to another relation must refer to an </a:t>
            </a:r>
            <a:r>
              <a:rPr lang="en-US" sz="3200" dirty="0" smtClean="0">
                <a:solidFill>
                  <a:srgbClr val="FF9900"/>
                </a:solidFill>
                <a:latin typeface="Tahoma" pitchFamily="34" charset="0"/>
              </a:rPr>
              <a:t>existing tuple</a:t>
            </a:r>
            <a:r>
              <a:rPr lang="en-US" sz="3200" dirty="0" smtClean="0">
                <a:latin typeface="Tahoma" pitchFamily="34" charset="0"/>
              </a:rPr>
              <a:t> in that relation.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3200" u="sng" dirty="0" smtClean="0">
                <a:solidFill>
                  <a:srgbClr val="00B0F0"/>
                </a:solidFill>
                <a:latin typeface="Tahoma" pitchFamily="34" charset="0"/>
              </a:rPr>
              <a:t>For example: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3200" dirty="0" smtClean="0">
                <a:latin typeface="Tahoma" pitchFamily="34" charset="0"/>
              </a:rPr>
              <a:t>	The attribute </a:t>
            </a:r>
            <a:r>
              <a:rPr lang="en-US" sz="3200" dirty="0" err="1" smtClean="0">
                <a:latin typeface="Tahoma" pitchFamily="34" charset="0"/>
              </a:rPr>
              <a:t>Dnum</a:t>
            </a:r>
            <a:r>
              <a:rPr lang="en-US" sz="3200" dirty="0" smtClean="0">
                <a:latin typeface="Tahoma" pitchFamily="34" charset="0"/>
              </a:rPr>
              <a:t> of employee gives the department for which each employee work.  Therefore, its value in every employee tuple must match </a:t>
            </a:r>
            <a:r>
              <a:rPr lang="en-US" sz="3200" dirty="0" err="1" smtClean="0">
                <a:latin typeface="Tahoma" pitchFamily="34" charset="0"/>
              </a:rPr>
              <a:t>Dno</a:t>
            </a:r>
            <a:r>
              <a:rPr lang="en-US" sz="3200" dirty="0" smtClean="0">
                <a:latin typeface="Tahoma" pitchFamily="34" charset="0"/>
              </a:rPr>
              <a:t> value in some tuple in the department relation.</a:t>
            </a:r>
            <a:endParaRPr lang="en-US" sz="28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4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458200" cy="6324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3900" u="sng" dirty="0" smtClean="0">
                <a:solidFill>
                  <a:srgbClr val="92D050"/>
                </a:solidFill>
                <a:latin typeface="Tahoma" pitchFamily="34" charset="0"/>
              </a:rPr>
              <a:t>Example 3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 smtClean="0">
                <a:latin typeface="Tahoma" pitchFamily="34" charset="0"/>
              </a:rPr>
              <a:t>	Consider the relation Supplier = {</a:t>
            </a:r>
            <a:r>
              <a:rPr lang="en-US" sz="2800" dirty="0" err="1" smtClean="0">
                <a:latin typeface="Tahoma" pitchFamily="34" charset="0"/>
              </a:rPr>
              <a:t>Sno</a:t>
            </a:r>
            <a:r>
              <a:rPr lang="en-US" sz="2800" dirty="0" smtClean="0">
                <a:latin typeface="Tahoma" pitchFamily="34" charset="0"/>
              </a:rPr>
              <a:t>, </a:t>
            </a:r>
            <a:r>
              <a:rPr lang="en-US" sz="2800" dirty="0" err="1" smtClean="0">
                <a:latin typeface="Tahoma" pitchFamily="34" charset="0"/>
              </a:rPr>
              <a:t>Pno</a:t>
            </a:r>
            <a:r>
              <a:rPr lang="en-US" sz="2800" dirty="0" smtClean="0">
                <a:latin typeface="Tahoma" pitchFamily="34" charset="0"/>
              </a:rPr>
              <a:t>, </a:t>
            </a:r>
            <a:r>
              <a:rPr lang="en-US" sz="2800" dirty="0" err="1" smtClean="0">
                <a:latin typeface="Tahoma" pitchFamily="34" charset="0"/>
              </a:rPr>
              <a:t>Sname</a:t>
            </a:r>
            <a:r>
              <a:rPr lang="en-US" sz="2800" dirty="0" smtClean="0">
                <a:latin typeface="Tahoma" pitchFamily="34" charset="0"/>
              </a:rPr>
              <a:t>, City, Status, </a:t>
            </a:r>
            <a:r>
              <a:rPr lang="en-US" sz="2800" dirty="0" err="1" smtClean="0">
                <a:latin typeface="Tahoma" pitchFamily="34" charset="0"/>
              </a:rPr>
              <a:t>Pname</a:t>
            </a:r>
            <a:r>
              <a:rPr lang="en-US" sz="2800" dirty="0" smtClean="0">
                <a:latin typeface="Tahoma" pitchFamily="34" charset="0"/>
              </a:rPr>
              <a:t>, </a:t>
            </a:r>
            <a:r>
              <a:rPr lang="en-US" sz="2800" dirty="0" err="1" smtClean="0">
                <a:latin typeface="Tahoma" pitchFamily="34" charset="0"/>
              </a:rPr>
              <a:t>Qty</a:t>
            </a:r>
            <a:r>
              <a:rPr lang="en-US" sz="2800" dirty="0" smtClean="0">
                <a:latin typeface="Tahoma" pitchFamily="34" charset="0"/>
              </a:rPr>
              <a:t>} and the functional dependencies: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 smtClean="0">
                <a:latin typeface="Tahoma" pitchFamily="34" charset="0"/>
              </a:rPr>
              <a:t>	{</a:t>
            </a:r>
            <a:r>
              <a:rPr lang="en-US" sz="2800" dirty="0" err="1" smtClean="0">
                <a:latin typeface="Tahoma" pitchFamily="34" charset="0"/>
              </a:rPr>
              <a:t>Sno</a:t>
            </a:r>
            <a:r>
              <a:rPr lang="en-US" sz="2800" dirty="0" smtClean="0">
                <a:latin typeface="Tahoma" pitchFamily="34" charset="0"/>
              </a:rPr>
              <a:t>, </a:t>
            </a:r>
            <a:r>
              <a:rPr lang="en-US" sz="2800" dirty="0" err="1" smtClean="0">
                <a:latin typeface="Tahoma" pitchFamily="34" charset="0"/>
              </a:rPr>
              <a:t>Pno</a:t>
            </a:r>
            <a:r>
              <a:rPr lang="en-US" sz="2800" dirty="0" smtClean="0">
                <a:latin typeface="Tahoma" pitchFamily="34" charset="0"/>
              </a:rPr>
              <a:t>} -&gt; {</a:t>
            </a:r>
            <a:r>
              <a:rPr lang="en-US" sz="2800" dirty="0" err="1" smtClean="0">
                <a:latin typeface="Tahoma" pitchFamily="34" charset="0"/>
              </a:rPr>
              <a:t>Qty</a:t>
            </a:r>
            <a:r>
              <a:rPr lang="en-US" sz="2800" dirty="0" smtClean="0">
                <a:latin typeface="Tahoma" pitchFamily="34" charset="0"/>
              </a:rPr>
              <a:t>}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 smtClean="0">
                <a:latin typeface="Tahoma" pitchFamily="34" charset="0"/>
              </a:rPr>
              <a:t>	{</a:t>
            </a:r>
            <a:r>
              <a:rPr lang="en-US" sz="2800" dirty="0" err="1" smtClean="0">
                <a:latin typeface="Tahoma" pitchFamily="34" charset="0"/>
              </a:rPr>
              <a:t>Sno</a:t>
            </a:r>
            <a:r>
              <a:rPr lang="en-US" sz="2800" dirty="0" smtClean="0">
                <a:latin typeface="Tahoma" pitchFamily="34" charset="0"/>
              </a:rPr>
              <a:t>} -&gt; {</a:t>
            </a:r>
            <a:r>
              <a:rPr lang="en-US" sz="2800" dirty="0" err="1" smtClean="0">
                <a:latin typeface="Tahoma" pitchFamily="34" charset="0"/>
              </a:rPr>
              <a:t>Sname</a:t>
            </a:r>
            <a:r>
              <a:rPr lang="en-US" sz="2800" dirty="0" smtClean="0">
                <a:latin typeface="Tahoma" pitchFamily="34" charset="0"/>
              </a:rPr>
              <a:t>, City}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 smtClean="0">
                <a:latin typeface="Tahoma" pitchFamily="34" charset="0"/>
              </a:rPr>
              <a:t>	{</a:t>
            </a:r>
            <a:r>
              <a:rPr lang="en-US" sz="2800" dirty="0" err="1" smtClean="0">
                <a:latin typeface="Tahoma" pitchFamily="34" charset="0"/>
              </a:rPr>
              <a:t>Pno</a:t>
            </a:r>
            <a:r>
              <a:rPr lang="en-US" sz="2800" dirty="0" smtClean="0">
                <a:latin typeface="Tahoma" pitchFamily="34" charset="0"/>
              </a:rPr>
              <a:t>} -&gt; {</a:t>
            </a:r>
            <a:r>
              <a:rPr lang="en-US" sz="2800" dirty="0" err="1" smtClean="0">
                <a:latin typeface="Tahoma" pitchFamily="34" charset="0"/>
              </a:rPr>
              <a:t>Pname</a:t>
            </a:r>
            <a:r>
              <a:rPr lang="en-US" sz="2800" dirty="0" smtClean="0">
                <a:latin typeface="Tahoma" pitchFamily="34" charset="0"/>
              </a:rPr>
              <a:t>}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 smtClean="0">
                <a:latin typeface="Tahoma" pitchFamily="34" charset="0"/>
              </a:rPr>
              <a:t>	{City} -&gt;{Status}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z="2800" dirty="0" smtClean="0">
              <a:latin typeface="Tahoma" pitchFamily="34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 smtClean="0">
                <a:latin typeface="Tahoma" pitchFamily="34" charset="0"/>
              </a:rPr>
              <a:t>	Assume that the primary key of Supplier is {</a:t>
            </a:r>
            <a:r>
              <a:rPr lang="en-US" sz="2800" dirty="0" err="1" smtClean="0">
                <a:latin typeface="Tahoma" pitchFamily="34" charset="0"/>
              </a:rPr>
              <a:t>Sno</a:t>
            </a:r>
            <a:r>
              <a:rPr lang="en-US" sz="2800" dirty="0" smtClean="0">
                <a:latin typeface="Tahoma" pitchFamily="34" charset="0"/>
              </a:rPr>
              <a:t>, </a:t>
            </a:r>
            <a:r>
              <a:rPr lang="en-US" sz="2800" dirty="0" err="1" smtClean="0">
                <a:latin typeface="Tahoma" pitchFamily="34" charset="0"/>
              </a:rPr>
              <a:t>Pno</a:t>
            </a:r>
            <a:r>
              <a:rPr lang="en-US" sz="2800" dirty="0" smtClean="0">
                <a:latin typeface="Tahoma" pitchFamily="34" charset="0"/>
              </a:rPr>
              <a:t>}. Decompose R in to 2NF relations.</a:t>
            </a:r>
          </a:p>
        </p:txBody>
      </p:sp>
    </p:spTree>
    <p:extLst>
      <p:ext uri="{BB962C8B-B14F-4D97-AF65-F5344CB8AC3E}">
        <p14:creationId xmlns:p14="http://schemas.microsoft.com/office/powerpoint/2010/main" val="55906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685938"/>
              </p:ext>
            </p:extLst>
          </p:nvPr>
        </p:nvGraphicFramePr>
        <p:xfrm>
          <a:off x="990599" y="1295400"/>
          <a:ext cx="5227639" cy="5080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06519"/>
                <a:gridCol w="1306518"/>
                <a:gridCol w="1308083"/>
                <a:gridCol w="1306519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Sno</a:t>
                      </a:r>
                      <a:endParaRPr kumimoji="0" lang="en-US" sz="26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Sname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City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Status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949124" y="589344"/>
            <a:ext cx="184698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700" b="1" dirty="0">
                <a:solidFill>
                  <a:srgbClr val="002060"/>
                </a:solidFill>
                <a:latin typeface="Tahoma" pitchFamily="34" charset="0"/>
              </a:rPr>
              <a:t>Supplier1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990600" y="2438400"/>
            <a:ext cx="21336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700" b="1" dirty="0">
                <a:solidFill>
                  <a:srgbClr val="002060"/>
                </a:solidFill>
                <a:latin typeface="Tahoma" pitchFamily="34" charset="0"/>
              </a:rPr>
              <a:t>Supplier2</a:t>
            </a:r>
          </a:p>
        </p:txBody>
      </p:sp>
      <p:graphicFrame>
        <p:nvGraphicFramePr>
          <p:cNvPr id="7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1148"/>
              </p:ext>
            </p:extLst>
          </p:nvPr>
        </p:nvGraphicFramePr>
        <p:xfrm>
          <a:off x="990600" y="3276600"/>
          <a:ext cx="3978275" cy="5080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25563"/>
                <a:gridCol w="1325562"/>
                <a:gridCol w="132715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Sno</a:t>
                      </a:r>
                      <a:endParaRPr kumimoji="0" lang="en-US" sz="26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Pno</a:t>
                      </a:r>
                      <a:endParaRPr kumimoji="0" lang="en-US" sz="26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Qty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8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928698"/>
              </p:ext>
            </p:extLst>
          </p:nvPr>
        </p:nvGraphicFramePr>
        <p:xfrm>
          <a:off x="1143000" y="4876800"/>
          <a:ext cx="2651125" cy="5080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25563"/>
                <a:gridCol w="1325562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Pno</a:t>
                      </a:r>
                      <a:endParaRPr kumimoji="0" lang="en-US" sz="26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Pname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9" name="Text Box 46"/>
          <p:cNvSpPr txBox="1">
            <a:spLocks noChangeArrowheads="1"/>
          </p:cNvSpPr>
          <p:nvPr/>
        </p:nvSpPr>
        <p:spPr bwMode="auto">
          <a:xfrm>
            <a:off x="990600" y="4191000"/>
            <a:ext cx="184698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700" b="1" dirty="0">
                <a:solidFill>
                  <a:srgbClr val="002060"/>
                </a:solidFill>
                <a:latin typeface="Tahoma" pitchFamily="34" charset="0"/>
              </a:rPr>
              <a:t>Supplier3</a:t>
            </a:r>
          </a:p>
        </p:txBody>
      </p:sp>
    </p:spTree>
    <p:extLst>
      <p:ext uri="{BB962C8B-B14F-4D97-AF65-F5344CB8AC3E}">
        <p14:creationId xmlns:p14="http://schemas.microsoft.com/office/powerpoint/2010/main" val="141124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EA575033-1F6D-486F-86F2-807FDBCE1BB2}" type="slidenum">
              <a:rPr lang="zh-CN" altLang="en-US"/>
              <a:pPr>
                <a:defRPr/>
              </a:pPr>
              <a:t>52</a:t>
            </a:fld>
            <a:endParaRPr lang="en-US" altLang="zh-CN"/>
          </a:p>
        </p:txBody>
      </p:sp>
      <p:pic>
        <p:nvPicPr>
          <p:cNvPr id="5" name="Picture 30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269999"/>
            <a:ext cx="7429500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1447800" y="5133975"/>
            <a:ext cx="6096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altLang="zh-CN" sz="2600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rPr>
              <a:t>Partial dependencies are removed, but there are still transitive dependencies</a:t>
            </a:r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6192838" y="3971925"/>
            <a:ext cx="2082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Getting it into Second Normal Form</a:t>
            </a:r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685800" y="6096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Figure 5-28 Removing partial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106822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63444"/>
              </p:ext>
            </p:extLst>
          </p:nvPr>
        </p:nvGraphicFramePr>
        <p:xfrm>
          <a:off x="381000" y="1447801"/>
          <a:ext cx="2743200" cy="297179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28700"/>
                <a:gridCol w="1714500"/>
              </a:tblGrid>
              <a:tr h="671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Dno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Dname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7669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Admin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7669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Accounts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7669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Marketing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5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988"/>
              </p:ext>
            </p:extLst>
          </p:nvPr>
        </p:nvGraphicFramePr>
        <p:xfrm>
          <a:off x="4191000" y="1447800"/>
          <a:ext cx="4114800" cy="29718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52144"/>
                <a:gridCol w="1481328"/>
                <a:gridCol w="1481328"/>
              </a:tblGrid>
              <a:tr h="671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Eno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Ename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Dnum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766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Perera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766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Silva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766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Yapa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6" name="Text Box 74"/>
          <p:cNvSpPr txBox="1">
            <a:spLocks noChangeArrowheads="1"/>
          </p:cNvSpPr>
          <p:nvPr/>
        </p:nvSpPr>
        <p:spPr bwMode="auto">
          <a:xfrm>
            <a:off x="685800" y="762000"/>
            <a:ext cx="177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Tahoma" pitchFamily="34" charset="0"/>
              </a:rPr>
              <a:t>Department</a:t>
            </a:r>
          </a:p>
        </p:txBody>
      </p:sp>
      <p:sp>
        <p:nvSpPr>
          <p:cNvPr id="7" name="Text Box 75"/>
          <p:cNvSpPr txBox="1">
            <a:spLocks noChangeArrowheads="1"/>
          </p:cNvSpPr>
          <p:nvPr/>
        </p:nvSpPr>
        <p:spPr bwMode="auto">
          <a:xfrm>
            <a:off x="4495800" y="777240"/>
            <a:ext cx="1487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Tahoma" pitchFamily="34" charset="0"/>
              </a:rPr>
              <a:t>Employee</a:t>
            </a:r>
          </a:p>
        </p:txBody>
      </p:sp>
      <p:sp>
        <p:nvSpPr>
          <p:cNvPr id="8" name="Oval 92"/>
          <p:cNvSpPr>
            <a:spLocks noChangeArrowheads="1"/>
          </p:cNvSpPr>
          <p:nvPr/>
        </p:nvSpPr>
        <p:spPr bwMode="auto">
          <a:xfrm>
            <a:off x="7315200" y="3810000"/>
            <a:ext cx="533400" cy="533400"/>
          </a:xfrm>
          <a:prstGeom prst="ellipse">
            <a:avLst/>
          </a:prstGeom>
          <a:noFill/>
          <a:ln w="57150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3"/>
          <p:cNvSpPr>
            <a:spLocks noChangeShapeType="1"/>
          </p:cNvSpPr>
          <p:nvPr/>
        </p:nvSpPr>
        <p:spPr bwMode="auto">
          <a:xfrm flipH="1">
            <a:off x="4648200" y="4343400"/>
            <a:ext cx="2743200" cy="11430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94"/>
          <p:cNvSpPr txBox="1">
            <a:spLocks noChangeArrowheads="1"/>
          </p:cNvSpPr>
          <p:nvPr/>
        </p:nvSpPr>
        <p:spPr bwMode="auto">
          <a:xfrm>
            <a:off x="2947575" y="5562600"/>
            <a:ext cx="34536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Tahoma" pitchFamily="34" charset="0"/>
              </a:rPr>
              <a:t>Violating the referential </a:t>
            </a:r>
          </a:p>
          <a:p>
            <a:pPr algn="ctr"/>
            <a:r>
              <a:rPr lang="en-US" sz="2400" dirty="0">
                <a:latin typeface="Tahoma" pitchFamily="34" charset="0"/>
              </a:rPr>
              <a:t>integrity constraint </a:t>
            </a:r>
          </a:p>
        </p:txBody>
      </p:sp>
      <p:sp>
        <p:nvSpPr>
          <p:cNvPr id="11" name="Text Box 95"/>
          <p:cNvSpPr txBox="1">
            <a:spLocks noChangeArrowheads="1"/>
          </p:cNvSpPr>
          <p:nvPr/>
        </p:nvSpPr>
        <p:spPr bwMode="auto">
          <a:xfrm>
            <a:off x="7208520" y="80772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186401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609600"/>
            <a:ext cx="5638800" cy="4191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dirty="0" smtClean="0">
                <a:ea typeface="宋体" pitchFamily="2" charset="-122"/>
              </a:rPr>
              <a:t>Well-Structured</a:t>
            </a:r>
            <a:r>
              <a:rPr lang="en-US" altLang="zh-CN" dirty="0" smtClean="0">
                <a:ea typeface="宋体" pitchFamily="2" charset="-122"/>
              </a:rPr>
              <a:t> Relations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066800"/>
            <a:ext cx="7772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sz="2400" dirty="0" smtClean="0">
                <a:ea typeface="宋体" pitchFamily="2" charset="-122"/>
              </a:rPr>
              <a:t>A relation that contains minimal data redundancy and allows users to insert, delete, and update rows without causing data inconsistencies.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dirty="0" smtClean="0">
                <a:ea typeface="宋体" pitchFamily="2" charset="-122"/>
              </a:rPr>
              <a:t>Goal is to avoid anomalies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b="1" dirty="0" smtClean="0">
                <a:solidFill>
                  <a:srgbClr val="7030A0"/>
                </a:solidFill>
                <a:ea typeface="宋体" pitchFamily="2" charset="-122"/>
              </a:rPr>
              <a:t>Insertion Anomaly</a:t>
            </a:r>
            <a:r>
              <a:rPr lang="en-US" altLang="zh-CN" dirty="0" smtClean="0">
                <a:ea typeface="宋体" pitchFamily="2" charset="-122"/>
              </a:rPr>
              <a:t>–adding new rows forces user to create duplicate data</a:t>
            </a:r>
          </a:p>
          <a:p>
            <a:pPr lvl="1">
              <a:lnSpc>
                <a:spcPct val="90000"/>
              </a:lnSpc>
              <a:defRPr/>
            </a:pP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b="1" dirty="0" smtClean="0">
                <a:solidFill>
                  <a:srgbClr val="7030A0"/>
                </a:solidFill>
                <a:ea typeface="宋体" pitchFamily="2" charset="-122"/>
              </a:rPr>
              <a:t>Deletion Anomaly</a:t>
            </a:r>
            <a:r>
              <a:rPr lang="en-US" altLang="zh-CN" dirty="0" smtClean="0">
                <a:ea typeface="宋体" pitchFamily="2" charset="-122"/>
              </a:rPr>
              <a:t>–deleting rows may cause a loss of data that would be needed for other future rows</a:t>
            </a:r>
          </a:p>
          <a:p>
            <a:pPr marL="274320" lvl="1" indent="0">
              <a:lnSpc>
                <a:spcPct val="90000"/>
              </a:lnSpc>
              <a:buNone/>
              <a:defRPr/>
            </a:pP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b="1" dirty="0" smtClean="0">
                <a:solidFill>
                  <a:srgbClr val="7030A0"/>
                </a:solidFill>
                <a:ea typeface="宋体" pitchFamily="2" charset="-122"/>
              </a:rPr>
              <a:t>Modification Anomaly</a:t>
            </a:r>
            <a:r>
              <a:rPr lang="en-US" altLang="zh-CN" dirty="0" smtClean="0">
                <a:ea typeface="宋体" pitchFamily="2" charset="-122"/>
              </a:rPr>
              <a:t>–changing data in a row forces changes to other rows because of duplication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3400" y="5700712"/>
            <a:ext cx="79248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zh-CN" sz="2600" b="1" dirty="0">
                <a:solidFill>
                  <a:srgbClr val="990000"/>
                </a:solidFill>
                <a:latin typeface="Times New Roman" charset="0"/>
                <a:ea typeface="宋体" pitchFamily="2" charset="-122"/>
              </a:rPr>
              <a:t>General rule of thumb: A table should not pertain to more than one entity type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3400" y="167640"/>
            <a:ext cx="5638800" cy="4191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b="1" u="sng" dirty="0" smtClean="0">
                <a:ea typeface="宋体" pitchFamily="2" charset="-122"/>
              </a:rPr>
              <a:t>ANOMALIES</a:t>
            </a:r>
            <a:endParaRPr lang="en-US" altLang="zh-CN" b="1" u="sng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48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16930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/>
            <a:r>
              <a:rPr lang="en-US" b="1" u="sng" dirty="0">
                <a:solidFill>
                  <a:srgbClr val="00B050"/>
                </a:solidFill>
                <a:latin typeface="Tahoma" pitchFamily="34" charset="0"/>
              </a:rPr>
              <a:t>Example</a:t>
            </a:r>
            <a:r>
              <a:rPr lang="en-US" b="1" u="sng" dirty="0">
                <a:solidFill>
                  <a:schemeClr val="bg2"/>
                </a:solidFill>
                <a:latin typeface="Tahoma" pitchFamily="34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Tahoma" pitchFamily="34" charset="0"/>
              </a:rPr>
              <a:t> </a:t>
            </a:r>
            <a:endParaRPr lang="en-US" dirty="0">
              <a:solidFill>
                <a:schemeClr val="bg2"/>
              </a:solidFill>
              <a:latin typeface="Tahoma" pitchFamily="34" charset="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358926914"/>
              </p:ext>
            </p:extLst>
          </p:nvPr>
        </p:nvGraphicFramePr>
        <p:xfrm>
          <a:off x="1676400" y="990600"/>
          <a:ext cx="5486400" cy="438943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85800"/>
                <a:gridCol w="1143000"/>
                <a:gridCol w="1600200"/>
                <a:gridCol w="914400"/>
                <a:gridCol w="1143000"/>
              </a:tblGrid>
              <a:tr h="4877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S#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Status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City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P#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Qty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</a:tr>
              <a:tr h="487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S1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Colombo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P1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</a:tr>
              <a:tr h="487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S1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Colombo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P2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</a:tr>
              <a:tr h="487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S1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Colombo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P3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</a:tr>
              <a:tr h="487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S2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Kandy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P2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</a:tr>
              <a:tr h="487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S3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Kandy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P1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</a:tr>
              <a:tr h="487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S3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Kandy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P2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</a:tr>
              <a:tr h="487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S4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Colombo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P3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</a:tr>
              <a:tr h="487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S5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Galle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P2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200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</a:tr>
            </a:tbl>
          </a:graphicData>
        </a:graphic>
      </p:graphicFrame>
      <p:sp>
        <p:nvSpPr>
          <p:cNvPr id="6" name="Text Box 65"/>
          <p:cNvSpPr txBox="1">
            <a:spLocks noChangeArrowheads="1"/>
          </p:cNvSpPr>
          <p:nvPr/>
        </p:nvSpPr>
        <p:spPr bwMode="auto">
          <a:xfrm>
            <a:off x="914400" y="5791200"/>
            <a:ext cx="6962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/>
            <a:r>
              <a:rPr lang="en-US" dirty="0">
                <a:latin typeface="Tahoma" pitchFamily="34" charset="0"/>
              </a:rPr>
              <a:t>Decompose the table ‘Supplier’ into 1NF relations.</a:t>
            </a:r>
          </a:p>
        </p:txBody>
      </p:sp>
      <p:sp>
        <p:nvSpPr>
          <p:cNvPr id="7" name="Text Box 66"/>
          <p:cNvSpPr txBox="1">
            <a:spLocks noChangeArrowheads="1"/>
          </p:cNvSpPr>
          <p:nvPr/>
        </p:nvSpPr>
        <p:spPr bwMode="auto">
          <a:xfrm>
            <a:off x="381000" y="914400"/>
            <a:ext cx="127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/>
            <a:r>
              <a:rPr lang="en-US" dirty="0" smtClean="0">
                <a:latin typeface="Tahoma" pitchFamily="34" charset="0"/>
              </a:rPr>
              <a:t>Supplier</a:t>
            </a:r>
            <a:endParaRPr lang="en-US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28046790"/>
              </p:ext>
            </p:extLst>
          </p:nvPr>
        </p:nvGraphicFramePr>
        <p:xfrm>
          <a:off x="762000" y="1371600"/>
          <a:ext cx="3810000" cy="297338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62000"/>
                <a:gridCol w="1270000"/>
                <a:gridCol w="1778000"/>
              </a:tblGrid>
              <a:tr h="4877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S#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30" marB="4573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Status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30" marB="4573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City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30" marB="45730" horzOverflow="overflow"/>
                </a:tc>
              </a:tr>
              <a:tr h="5033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S1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30" marB="4573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30" marB="4573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Colombo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30" marB="45730" horzOverflow="overflow"/>
                </a:tc>
              </a:tr>
              <a:tr h="4877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S2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30" marB="4573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30" marB="4573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Kandy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30" marB="45730" horzOverflow="overflow"/>
                </a:tc>
              </a:tr>
              <a:tr h="5033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S3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30" marB="4573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30" marB="4573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Kandy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30" marB="45730" horzOverflow="overflow"/>
                </a:tc>
              </a:tr>
              <a:tr h="4877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S4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30" marB="4573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30" marB="4573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Colombo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30" marB="45730" horzOverflow="overflow"/>
                </a:tc>
              </a:tr>
              <a:tr h="5033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S5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30" marB="4573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30" marB="4573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Galle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30" marB="45730" horzOverflow="overflow"/>
                </a:tc>
              </a:tr>
            </a:tbl>
          </a:graphicData>
        </a:graphic>
      </p:graphicFrame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762000" y="838200"/>
            <a:ext cx="1436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/>
            <a:r>
              <a:rPr lang="en-US" dirty="0">
                <a:latin typeface="Tahoma" pitchFamily="34" charset="0"/>
              </a:rPr>
              <a:t>Supplier1</a:t>
            </a:r>
          </a:p>
        </p:txBody>
      </p:sp>
      <p:graphicFrame>
        <p:nvGraphicFramePr>
          <p:cNvPr id="6" name="Group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3288269"/>
              </p:ext>
            </p:extLst>
          </p:nvPr>
        </p:nvGraphicFramePr>
        <p:xfrm>
          <a:off x="6172200" y="1295400"/>
          <a:ext cx="2209800" cy="438943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85800"/>
                <a:gridCol w="762000"/>
                <a:gridCol w="762000"/>
              </a:tblGrid>
              <a:tr h="4877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S#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P#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Qty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</a:tr>
              <a:tr h="487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S1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P1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</a:tr>
              <a:tr h="487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S1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P2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</a:tr>
              <a:tr h="487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S1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P3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</a:tr>
              <a:tr h="487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S2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P2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</a:tr>
              <a:tr h="487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S3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P1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</a:tr>
              <a:tr h="487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S3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P2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</a:tr>
              <a:tr h="487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S4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P3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</a:tr>
              <a:tr h="487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S5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P2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200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23" marB="45723" horzOverflow="overflow"/>
                </a:tc>
              </a:tr>
            </a:tbl>
          </a:graphicData>
        </a:graphic>
      </p:graphicFrame>
      <p:sp>
        <p:nvSpPr>
          <p:cNvPr id="7" name="Text Box 75"/>
          <p:cNvSpPr txBox="1">
            <a:spLocks noChangeArrowheads="1"/>
          </p:cNvSpPr>
          <p:nvPr/>
        </p:nvSpPr>
        <p:spPr bwMode="auto">
          <a:xfrm>
            <a:off x="6222048" y="822960"/>
            <a:ext cx="1436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/>
            <a:r>
              <a:rPr lang="en-US" dirty="0">
                <a:latin typeface="Tahoma" pitchFamily="34" charset="0"/>
              </a:rPr>
              <a:t>Supplier2</a:t>
            </a:r>
          </a:p>
        </p:txBody>
      </p:sp>
    </p:spTree>
    <p:extLst>
      <p:ext uri="{BB962C8B-B14F-4D97-AF65-F5344CB8AC3E}">
        <p14:creationId xmlns:p14="http://schemas.microsoft.com/office/powerpoint/2010/main" val="95040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1279</TotalTime>
  <Words>2093</Words>
  <Application>Microsoft Office PowerPoint</Application>
  <PresentationFormat>On-screen Show (4:3)</PresentationFormat>
  <Paragraphs>593</Paragraphs>
  <Slides>52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Essential</vt:lpstr>
      <vt:lpstr>PowerPoint Presentation</vt:lpstr>
      <vt:lpstr>Constraints……………???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 of Normalization</vt:lpstr>
      <vt:lpstr>Determinant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-1(books)</vt:lpstr>
      <vt:lpstr>PowerPoint Presentation</vt:lpstr>
      <vt:lpstr>1.First Normal Form</vt:lpstr>
      <vt:lpstr>PowerPoint Presentation</vt:lpstr>
      <vt:lpstr>First Normal Form –Table-1(books)</vt:lpstr>
      <vt:lpstr>PowerPoint Presentation</vt:lpstr>
      <vt:lpstr>PowerPoint Presentation</vt:lpstr>
      <vt:lpstr>Table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Convert to 2NF</vt:lpstr>
      <vt:lpstr>Continue with example - 1 table - 1</vt:lpstr>
      <vt:lpstr>PowerPoint Presentation</vt:lpstr>
      <vt:lpstr>PowerPoint Presentation</vt:lpstr>
      <vt:lpstr>Relationships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Nimantha</dc:creator>
  <cp:lastModifiedBy>Nimantha</cp:lastModifiedBy>
  <cp:revision>100</cp:revision>
  <dcterms:created xsi:type="dcterms:W3CDTF">2012-05-28T16:28:45Z</dcterms:created>
  <dcterms:modified xsi:type="dcterms:W3CDTF">2012-05-31T11:17:25Z</dcterms:modified>
</cp:coreProperties>
</file>