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7161-1755-A5B6-29AD-E5533BC1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E297C-D844-0760-98D7-E5D868DE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5938-F22E-CBDE-D22C-F7E7F7DF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E9FE0-DCA9-864C-C2BA-D048DD48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BAF1-9D9C-13BC-F35F-6D0D19E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3066-0C9C-0361-6C86-E05473C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D762E-96E1-D627-8388-FB14CDFF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D853B-FF9C-F90B-B183-1AAE7880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9CFB-1134-872D-CAE7-EA51757C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616DA-BCCA-66F4-58F3-4115E15C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4080A-9575-A160-D171-DF128E3DF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A3A0F-5386-B790-3756-15B619BA5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BBB6-9AD8-6D94-5DF4-BB1AAB1E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0E40-0A13-4928-69CF-809563B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5764-7374-F128-EEDB-36C4B849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5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BEA0-56C0-24F4-9EBD-EEF0B039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173E-E65F-FD0D-D048-CBFE3A4F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D0E3-9F3F-49BA-1A3C-B39A72E7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408D-8F26-21C7-596A-9CE2E539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80A3-BE0B-8E57-3EDF-BF9240AD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A709-5941-8B29-51D5-F16F0B6A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7D7B-2805-8EA7-0651-240BFB04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D739-9D27-32EE-E255-245D4BF6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02F5-7EDC-CDB6-CB67-80BAE961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31DF8-BBE1-619E-E1B8-5B263B45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1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F115-C2EE-0E94-F4DC-FAF3A27E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23CE-BDAD-7CE8-7574-B4CA33142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E681B-148F-C5AA-2102-969DAA0B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EDD6B-71DC-FE76-EDED-2A41A9D9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ECCA3-495A-670F-F2D7-BA0BA06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7BA74-3E12-D30D-0866-4266029B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0DD6-03C3-B080-D41C-A191FB1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4B60-0693-D941-2C50-3CB7E575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6F6AF-0985-EAF7-E718-DE6405FA0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366E5-A544-F926-3D75-9E8642B87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38D16-B009-39E3-9D2A-FAFCFE747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159BC-7A5F-BBFE-3AC9-03CB8B1B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F37ED-2D42-8760-6D5B-2FDFECD9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F4D2A-983E-DD4F-7BA7-02D537DE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8DF4-E6BE-7345-4C2B-359E49BD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3A55A-ABCA-76ED-37CC-5F172B43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B153-7F33-ADED-C4DC-F759C2F8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52987-E83F-A27B-4947-08032CB0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1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22641-075B-5C5E-B2DA-EC9156DB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222BE-3A81-69B5-1F65-7EC5C8D3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B14C-3D70-BA56-1AFB-136BB655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4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2953-4EB7-2C67-900C-5F8E6F5A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0930-1673-40A4-C832-5B91C520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15462-119E-C27D-BCB1-19BF7B438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19D1-7646-6DE1-97F9-710BE7A2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7FB9-A4EC-8A02-0CD6-FBF11D7E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5BF3-50DB-815A-3CBE-CBC6A14D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C890-27DD-0542-1C19-5AB4E704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53C60-27DB-4B70-D4F2-4A56C3B3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B8CE0-9787-629B-FB2F-6FA0EC450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43896-47D7-BE8C-9383-07964C01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490-EF67-4CF9-80FE-290431F30A25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31ED1-B8C2-3CD2-170C-61D1C217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A0906-0F66-CE59-046D-97CE90D6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5CEB7-5D4A-5C92-7CC0-0A7F0EB2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08A8-0C64-E036-1E44-8828A925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FB9B-2988-2A28-466C-81F539414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D490-EF67-4CF9-80FE-290431F30A25}" type="datetimeFigureOut">
              <a:rPr lang="en-US" smtClean="0"/>
              <a:t>15-Sep-22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BD05-2967-A9DF-B3A1-6C91C619C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77547-AF8A-C5C3-22C0-539F23A2D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F7B4-DFB1-4B88-8E65-BFF7E14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634-1668-9008-CC60-A11A001E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6181"/>
            <a:ext cx="9144000" cy="5552388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Book Antiqua" panose="02040602050305030304" pitchFamily="18" charset="0"/>
              </a:rPr>
              <a:t>AI5112022 </a:t>
            </a:r>
            <a:br>
              <a:rPr lang="en-US" sz="4000" b="1" i="1" dirty="0">
                <a:latin typeface="Book Antiqua" panose="02040602050305030304" pitchFamily="18" charset="0"/>
              </a:rPr>
            </a:br>
            <a:r>
              <a:rPr lang="en-US" sz="4000" b="1" i="1" dirty="0">
                <a:latin typeface="Book Antiqua" panose="02040602050305030304" pitchFamily="18" charset="0"/>
              </a:rPr>
              <a:t>MACHINE LEARNING</a:t>
            </a:r>
            <a:br>
              <a:rPr lang="en-US" dirty="0">
                <a:latin typeface="Book Antiqua" panose="02040602050305030304" pitchFamily="18" charset="0"/>
              </a:rPr>
            </a:br>
            <a:br>
              <a:rPr lang="en-US" dirty="0">
                <a:latin typeface="Book Antiqua" panose="02040602050305030304" pitchFamily="18" charset="0"/>
              </a:rPr>
            </a:br>
            <a:r>
              <a:rPr lang="en-US" sz="6200" b="1" dirty="0">
                <a:latin typeface="Book Antiqua" panose="02040602050305030304" pitchFamily="18" charset="0"/>
              </a:rPr>
              <a:t>DECISION TREES</a:t>
            </a:r>
            <a:br>
              <a:rPr lang="en-US" sz="6200" b="1" dirty="0">
                <a:latin typeface="Book Antiqua" panose="02040602050305030304" pitchFamily="18" charset="0"/>
              </a:rPr>
            </a:br>
            <a:r>
              <a:rPr lang="en-US" sz="6200" b="1" dirty="0">
                <a:latin typeface="Book Antiqua" panose="02040602050305030304" pitchFamily="18" charset="0"/>
              </a:rPr>
              <a:t>&amp;</a:t>
            </a:r>
            <a:br>
              <a:rPr lang="en-US" sz="6200" b="1" dirty="0">
                <a:latin typeface="Book Antiqua" panose="02040602050305030304" pitchFamily="18" charset="0"/>
              </a:rPr>
            </a:br>
            <a:r>
              <a:rPr lang="en-US" sz="6200" b="1" dirty="0">
                <a:latin typeface="Book Antiqua" panose="02040602050305030304" pitchFamily="18" charset="0"/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95905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C70B-DFE3-F3C6-60AC-949C22A0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5DB0-72F5-3076-BE80-DD1AB521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984"/>
            <a:ext cx="10515600" cy="479824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A binary tree that splits the dataset until we are left with just 1 leaf node.</a:t>
            </a:r>
          </a:p>
          <a:p>
            <a:r>
              <a:rPr lang="en-US" dirty="0">
                <a:latin typeface="Book Antiqua" panose="02040602050305030304" pitchFamily="18" charset="0"/>
              </a:rPr>
              <a:t>2 kinds of nodes – Decision/internal nodes and the leaf nodes.</a:t>
            </a:r>
          </a:p>
          <a:p>
            <a:r>
              <a:rPr lang="en-US" dirty="0">
                <a:latin typeface="Book Antiqua" panose="02040602050305030304" pitchFamily="18" charset="0"/>
              </a:rPr>
              <a:t>We might not have 100% pure leaf nodes. 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In that case we perform majority voting and assign the majority class to the test point.</a:t>
            </a:r>
          </a:p>
          <a:p>
            <a:r>
              <a:rPr lang="en-US" dirty="0">
                <a:latin typeface="Book Antiqua" panose="02040602050305030304" pitchFamily="18" charset="0"/>
              </a:rPr>
              <a:t>At each level, impurity of states decreases.</a:t>
            </a:r>
          </a:p>
          <a:p>
            <a:r>
              <a:rPr lang="en-US" dirty="0">
                <a:latin typeface="Book Antiqua" panose="02040602050305030304" pitchFamily="18" charset="0"/>
              </a:rPr>
              <a:t>Greedy Algorithm 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Current best split that maximizes information gain.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Does not backtrack and change the previous split.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Subsequent splits depend on present split.</a:t>
            </a:r>
          </a:p>
          <a:p>
            <a:pPr lvl="1"/>
            <a:r>
              <a:rPr lang="en-US" dirty="0">
                <a:latin typeface="Book Antiqua" panose="02040602050305030304" pitchFamily="18" charset="0"/>
              </a:rPr>
              <a:t>Does not guarantee most optimal set of splits.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8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CEC5-38BB-ACB0-F97F-7B2CD553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TRAINING A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90EB-A6F4-753F-712E-C2239180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1" y="1611984"/>
            <a:ext cx="3241482" cy="5033913"/>
          </a:xfrm>
        </p:spPr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At the root,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we have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the entire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dataset.</a:t>
            </a:r>
          </a:p>
          <a:p>
            <a:r>
              <a:rPr lang="en-US" dirty="0">
                <a:latin typeface="Book Antiqua" panose="02040602050305030304" pitchFamily="18" charset="0"/>
              </a:rPr>
              <a:t>How to choose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the better split?</a:t>
            </a:r>
          </a:p>
          <a:p>
            <a:r>
              <a:rPr lang="en-US" dirty="0">
                <a:latin typeface="Book Antiqua" panose="02040602050305030304" pitchFamily="18" charset="0"/>
              </a:rPr>
              <a:t>Model will chose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the split that will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maximize the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b="1" i="1" u="sng" dirty="0">
                <a:latin typeface="Book Antiqua" panose="02040602050305030304" pitchFamily="18" charset="0"/>
              </a:rPr>
              <a:t>information </a:t>
            </a:r>
            <a:br>
              <a:rPr lang="en-US" b="1" i="1" u="sng" dirty="0">
                <a:latin typeface="Book Antiqua" panose="02040602050305030304" pitchFamily="18" charset="0"/>
              </a:rPr>
            </a:br>
            <a:r>
              <a:rPr lang="en-US" b="1" i="1" u="sng" dirty="0">
                <a:latin typeface="Book Antiqua" panose="02040602050305030304" pitchFamily="18" charset="0"/>
              </a:rPr>
              <a:t>gain.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63297-3F0F-384E-545C-D99BFA112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30" y="1596418"/>
            <a:ext cx="8454047" cy="47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0ED5-8F9D-DC61-996F-4C9DCE66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INFORMATION IN A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36BF-8C3C-2180-D509-29F2A4FC8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" y="1825625"/>
            <a:ext cx="10873034" cy="4351338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Entropy =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b="1" i="1" dirty="0">
                <a:latin typeface="Book Antiqua" panose="02040602050305030304" pitchFamily="18" charset="0"/>
              </a:rPr>
              <a:t>-</a:t>
            </a:r>
            <a:r>
              <a:rPr lang="el-GR" b="1" i="1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Σ</a:t>
            </a:r>
            <a:r>
              <a:rPr lang="en-US" b="1" i="1" dirty="0">
                <a:latin typeface="Book Antiqua" panose="02040602050305030304" pitchFamily="18" charset="0"/>
              </a:rPr>
              <a:t>p</a:t>
            </a:r>
            <a:r>
              <a:rPr lang="en-US" sz="2000" b="1" i="1" dirty="0">
                <a:latin typeface="Book Antiqua" panose="02040602050305030304" pitchFamily="18" charset="0"/>
              </a:rPr>
              <a:t>i</a:t>
            </a:r>
            <a:r>
              <a:rPr lang="en-US" b="1" i="1" dirty="0">
                <a:latin typeface="Book Antiqua" panose="02040602050305030304" pitchFamily="18" charset="0"/>
              </a:rPr>
              <a:t> log(p</a:t>
            </a:r>
            <a:r>
              <a:rPr lang="en-US" sz="2000" b="1" i="1" dirty="0">
                <a:latin typeface="Book Antiqua" panose="02040602050305030304" pitchFamily="18" charset="0"/>
              </a:rPr>
              <a:t>i</a:t>
            </a:r>
            <a:r>
              <a:rPr lang="en-US" b="1" i="1" dirty="0">
                <a:latin typeface="Book Antiqua" panose="02040602050305030304" pitchFamily="18" charset="0"/>
              </a:rPr>
              <a:t>)</a:t>
            </a:r>
          </a:p>
          <a:p>
            <a:r>
              <a:rPr lang="en-US" dirty="0">
                <a:latin typeface="Book Antiqua" panose="02040602050305030304" pitchFamily="18" charset="0"/>
              </a:rPr>
              <a:t>Entropy is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directly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proportional to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uncertainty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about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the class to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which the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point belongs.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14A4A-38B1-3153-633F-BDFCA6EE5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67" y="1803447"/>
            <a:ext cx="8235609" cy="43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5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6630-2AF5-C711-27D0-59E61D55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08" y="365125"/>
            <a:ext cx="5889431" cy="1722092"/>
          </a:xfrm>
        </p:spPr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GINI-INDEX vs </a:t>
            </a:r>
            <a:br>
              <a:rPr lang="en-US" b="1" dirty="0">
                <a:latin typeface="Book Antiqua" panose="02040602050305030304" pitchFamily="18" charset="0"/>
              </a:rPr>
            </a:br>
            <a:r>
              <a:rPr lang="en-US" b="1" dirty="0">
                <a:latin typeface="Book Antiqua" panose="02040602050305030304" pitchFamily="18" charset="0"/>
              </a:rPr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E23F-06AE-55D7-0F41-DCCB7459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534477"/>
            <a:ext cx="5764695" cy="3642485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Book Antiqua" panose="02040602050305030304" pitchFamily="18" charset="0"/>
              </a:rPr>
              <a:t>Gini Impurity is more efficient </a:t>
            </a:r>
            <a:br>
              <a:rPr lang="en-US" b="0" i="0" dirty="0">
                <a:solidFill>
                  <a:srgbClr val="273239"/>
                </a:solidFill>
                <a:effectLst/>
                <a:latin typeface="Book Antiqua" panose="02040602050305030304" pitchFamily="18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Book Antiqua" panose="02040602050305030304" pitchFamily="18" charset="0"/>
              </a:rPr>
              <a:t>than entropy in terms of </a:t>
            </a:r>
            <a:br>
              <a:rPr lang="en-US" b="0" i="0" dirty="0">
                <a:solidFill>
                  <a:srgbClr val="273239"/>
                </a:solidFill>
                <a:effectLst/>
                <a:latin typeface="Book Antiqua" panose="02040602050305030304" pitchFamily="18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Book Antiqua" panose="02040602050305030304" pitchFamily="18" charset="0"/>
              </a:rPr>
              <a:t>computing power.</a:t>
            </a:r>
          </a:p>
          <a:p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Log is an expensive operation in </a:t>
            </a:r>
            <a:b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mathematics.</a:t>
            </a:r>
          </a:p>
          <a:p>
            <a:r>
              <a:rPr lang="en-US" dirty="0">
                <a:solidFill>
                  <a:srgbClr val="273239"/>
                </a:solidFill>
                <a:latin typeface="Book Antiqua" panose="02040602050305030304" pitchFamily="18" charset="0"/>
              </a:rPr>
              <a:t>Deals with real numbers in a shorter range =&gt; [0, 0.5]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C2D97-53EC-1ECC-B759-4A4FC822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77" y="577678"/>
            <a:ext cx="5339639" cy="56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0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7E43-BEE8-FE62-8D42-E2E89E99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6463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7AC1-5730-41E1-A981-05C21B17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Model considers every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possible split and takes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the one with the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maximum information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gain.</a:t>
            </a:r>
          </a:p>
          <a:p>
            <a:r>
              <a:rPr lang="en-US" dirty="0">
                <a:latin typeface="Book Antiqua" panose="02040602050305030304" pitchFamily="18" charset="0"/>
              </a:rPr>
              <a:t>Traverses through every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possible feature and feature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value to search for the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best feature and the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corresponding 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threshold value.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2F2AE-346B-1E54-F9CC-3ACB854D8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36" y="381461"/>
            <a:ext cx="4984441" cy="61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2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5FBB-7E61-2754-8EA6-837E43D2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Book Antiqua" panose="02040602050305030304" pitchFamily="18" charset="0"/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FE91-3D57-EDB9-C7DB-83D42F59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Collection of many decision trees.</a:t>
            </a:r>
          </a:p>
          <a:p>
            <a:r>
              <a:rPr lang="en-US" sz="3200" dirty="0">
                <a:latin typeface="Book Antiqua" panose="02040602050305030304" pitchFamily="18" charset="0"/>
              </a:rPr>
              <a:t>Random Sampling with replacement =&gt; Bootstrapped Dataset</a:t>
            </a:r>
          </a:p>
          <a:p>
            <a:pPr lvl="1"/>
            <a:r>
              <a:rPr lang="en-US" sz="2800" dirty="0">
                <a:latin typeface="Book Antiqua" panose="02040602050305030304" pitchFamily="18" charset="0"/>
              </a:rPr>
              <a:t>This enables our model to be less sensitive to our training data.</a:t>
            </a:r>
          </a:p>
          <a:p>
            <a:r>
              <a:rPr lang="en-US" sz="3200" dirty="0">
                <a:latin typeface="Book Antiqua" panose="02040602050305030304" pitchFamily="18" charset="0"/>
              </a:rPr>
              <a:t>NOT all features used for training decision trees.</a:t>
            </a:r>
          </a:p>
          <a:p>
            <a:pPr lvl="1"/>
            <a:r>
              <a:rPr lang="en-US" sz="2800" dirty="0">
                <a:latin typeface="Book Antiqua" panose="02040602050305030304" pitchFamily="18" charset="0"/>
              </a:rPr>
              <a:t>Pick a subset of features for all trees and use them for training.</a:t>
            </a:r>
          </a:p>
          <a:p>
            <a:r>
              <a:rPr lang="en-US" sz="3200" dirty="0">
                <a:latin typeface="Book Antiqua" panose="02040602050305030304" pitchFamily="18" charset="0"/>
              </a:rPr>
              <a:t>Called random because we have used 2 random processes – </a:t>
            </a:r>
            <a:r>
              <a:rPr lang="en-US" sz="3200" b="1" i="1" u="sng" dirty="0">
                <a:latin typeface="Book Antiqua" panose="02040602050305030304" pitchFamily="18" charset="0"/>
              </a:rPr>
              <a:t>Bootstrapping</a:t>
            </a:r>
            <a:r>
              <a:rPr lang="en-US" sz="3200" dirty="0">
                <a:latin typeface="Book Antiqua" panose="02040602050305030304" pitchFamily="18" charset="0"/>
              </a:rPr>
              <a:t> and </a:t>
            </a:r>
            <a:r>
              <a:rPr lang="en-US" sz="3200" b="1" i="1" u="sng" dirty="0">
                <a:latin typeface="Book Antiqua" panose="02040602050305030304" pitchFamily="18" charset="0"/>
              </a:rPr>
              <a:t>random feature selection.</a:t>
            </a:r>
          </a:p>
          <a:p>
            <a:endParaRPr lang="en-US" sz="3200" dirty="0">
              <a:latin typeface="Book Antiqua" panose="02040602050305030304" pitchFamily="18" charset="0"/>
            </a:endParaRPr>
          </a:p>
          <a:p>
            <a:endParaRPr lang="en-US" sz="3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1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DF43-A2F2-3E74-174D-CCB5F40D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358"/>
            <a:ext cx="10515600" cy="8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BAGGING = </a:t>
            </a:r>
            <a:br>
              <a:rPr lang="en-US" b="1" dirty="0">
                <a:latin typeface="Book Antiqua" panose="02040602050305030304" pitchFamily="18" charset="0"/>
              </a:rPr>
            </a:br>
            <a:r>
              <a:rPr lang="en-US" b="1" dirty="0">
                <a:latin typeface="Book Antiqua" panose="02040602050305030304" pitchFamily="18" charset="0"/>
              </a:rPr>
              <a:t>BOOTSTRAPPING + AGGREGATION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C229C0C0-CBCA-D71F-A78A-D9146D2DD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3" y="1222000"/>
            <a:ext cx="10321500" cy="5377069"/>
          </a:xfrm>
        </p:spPr>
      </p:pic>
    </p:spTree>
    <p:extLst>
      <p:ext uri="{BB962C8B-B14F-4D97-AF65-F5344CB8AC3E}">
        <p14:creationId xmlns:p14="http://schemas.microsoft.com/office/powerpoint/2010/main" val="302927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4181-9023-3960-4100-2136EC4F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1357460"/>
          </a:xfrm>
        </p:spPr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ADVANTAGES OF </a:t>
            </a:r>
            <a:br>
              <a:rPr lang="en-US" b="1" dirty="0">
                <a:latin typeface="Book Antiqua" panose="02040602050305030304" pitchFamily="18" charset="0"/>
              </a:rPr>
            </a:br>
            <a:r>
              <a:rPr lang="en-US" b="1" dirty="0">
                <a:latin typeface="Book Antiqua" panose="02040602050305030304" pitchFamily="18" charset="0"/>
              </a:rPr>
              <a:t>RANDOM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76C3-9432-1A84-E436-2EE0F875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713"/>
            <a:ext cx="10515600" cy="3942810"/>
          </a:xfrm>
        </p:spPr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Reduces correlation between the DTs.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Book Antiqua" panose="02040602050305030304" pitchFamily="18" charset="0"/>
              </a:rPr>
              <a:t>If all use the same set of features, then all DTs might behave similarly.</a:t>
            </a:r>
          </a:p>
          <a:p>
            <a:r>
              <a:rPr lang="en-US" dirty="0">
                <a:latin typeface="Book Antiqua" panose="02040602050305030304" pitchFamily="18" charset="0"/>
                <a:sym typeface="Wingdings" panose="05000000000000000000" pitchFamily="2" charset="2"/>
              </a:rPr>
              <a:t>Results balanced out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Book Antiqua" panose="02040602050305030304" pitchFamily="18" charset="0"/>
              </a:rPr>
              <a:t>Trees trained on less important features will give bad predictions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Book Antiqua" panose="02040602050305030304" pitchFamily="18" charset="0"/>
              </a:rPr>
              <a:t>Some will give bad predictions in the opposite direction.</a:t>
            </a:r>
          </a:p>
          <a:p>
            <a:r>
              <a:rPr lang="en-US" dirty="0">
                <a:latin typeface="Book Antiqua" panose="02040602050305030304" pitchFamily="18" charset="0"/>
              </a:rPr>
              <a:t>Number of random features per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Book Antiqua" panose="02040602050305030304" pitchFamily="18" charset="0"/>
              </a:rPr>
              <a:t>Sqrt(total features)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Book Antiqua" panose="02040602050305030304" pitchFamily="18" charset="0"/>
              </a:rPr>
              <a:t>log</a:t>
            </a:r>
            <a:r>
              <a:rPr lang="en-US" sz="1000" dirty="0">
                <a:latin typeface="Book Antiqua" panose="02040602050305030304" pitchFamily="18" charset="0"/>
              </a:rPr>
              <a:t>2</a:t>
            </a:r>
            <a:r>
              <a:rPr lang="en-US" dirty="0">
                <a:latin typeface="Book Antiqua" panose="02040602050305030304" pitchFamily="18" charset="0"/>
              </a:rPr>
              <a:t>(Total features)</a:t>
            </a:r>
          </a:p>
        </p:txBody>
      </p:sp>
    </p:spTree>
    <p:extLst>
      <p:ext uri="{BB962C8B-B14F-4D97-AF65-F5344CB8AC3E}">
        <p14:creationId xmlns:p14="http://schemas.microsoft.com/office/powerpoint/2010/main" val="406427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Courier New</vt:lpstr>
      <vt:lpstr>Office Theme</vt:lpstr>
      <vt:lpstr>AI5112022  MACHINE LEARNING  DECISION TREES &amp; RANDOM FOREST CLASSIFIER</vt:lpstr>
      <vt:lpstr>DECISION TREES</vt:lpstr>
      <vt:lpstr>TRAINING A DECISION TREE</vt:lpstr>
      <vt:lpstr>INFORMATION IN A STATE</vt:lpstr>
      <vt:lpstr>GINI-INDEX vs  ENTROPY</vt:lpstr>
      <vt:lpstr>INFORMATION GAIN</vt:lpstr>
      <vt:lpstr>RANDOM FOREST</vt:lpstr>
      <vt:lpstr>BAGGING =  BOOTSTRAPPING + AGGREGATION</vt:lpstr>
      <vt:lpstr>ADVANTAGES OF  RANDOM FEATURE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Adrij Sharma</dc:creator>
  <cp:lastModifiedBy>Adrij Sharma</cp:lastModifiedBy>
  <cp:revision>144</cp:revision>
  <dcterms:created xsi:type="dcterms:W3CDTF">2022-09-12T05:32:54Z</dcterms:created>
  <dcterms:modified xsi:type="dcterms:W3CDTF">2022-09-15T17:44:19Z</dcterms:modified>
</cp:coreProperties>
</file>