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PT Serif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PTSerif-bold.fntdata"/><Relationship Id="rId27" Type="http://schemas.openxmlformats.org/officeDocument/2006/relationships/font" Target="fonts/PT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erif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TSerif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425273fad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425273fad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25273fad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25273fad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25273fad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425273fad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25273fad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25273fad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25273fad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25273fad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25273fad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25273fad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25273fad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25273fad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5273fad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25273fad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25273fad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25273fad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5273fa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25273fa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25273fad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25273fad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25273fad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25273fa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25273fad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25273fad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25273fad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25273fad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5273fad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5273fad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25273fad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25273fad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5273fad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5273fad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ack">
  <p:cSld name="BLANK_1">
    <p:bg>
      <p:bgPr>
        <a:solidFill>
          <a:srgbClr val="000000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19700" y="1583344"/>
            <a:ext cx="590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19700" y="2840060"/>
            <a:ext cx="590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Playfair Display"/>
              <a:buNone/>
              <a:defRPr i="1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000"/>
              <a:buFont typeface="Playfair Display"/>
              <a:buNone/>
              <a:defRPr i="1" sz="3000">
                <a:solidFill>
                  <a:srgbClr val="666666"/>
                </a:solidFill>
                <a:highlight>
                  <a:srgbClr val="F3F3F3"/>
                </a:highlight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4136250" y="1321393"/>
            <a:ext cx="871500" cy="8688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▣"/>
              <a:defRPr i="1"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3593400" y="1391925"/>
            <a:ext cx="195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B7B7B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</a:t>
            </a:r>
            <a:endParaRPr sz="6000">
              <a:solidFill>
                <a:srgbClr val="B7B7B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▣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970212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4677288" y="1200150"/>
            <a:ext cx="34965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73859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333645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3" type="body"/>
          </p:nvPr>
        </p:nvSpPr>
        <p:spPr>
          <a:xfrm>
            <a:off x="5934310" y="1200150"/>
            <a:ext cx="24711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▣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highlight>
                  <a:srgbClr val="F3F3F3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200"/>
              <a:buNone/>
              <a:defRPr sz="12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22625" y="226575"/>
            <a:ext cx="8698800" cy="46902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288000" y="288125"/>
            <a:ext cx="8567700" cy="4567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None/>
              <a:defRPr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▣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●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○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Char char="■"/>
              <a:defRPr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297650" y="44198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buNone/>
              <a:defRPr sz="1100">
                <a:solidFill>
                  <a:schemeClr val="accent3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vijay-jaisankar/ML_TA_IIITB_202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Machine Learning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64550" y="4185125"/>
            <a:ext cx="168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PT Serif"/>
                <a:ea typeface="PT Serif"/>
                <a:cs typeface="PT Serif"/>
                <a:sym typeface="PT Serif"/>
              </a:rPr>
              <a:t>VIJAY JAISANKAR</a:t>
            </a:r>
            <a:endParaRPr>
              <a:solidFill>
                <a:schemeClr val="lt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ML consists of a set of algorithms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that allow software applications to become more accurate at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predicting outcomes </a:t>
            </a:r>
            <a:r>
              <a:rPr b="1" lang="en-GB" sz="1100"/>
              <a:t>without being</a:t>
            </a:r>
            <a:r>
              <a:rPr lang="en-GB" sz="1100"/>
              <a:t> </a:t>
            </a:r>
            <a:r>
              <a:rPr b="1" lang="en-GB" sz="1100"/>
              <a:t>explicitly programmed</a:t>
            </a:r>
            <a:endParaRPr b="1"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100"/>
              <a:t>to do so.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225" y="1616688"/>
            <a:ext cx="2590800" cy="2185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Components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6501" lvl="0" marL="71450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•"/>
            </a:pPr>
            <a:r>
              <a:rPr lang="en-GB" sz="1500"/>
              <a:t>Tasks</a:t>
            </a:r>
            <a:br>
              <a:rPr lang="en-GB" sz="1500"/>
            </a:br>
            <a:endParaRPr sz="1500"/>
          </a:p>
          <a:p>
            <a:pPr indent="-486501" lvl="0" marL="71450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•"/>
            </a:pPr>
            <a:r>
              <a:rPr lang="en-GB" sz="1500"/>
              <a:t>Models</a:t>
            </a:r>
            <a:br>
              <a:rPr lang="en-GB" sz="1500"/>
            </a:br>
            <a:endParaRPr sz="1500"/>
          </a:p>
          <a:p>
            <a:pPr indent="-486501" lvl="0" marL="71450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•"/>
            </a:pPr>
            <a:r>
              <a:rPr lang="en-GB" sz="1500"/>
              <a:t>Features</a:t>
            </a:r>
            <a:br>
              <a:rPr lang="en-GB" sz="1500"/>
            </a:br>
            <a:endParaRPr sz="1500"/>
          </a:p>
          <a:p>
            <a:pPr indent="-486501" lvl="0" marL="71450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ill Sans"/>
              <a:buChar char="•"/>
            </a:pPr>
            <a:r>
              <a:rPr lang="en-GB" sz="1500"/>
              <a:t>Datasets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???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little more detail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Tasks == Problems you wish to apply Machine Learning on; clear declaration and definition of inputs and outputs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Models == Algorithms run on data that generate insights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Features == Filtered and Processed Inputs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Datasets == “Raw” Data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1768800" y="1991813"/>
            <a:ext cx="56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Pandas, Numpy, Matplotlib, Kaggle, Colab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Pandas - Dataset operations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Numpy - Mathematical functions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Matplotlib - Plots and Charts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Kaggle - Hosts Datasets, Notebooks, and Contests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Colab - Interface Google Drive with Jupyter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Jupyter Notebooks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Interactive Python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Local server on browser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VSCode Plugin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Kaggle/Colab 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Let’s get our hands dirty!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start…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Official Github Repository: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 u="sng">
                <a:solidFill>
                  <a:schemeClr val="hlink"/>
                </a:solidFill>
                <a:hlinkClick r:id="rId3"/>
              </a:rPr>
              <a:t>https://github.com/vijay-jaisankar/ML_TA_IIITB_2022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Official communications:</a:t>
            </a:r>
            <a:endParaRPr b="1"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Slack</a:t>
            </a:r>
            <a:r>
              <a:rPr lang="en-GB" sz="1500"/>
              <a:t> and LMS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Find Good Resources?</a:t>
            </a:r>
            <a:r>
              <a:rPr lang="en-GB" sz="1500"/>
              <a:t>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Make a PR! https://github.com/zense/helpful-resources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FAQs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 I need a fancy computer? </a:t>
            </a:r>
            <a:r>
              <a:rPr lang="en-GB" sz="1500">
                <a:solidFill>
                  <a:srgbClr val="FF0000"/>
                </a:solidFill>
              </a:rPr>
              <a:t>No.</a:t>
            </a:r>
            <a:r>
              <a:rPr lang="en-GB" sz="1500"/>
              <a:t> 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 I need to know programming? </a:t>
            </a:r>
            <a:r>
              <a:rPr lang="en-GB" sz="1500">
                <a:solidFill>
                  <a:srgbClr val="FF0000"/>
                </a:solidFill>
              </a:rPr>
              <a:t>Yes.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Do I need to know a lot of maths? </a:t>
            </a:r>
            <a:r>
              <a:rPr lang="en-GB" sz="1500">
                <a:solidFill>
                  <a:srgbClr val="FF0000"/>
                </a:solidFill>
              </a:rPr>
              <a:t>It’s complicated.</a:t>
            </a:r>
            <a:r>
              <a:rPr lang="en-GB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Plan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Some gradient descent.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Honest advice and tools to get you started, too! </a:t>
            </a:r>
            <a:endParaRPr sz="15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875" y="1743800"/>
            <a:ext cx="2743200" cy="154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659150" y="2161800"/>
            <a:ext cx="582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So, what actually is ML?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is AI?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Are they the same?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Is it a scam?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is life?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Source: https://medium.com/@dilip.rajani/comparing-ds-ml-dl-and-ai-65627109e67a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811825"/>
            <a:ext cx="31242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Introductory Example (Also: PTSD)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-GB" sz="1500"/>
            </a:br>
            <a:br>
              <a:rPr lang="en-GB" sz="1500"/>
            </a:br>
            <a:r>
              <a:rPr lang="en-GB" sz="1500"/>
              <a:t>How would you approach this problem? 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Are there solid and defined rules?</a:t>
            </a:r>
            <a:endParaRPr sz="15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775" y="1272975"/>
            <a:ext cx="5886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rules will you define?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What rules can we define for this problem?</a:t>
            </a:r>
            <a:br>
              <a:rPr lang="en-GB" sz="1500"/>
            </a:br>
            <a:r>
              <a:rPr lang="en-GB" sz="1500"/>
              <a:t>Where do we stop?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What test-cases do we check our solution’s correctness with?</a:t>
            </a:r>
            <a:endParaRPr sz="15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350" y="1272963"/>
            <a:ext cx="45339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88955" y="338306"/>
            <a:ext cx="8366100" cy="7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if?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1251600" y="1272975"/>
            <a:ext cx="6640800" cy="30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500"/>
              <a:t>What if someone or something can analyse the data and get the rules for you?</a:t>
            </a:r>
            <a:br>
              <a:rPr lang="en-GB" sz="1500"/>
            </a:br>
            <a:br>
              <a:rPr lang="en-GB" sz="1500"/>
            </a:br>
            <a:r>
              <a:rPr lang="en-GB" sz="1500"/>
              <a:t>Analogy: Leetcode Discuss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ia template">
  <a:themeElements>
    <a:clrScheme name="Custom 347">
      <a:dk1>
        <a:srgbClr val="000000"/>
      </a:dk1>
      <a:lt1>
        <a:srgbClr val="FFFFFF"/>
      </a:lt1>
      <a:dk2>
        <a:srgbClr val="000000"/>
      </a:dk2>
      <a:lt2>
        <a:srgbClr val="F3F3F3"/>
      </a:lt2>
      <a:accent1>
        <a:srgbClr val="434343"/>
      </a:accent1>
      <a:accent2>
        <a:srgbClr val="999999"/>
      </a:accent2>
      <a:accent3>
        <a:srgbClr val="CCCCCC"/>
      </a:accent3>
      <a:accent4>
        <a:srgbClr val="4D5F6D"/>
      </a:accent4>
      <a:accent5>
        <a:srgbClr val="7F98AC"/>
      </a:accent5>
      <a:accent6>
        <a:srgbClr val="BCCEDB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