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63d0508ec0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63d0508ec0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63d0508ec0_2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63d0508ec0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63d0508ec0_2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63d0508ec0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63d0508ec0_2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63d0508ec0_2_287:notes"/>
          <p:cNvSpPr/>
          <p:nvPr>
            <p:ph idx="2" type="sldImg"/>
          </p:nvPr>
        </p:nvSpPr>
        <p:spPr>
          <a:xfrm>
            <a:off x="615652" y="685800"/>
            <a:ext cx="5627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an Canvas">
  <p:cSld name="Lean Canva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285622" y="800100"/>
            <a:ext cx="1619400" cy="11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2017232" y="800100"/>
            <a:ext cx="1619400" cy="11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3" type="body"/>
          </p:nvPr>
        </p:nvSpPr>
        <p:spPr>
          <a:xfrm>
            <a:off x="3754790" y="800100"/>
            <a:ext cx="1619400" cy="11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4" type="body"/>
          </p:nvPr>
        </p:nvSpPr>
        <p:spPr>
          <a:xfrm>
            <a:off x="5490947" y="792050"/>
            <a:ext cx="1619400" cy="11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5" type="body"/>
          </p:nvPr>
        </p:nvSpPr>
        <p:spPr>
          <a:xfrm>
            <a:off x="7233052" y="792050"/>
            <a:ext cx="1619400" cy="11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6" type="body"/>
          </p:nvPr>
        </p:nvSpPr>
        <p:spPr>
          <a:xfrm>
            <a:off x="285622" y="2224350"/>
            <a:ext cx="1619400" cy="11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7" type="body"/>
          </p:nvPr>
        </p:nvSpPr>
        <p:spPr>
          <a:xfrm>
            <a:off x="2027727" y="2224350"/>
            <a:ext cx="1619400" cy="11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8" type="body"/>
          </p:nvPr>
        </p:nvSpPr>
        <p:spPr>
          <a:xfrm>
            <a:off x="3759337" y="2224350"/>
            <a:ext cx="1619400" cy="11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9" type="body"/>
          </p:nvPr>
        </p:nvSpPr>
        <p:spPr>
          <a:xfrm>
            <a:off x="5494226" y="2224350"/>
            <a:ext cx="1619400" cy="11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3" type="body"/>
          </p:nvPr>
        </p:nvSpPr>
        <p:spPr>
          <a:xfrm>
            <a:off x="7233052" y="2224172"/>
            <a:ext cx="1619400" cy="11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4" type="body"/>
          </p:nvPr>
        </p:nvSpPr>
        <p:spPr>
          <a:xfrm>
            <a:off x="285622" y="3657600"/>
            <a:ext cx="4210200" cy="108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5" type="body"/>
          </p:nvPr>
        </p:nvSpPr>
        <p:spPr>
          <a:xfrm>
            <a:off x="4667400" y="3657600"/>
            <a:ext cx="4185000" cy="108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16" type="body"/>
          </p:nvPr>
        </p:nvSpPr>
        <p:spPr>
          <a:xfrm>
            <a:off x="3657600" y="285750"/>
            <a:ext cx="1295400" cy="1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17" type="body"/>
          </p:nvPr>
        </p:nvSpPr>
        <p:spPr>
          <a:xfrm>
            <a:off x="5247878" y="285750"/>
            <a:ext cx="1295400" cy="1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8" type="body"/>
          </p:nvPr>
        </p:nvSpPr>
        <p:spPr>
          <a:xfrm>
            <a:off x="7162800" y="285750"/>
            <a:ext cx="1066800" cy="1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9" type="body"/>
          </p:nvPr>
        </p:nvSpPr>
        <p:spPr>
          <a:xfrm>
            <a:off x="8534400" y="285750"/>
            <a:ext cx="381000" cy="1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an Canvas">
  <p:cSld name="Lean Canva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285622" y="800100"/>
            <a:ext cx="1619400" cy="11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5"/>
          <p:cNvSpPr txBox="1"/>
          <p:nvPr>
            <p:ph idx="2" type="body"/>
          </p:nvPr>
        </p:nvSpPr>
        <p:spPr>
          <a:xfrm>
            <a:off x="2017232" y="800100"/>
            <a:ext cx="1619400" cy="11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3" type="body"/>
          </p:nvPr>
        </p:nvSpPr>
        <p:spPr>
          <a:xfrm>
            <a:off x="3754790" y="800100"/>
            <a:ext cx="1619400" cy="11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15"/>
          <p:cNvSpPr txBox="1"/>
          <p:nvPr>
            <p:ph idx="4" type="body"/>
          </p:nvPr>
        </p:nvSpPr>
        <p:spPr>
          <a:xfrm>
            <a:off x="5490947" y="792050"/>
            <a:ext cx="1619400" cy="11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15"/>
          <p:cNvSpPr txBox="1"/>
          <p:nvPr>
            <p:ph idx="5" type="body"/>
          </p:nvPr>
        </p:nvSpPr>
        <p:spPr>
          <a:xfrm>
            <a:off x="7233052" y="792050"/>
            <a:ext cx="1619400" cy="11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15"/>
          <p:cNvSpPr txBox="1"/>
          <p:nvPr>
            <p:ph idx="6" type="body"/>
          </p:nvPr>
        </p:nvSpPr>
        <p:spPr>
          <a:xfrm>
            <a:off x="285622" y="2224350"/>
            <a:ext cx="1619400" cy="11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15"/>
          <p:cNvSpPr txBox="1"/>
          <p:nvPr>
            <p:ph idx="7" type="body"/>
          </p:nvPr>
        </p:nvSpPr>
        <p:spPr>
          <a:xfrm>
            <a:off x="2027727" y="2224350"/>
            <a:ext cx="1619400" cy="11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15"/>
          <p:cNvSpPr txBox="1"/>
          <p:nvPr>
            <p:ph idx="8" type="body"/>
          </p:nvPr>
        </p:nvSpPr>
        <p:spPr>
          <a:xfrm>
            <a:off x="3759337" y="2224350"/>
            <a:ext cx="1619400" cy="11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15"/>
          <p:cNvSpPr txBox="1"/>
          <p:nvPr>
            <p:ph idx="9" type="body"/>
          </p:nvPr>
        </p:nvSpPr>
        <p:spPr>
          <a:xfrm>
            <a:off x="5494226" y="2224350"/>
            <a:ext cx="1619400" cy="11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15"/>
          <p:cNvSpPr txBox="1"/>
          <p:nvPr>
            <p:ph idx="13" type="body"/>
          </p:nvPr>
        </p:nvSpPr>
        <p:spPr>
          <a:xfrm>
            <a:off x="7233052" y="2224172"/>
            <a:ext cx="1619400" cy="11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15"/>
          <p:cNvSpPr txBox="1"/>
          <p:nvPr>
            <p:ph idx="14" type="body"/>
          </p:nvPr>
        </p:nvSpPr>
        <p:spPr>
          <a:xfrm>
            <a:off x="285622" y="3657600"/>
            <a:ext cx="4210200" cy="108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5" type="body"/>
          </p:nvPr>
        </p:nvSpPr>
        <p:spPr>
          <a:xfrm>
            <a:off x="4667400" y="3657600"/>
            <a:ext cx="4185000" cy="108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15"/>
          <p:cNvSpPr txBox="1"/>
          <p:nvPr>
            <p:ph idx="16" type="body"/>
          </p:nvPr>
        </p:nvSpPr>
        <p:spPr>
          <a:xfrm>
            <a:off x="3657600" y="285750"/>
            <a:ext cx="1295400" cy="1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17" type="body"/>
          </p:nvPr>
        </p:nvSpPr>
        <p:spPr>
          <a:xfrm>
            <a:off x="5247878" y="285750"/>
            <a:ext cx="1295400" cy="1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15"/>
          <p:cNvSpPr txBox="1"/>
          <p:nvPr>
            <p:ph idx="18" type="body"/>
          </p:nvPr>
        </p:nvSpPr>
        <p:spPr>
          <a:xfrm>
            <a:off x="7162800" y="285750"/>
            <a:ext cx="1066800" cy="1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9" type="body"/>
          </p:nvPr>
        </p:nvSpPr>
        <p:spPr>
          <a:xfrm>
            <a:off x="8534400" y="285750"/>
            <a:ext cx="381000" cy="1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5.png"/><Relationship Id="rId13" Type="http://schemas.openxmlformats.org/officeDocument/2006/relationships/slideLayout" Target="../slideLayouts/slideLayout13.xml"/><Relationship Id="rId12" Type="http://schemas.openxmlformats.org/officeDocument/2006/relationships/image" Target="../media/image10.png"/><Relationship Id="rId1" Type="http://schemas.openxmlformats.org/officeDocument/2006/relationships/image" Target="../media/image8.png"/><Relationship Id="rId2" Type="http://schemas.openxmlformats.org/officeDocument/2006/relationships/image" Target="../media/image7.png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4.png"/><Relationship Id="rId14" Type="http://schemas.openxmlformats.org/officeDocument/2006/relationships/theme" Target="../theme/theme1.xml"/><Relationship Id="rId5" Type="http://schemas.openxmlformats.org/officeDocument/2006/relationships/image" Target="../media/image12.png"/><Relationship Id="rId6" Type="http://schemas.openxmlformats.org/officeDocument/2006/relationships/image" Target="../media/image1.png"/><Relationship Id="rId7" Type="http://schemas.openxmlformats.org/officeDocument/2006/relationships/image" Target="../media/image6.png"/><Relationship Id="rId8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1F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/>
        </p:nvSpPr>
        <p:spPr>
          <a:xfrm>
            <a:off x="225669" y="571500"/>
            <a:ext cx="8683800" cy="422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228600" y="228600"/>
            <a:ext cx="19050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GB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Lean Canvas</a:t>
            </a:r>
            <a:endParaRPr sz="1200"/>
          </a:p>
        </p:txBody>
      </p:sp>
      <p:sp>
        <p:nvSpPr>
          <p:cNvPr id="75" name="Google Shape;75;p14"/>
          <p:cNvSpPr txBox="1"/>
          <p:nvPr/>
        </p:nvSpPr>
        <p:spPr>
          <a:xfrm>
            <a:off x="3563815" y="138113"/>
            <a:ext cx="1295400" cy="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1" lang="en-GB" sz="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Designed for:</a:t>
            </a:r>
            <a:endParaRPr sz="1200"/>
          </a:p>
        </p:txBody>
      </p:sp>
      <p:sp>
        <p:nvSpPr>
          <p:cNvPr id="76" name="Google Shape;76;p14"/>
          <p:cNvSpPr txBox="1"/>
          <p:nvPr/>
        </p:nvSpPr>
        <p:spPr>
          <a:xfrm>
            <a:off x="5156688" y="135731"/>
            <a:ext cx="1295400" cy="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1" lang="en-GB" sz="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Designed by:</a:t>
            </a:r>
            <a:endParaRPr sz="1200"/>
          </a:p>
        </p:txBody>
      </p:sp>
      <p:sp>
        <p:nvSpPr>
          <p:cNvPr id="77" name="Google Shape;77;p14"/>
          <p:cNvSpPr txBox="1"/>
          <p:nvPr/>
        </p:nvSpPr>
        <p:spPr>
          <a:xfrm>
            <a:off x="7074877" y="135731"/>
            <a:ext cx="1121100" cy="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1" lang="en-GB" sz="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Date:</a:t>
            </a:r>
            <a:endParaRPr sz="1200"/>
          </a:p>
        </p:txBody>
      </p:sp>
      <p:sp>
        <p:nvSpPr>
          <p:cNvPr id="78" name="Google Shape;78;p14"/>
          <p:cNvSpPr txBox="1"/>
          <p:nvPr/>
        </p:nvSpPr>
        <p:spPr>
          <a:xfrm>
            <a:off x="8439150" y="135731"/>
            <a:ext cx="573000" cy="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1" lang="en-GB" sz="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Version:</a:t>
            </a:r>
            <a:endParaRPr sz="1200"/>
          </a:p>
        </p:txBody>
      </p:sp>
      <p:sp>
        <p:nvSpPr>
          <p:cNvPr id="79" name="Google Shape;79;p14"/>
          <p:cNvSpPr txBox="1"/>
          <p:nvPr/>
        </p:nvSpPr>
        <p:spPr>
          <a:xfrm>
            <a:off x="225669" y="591740"/>
            <a:ext cx="16146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GB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sz="1200"/>
          </a:p>
        </p:txBody>
      </p:sp>
      <p:sp>
        <p:nvSpPr>
          <p:cNvPr id="80" name="Google Shape;80;p14"/>
          <p:cNvSpPr txBox="1"/>
          <p:nvPr/>
        </p:nvSpPr>
        <p:spPr>
          <a:xfrm>
            <a:off x="225669" y="1987153"/>
            <a:ext cx="16146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GB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Existing Alternatives</a:t>
            </a:r>
            <a:endParaRPr sz="1200"/>
          </a:p>
        </p:txBody>
      </p:sp>
      <p:sp>
        <p:nvSpPr>
          <p:cNvPr id="81" name="Google Shape;81;p14"/>
          <p:cNvSpPr txBox="1"/>
          <p:nvPr/>
        </p:nvSpPr>
        <p:spPr>
          <a:xfrm>
            <a:off x="225669" y="3429000"/>
            <a:ext cx="16146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GB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Structure</a:t>
            </a:r>
            <a:endParaRPr sz="1200"/>
          </a:p>
        </p:txBody>
      </p:sp>
      <p:sp>
        <p:nvSpPr>
          <p:cNvPr id="82" name="Google Shape;82;p14"/>
          <p:cNvSpPr txBox="1"/>
          <p:nvPr/>
        </p:nvSpPr>
        <p:spPr>
          <a:xfrm>
            <a:off x="1960685" y="591740"/>
            <a:ext cx="16164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GB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sz="1200"/>
          </a:p>
        </p:txBody>
      </p:sp>
      <p:sp>
        <p:nvSpPr>
          <p:cNvPr id="83" name="Google Shape;83;p14"/>
          <p:cNvSpPr txBox="1"/>
          <p:nvPr/>
        </p:nvSpPr>
        <p:spPr>
          <a:xfrm>
            <a:off x="1960685" y="1987153"/>
            <a:ext cx="16164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GB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Metrics</a:t>
            </a:r>
            <a:endParaRPr sz="1200"/>
          </a:p>
        </p:txBody>
      </p:sp>
      <p:sp>
        <p:nvSpPr>
          <p:cNvPr id="84" name="Google Shape;84;p14"/>
          <p:cNvSpPr txBox="1"/>
          <p:nvPr/>
        </p:nvSpPr>
        <p:spPr>
          <a:xfrm>
            <a:off x="3716215" y="591740"/>
            <a:ext cx="16146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GB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Unique Value Prop.</a:t>
            </a:r>
            <a:endParaRPr sz="1200"/>
          </a:p>
        </p:txBody>
      </p:sp>
      <p:sp>
        <p:nvSpPr>
          <p:cNvPr id="85" name="Google Shape;85;p14"/>
          <p:cNvSpPr txBox="1"/>
          <p:nvPr/>
        </p:nvSpPr>
        <p:spPr>
          <a:xfrm>
            <a:off x="3716215" y="1987153"/>
            <a:ext cx="16146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GB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High-Level Concept</a:t>
            </a:r>
            <a:endParaRPr sz="1200"/>
          </a:p>
        </p:txBody>
      </p:sp>
      <p:sp>
        <p:nvSpPr>
          <p:cNvPr id="86" name="Google Shape;86;p14"/>
          <p:cNvSpPr txBox="1"/>
          <p:nvPr/>
        </p:nvSpPr>
        <p:spPr>
          <a:xfrm>
            <a:off x="5464419" y="586978"/>
            <a:ext cx="16146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GB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Unfair Advantage</a:t>
            </a:r>
            <a:endParaRPr sz="1200"/>
          </a:p>
        </p:txBody>
      </p:sp>
      <p:sp>
        <p:nvSpPr>
          <p:cNvPr id="87" name="Google Shape;87;p14"/>
          <p:cNvSpPr txBox="1"/>
          <p:nvPr/>
        </p:nvSpPr>
        <p:spPr>
          <a:xfrm>
            <a:off x="5464419" y="1982390"/>
            <a:ext cx="16146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GB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Channels</a:t>
            </a:r>
            <a:endParaRPr sz="1200"/>
          </a:p>
        </p:txBody>
      </p:sp>
      <p:sp>
        <p:nvSpPr>
          <p:cNvPr id="88" name="Google Shape;88;p14"/>
          <p:cNvSpPr txBox="1"/>
          <p:nvPr/>
        </p:nvSpPr>
        <p:spPr>
          <a:xfrm>
            <a:off x="7217019" y="591740"/>
            <a:ext cx="16146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GB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Segments</a:t>
            </a:r>
            <a:endParaRPr sz="1200"/>
          </a:p>
        </p:txBody>
      </p:sp>
      <p:sp>
        <p:nvSpPr>
          <p:cNvPr id="89" name="Google Shape;89;p14"/>
          <p:cNvSpPr txBox="1"/>
          <p:nvPr/>
        </p:nvSpPr>
        <p:spPr>
          <a:xfrm>
            <a:off x="7217019" y="1987153"/>
            <a:ext cx="16146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GB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Early Adopters</a:t>
            </a:r>
            <a:endParaRPr sz="1200"/>
          </a:p>
        </p:txBody>
      </p:sp>
      <p:sp>
        <p:nvSpPr>
          <p:cNvPr id="90" name="Google Shape;90;p14"/>
          <p:cNvSpPr txBox="1"/>
          <p:nvPr/>
        </p:nvSpPr>
        <p:spPr>
          <a:xfrm>
            <a:off x="4591050" y="3429000"/>
            <a:ext cx="16146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GB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Revenue Streams</a:t>
            </a:r>
            <a:endParaRPr sz="1200"/>
          </a:p>
        </p:txBody>
      </p:sp>
      <p:sp>
        <p:nvSpPr>
          <p:cNvPr id="91" name="Google Shape;91;p14"/>
          <p:cNvSpPr txBox="1"/>
          <p:nvPr/>
        </p:nvSpPr>
        <p:spPr>
          <a:xfrm>
            <a:off x="225669" y="571500"/>
            <a:ext cx="1734900" cy="285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1960685" y="570309"/>
            <a:ext cx="1736700" cy="1412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1960685" y="1982390"/>
            <a:ext cx="1736700" cy="1446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3697165" y="571500"/>
            <a:ext cx="1734900" cy="285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5432180" y="571500"/>
            <a:ext cx="1734900" cy="1412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432180" y="1982390"/>
            <a:ext cx="1734900" cy="1446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7173057" y="571500"/>
            <a:ext cx="1736700" cy="285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225669" y="3434953"/>
            <a:ext cx="4350600" cy="136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4576396" y="3434953"/>
            <a:ext cx="4331700" cy="136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hannels.png" id="100" name="Google Shape;100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762750" y="1969294"/>
            <a:ext cx="216694" cy="2166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st-structure.png" id="101" name="Google Shape;10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51080" y="3429000"/>
            <a:ext cx="216694" cy="2155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ustomer-segments.png" id="102" name="Google Shape;10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43192" y="571500"/>
            <a:ext cx="216694" cy="2155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arly-adopters.png" id="103" name="Google Shape;10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43192" y="1955006"/>
            <a:ext cx="216694" cy="2155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xisting-alternatives.png" id="104" name="Google Shape;10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17785" y="1969294"/>
            <a:ext cx="215503" cy="2166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igh-level-concept.png" id="105" name="Google Shape;105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06865" y="1969294"/>
            <a:ext cx="216694" cy="2166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ey-metrics.png" id="106" name="Google Shape;106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71850" y="1969294"/>
            <a:ext cx="216694" cy="2166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blem.png" id="107" name="Google Shape;107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17785" y="571500"/>
            <a:ext cx="215503" cy="2155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venue-streams.png" id="108" name="Google Shape;108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543192" y="3429000"/>
            <a:ext cx="216694" cy="2155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lution.png" id="109" name="Google Shape;109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371850" y="576263"/>
            <a:ext cx="216694" cy="2155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fair-advantage.png" id="110" name="Google Shape;110;p1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762750" y="571500"/>
            <a:ext cx="216694" cy="2155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ique-value-proposition.png" id="111" name="Google Shape;111;p1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106865" y="571500"/>
            <a:ext cx="216694" cy="21550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businessmodelgeneration.com/canvas" TargetMode="External"/><Relationship Id="rId4" Type="http://schemas.openxmlformats.org/officeDocument/2006/relationships/hyperlink" Target="https://neoschronos.com" TargetMode="External"/><Relationship Id="rId5" Type="http://schemas.openxmlformats.org/officeDocument/2006/relationships/hyperlink" Target="https://creativecommons.org/licenses/by-sa/3.0/" TargetMode="External"/><Relationship Id="rId6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Lean Canvas</a:t>
            </a:r>
            <a:endParaRPr/>
          </a:p>
        </p:txBody>
      </p:sp>
      <p:sp>
        <p:nvSpPr>
          <p:cNvPr id="134" name="Google Shape;134;p16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IMT2019525 VIJAY JAISANKAR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Lime: </a:t>
            </a:r>
            <a:r>
              <a:rPr lang="en-GB"/>
              <a:t>An end-to-end music creation, hosting, and promotion platform for budding creators.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350" y="717875"/>
            <a:ext cx="3707760" cy="3707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3000"/>
              <a:t>Mission statement</a:t>
            </a:r>
            <a:r>
              <a:rPr lang="en-GB" sz="3000"/>
              <a:t>: Harness the power of communities and make your sounds heard.</a:t>
            </a:r>
            <a:endParaRPr sz="3000"/>
          </a:p>
        </p:txBody>
      </p:sp>
      <p:sp>
        <p:nvSpPr>
          <p:cNvPr id="151" name="Google Shape;151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3000"/>
              <a:t>Vision statement</a:t>
            </a:r>
            <a:r>
              <a:rPr lang="en-GB" sz="3000"/>
              <a:t>: To be the top preferred music platform for any new creator, anywhere.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285750" y="800100"/>
            <a:ext cx="1619100" cy="11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/>
              <a:t>Budding creators find it expensive to get music their career started due to the cost and contractual issues with record companies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/>
              <a:t>Advanced musical software needs complex hardware to run and is very specialised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2017834" y="800100"/>
            <a:ext cx="1619100" cy="11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/>
              <a:t>Built-in tools and extendability through OSS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/>
              <a:t>Fair and cheap hosting and licensing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/>
              <a:t>Web-based music discovery platform</a:t>
            </a:r>
            <a:endParaRPr/>
          </a:p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3754315" y="800100"/>
            <a:ext cx="1619100" cy="11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/>
              <a:t>Open-sourced and accessible tools, combined with an open and inclusive community, leads to an inviting platform for budding creators.</a:t>
            </a:r>
            <a:endParaRPr/>
          </a:p>
        </p:txBody>
      </p:sp>
      <p:sp>
        <p:nvSpPr>
          <p:cNvPr id="159" name="Google Shape;159;p20"/>
          <p:cNvSpPr txBox="1"/>
          <p:nvPr>
            <p:ph idx="1" type="body"/>
          </p:nvPr>
        </p:nvSpPr>
        <p:spPr>
          <a:xfrm>
            <a:off x="5490796" y="791765"/>
            <a:ext cx="1619100" cy="11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/>
              <a:t>The Open-source community, when combined with the creator ecosystem, forms a strong bond with the platform that keeps on growing.</a:t>
            </a:r>
            <a:endParaRPr/>
          </a:p>
        </p:txBody>
      </p:sp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7233138" y="791765"/>
            <a:ext cx="1619100" cy="11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/>
              <a:t>Budding music creators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/>
              <a:t>Casual listeners looking for new artists to listen to</a:t>
            </a:r>
            <a:endParaRPr/>
          </a:p>
        </p:txBody>
      </p:sp>
      <p:sp>
        <p:nvSpPr>
          <p:cNvPr id="161" name="Google Shape;161;p20"/>
          <p:cNvSpPr txBox="1"/>
          <p:nvPr>
            <p:ph idx="1" type="body"/>
          </p:nvPr>
        </p:nvSpPr>
        <p:spPr>
          <a:xfrm>
            <a:off x="285750" y="2224088"/>
            <a:ext cx="1619100" cy="11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/>
              <a:t>There are many (costly) paid, and open source libraries that help make software, but they suffer from the lack of extensibility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/>
              <a:t>There are also sites that host music for creators - our product adds creational benefits to this.</a:t>
            </a:r>
            <a:endParaRPr/>
          </a:p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2028092" y="2224088"/>
            <a:ext cx="1619100" cy="11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/>
              <a:t>User acquisition and music upload rates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/>
              <a:t>Community support through new plugins and discussions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/>
              <a:t>Hit(Click) count trends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 txBox="1"/>
          <p:nvPr>
            <p:ph idx="1" type="body"/>
          </p:nvPr>
        </p:nvSpPr>
        <p:spPr>
          <a:xfrm>
            <a:off x="3758711" y="2224088"/>
            <a:ext cx="1620900" cy="11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/>
              <a:t>Soundcloud, Audacity, ChillHop, and FIgma - all in one, for music creators.</a:t>
            </a:r>
            <a:endParaRPr/>
          </a:p>
        </p:txBody>
      </p:sp>
      <p:sp>
        <p:nvSpPr>
          <p:cNvPr id="164" name="Google Shape;164;p20"/>
          <p:cNvSpPr txBox="1"/>
          <p:nvPr>
            <p:ph idx="1" type="body"/>
          </p:nvPr>
        </p:nvSpPr>
        <p:spPr>
          <a:xfrm>
            <a:off x="5493726" y="2224088"/>
            <a:ext cx="1619100" cy="11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/>
              <a:t>Social Media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/>
              <a:t>Github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/>
              <a:t>Chat servers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/>
              <a:t>Referrals</a:t>
            </a:r>
            <a:endParaRPr/>
          </a:p>
        </p:txBody>
      </p:sp>
      <p:sp>
        <p:nvSpPr>
          <p:cNvPr id="165" name="Google Shape;165;p20"/>
          <p:cNvSpPr txBox="1"/>
          <p:nvPr>
            <p:ph idx="1" type="body"/>
          </p:nvPr>
        </p:nvSpPr>
        <p:spPr>
          <a:xfrm>
            <a:off x="7233138" y="2224088"/>
            <a:ext cx="1619100" cy="11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/>
              <a:t>Small creators/music clubs who will try the product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/>
              <a:t>Software developers in the audio domain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</p:txBody>
      </p:sp>
      <p:sp>
        <p:nvSpPr>
          <p:cNvPr id="166" name="Google Shape;166;p20"/>
          <p:cNvSpPr txBox="1"/>
          <p:nvPr>
            <p:ph idx="1" type="body"/>
          </p:nvPr>
        </p:nvSpPr>
        <p:spPr>
          <a:xfrm>
            <a:off x="285750" y="3657600"/>
            <a:ext cx="4210200" cy="108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/>
              <a:t>Marketing costs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/>
              <a:t>Development costs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/>
              <a:t>Hosting and maintenance</a:t>
            </a:r>
            <a:endParaRPr/>
          </a:p>
        </p:txBody>
      </p:sp>
      <p:sp>
        <p:nvSpPr>
          <p:cNvPr id="167" name="Google Shape;167;p20"/>
          <p:cNvSpPr txBox="1"/>
          <p:nvPr>
            <p:ph idx="1" type="body"/>
          </p:nvPr>
        </p:nvSpPr>
        <p:spPr>
          <a:xfrm>
            <a:off x="4667250" y="3657600"/>
            <a:ext cx="4185000" cy="108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/>
              <a:t>Advertisements shown to casual listeners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/>
              <a:t>Premium (ad-free) subscriptions’ revenue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/>
              <a:t>Collaborations with artists</a:t>
            </a:r>
            <a:endParaRPr/>
          </a:p>
        </p:txBody>
      </p:sp>
      <p:sp>
        <p:nvSpPr>
          <p:cNvPr id="168" name="Google Shape;168;p20"/>
          <p:cNvSpPr txBox="1"/>
          <p:nvPr>
            <p:ph idx="1" type="body"/>
          </p:nvPr>
        </p:nvSpPr>
        <p:spPr>
          <a:xfrm>
            <a:off x="3657600" y="285750"/>
            <a:ext cx="1295400" cy="1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/>
              <a:t>Lime</a:t>
            </a:r>
            <a:endParaRPr/>
          </a:p>
        </p:txBody>
      </p:sp>
      <p:sp>
        <p:nvSpPr>
          <p:cNvPr id="169" name="Google Shape;169;p20"/>
          <p:cNvSpPr txBox="1"/>
          <p:nvPr>
            <p:ph idx="1" type="body"/>
          </p:nvPr>
        </p:nvSpPr>
        <p:spPr>
          <a:xfrm>
            <a:off x="5247542" y="285750"/>
            <a:ext cx="1295400" cy="1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/>
              <a:t>Vijay Jaisankar</a:t>
            </a:r>
            <a:endParaRPr/>
          </a:p>
        </p:txBody>
      </p:sp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7162800" y="285750"/>
            <a:ext cx="1066800" cy="1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/>
              <a:t>09</a:t>
            </a:r>
            <a:r>
              <a:rPr b="0" i="0" lang="en-GB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GB"/>
              <a:t>10</a:t>
            </a:r>
            <a:r>
              <a:rPr b="0" i="0" lang="en-GB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GB"/>
              <a:t>2022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534400" y="285750"/>
            <a:ext cx="381000" cy="1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/>
              <a:t>1.0</a:t>
            </a:r>
            <a:endParaRPr/>
          </a:p>
        </p:txBody>
      </p:sp>
      <p:sp>
        <p:nvSpPr>
          <p:cNvPr id="172" name="Google Shape;172;p20"/>
          <p:cNvSpPr txBox="1"/>
          <p:nvPr/>
        </p:nvSpPr>
        <p:spPr>
          <a:xfrm>
            <a:off x="228600" y="4843463"/>
            <a:ext cx="86868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600"/>
              <a:buFont typeface="Arial"/>
              <a:buNone/>
            </a:pPr>
            <a:r>
              <a:rPr b="0" i="0" lang="en-GB" sz="6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Lean Canvas is adapted from The Business Model Canvas (</a:t>
            </a:r>
            <a:r>
              <a:rPr b="0" i="0" lang="en-GB" sz="600" u="sng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www.businessmodelgeneration.com/canvas</a:t>
            </a:r>
            <a:r>
              <a:rPr b="0" i="0" lang="en-GB" sz="6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). PowerPoint implementation by: Neos Chronos Limited </a:t>
            </a:r>
            <a:r>
              <a:rPr b="0" i="0" lang="en-GB" sz="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GB" sz="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https://neoschronos.com</a:t>
            </a:r>
            <a:r>
              <a:rPr b="0" i="0" lang="en-GB" sz="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(https://neoschronos.com). License: </a:t>
            </a:r>
            <a:r>
              <a:rPr b="0" i="0" lang="en-GB" sz="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 BY-SA 3.0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hlinkClick r:id="rId6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Neos Chronos">
      <a:dk1>
        <a:srgbClr val="444444"/>
      </a:dk1>
      <a:lt1>
        <a:srgbClr val="FFFFFF"/>
      </a:lt1>
      <a:dk2>
        <a:srgbClr val="222222"/>
      </a:dk2>
      <a:lt2>
        <a:srgbClr val="F3F3F3"/>
      </a:lt2>
      <a:accent1>
        <a:srgbClr val="669933"/>
      </a:accent1>
      <a:accent2>
        <a:srgbClr val="38BEEA"/>
      </a:accent2>
      <a:accent3>
        <a:srgbClr val="EA38C0"/>
      </a:accent3>
      <a:accent4>
        <a:srgbClr val="EABB38"/>
      </a:accent4>
      <a:accent5>
        <a:srgbClr val="788C92"/>
      </a:accent5>
      <a:accent6>
        <a:srgbClr val="EA6238"/>
      </a:accent6>
      <a:hlink>
        <a:srgbClr val="787828"/>
      </a:hlink>
      <a:folHlink>
        <a:srgbClr val="9AA2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