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  <p:sldMasterId id="2147483674" r:id="rId5"/>
    <p:sldMasterId id="2147483675" r:id="rId6"/>
    <p:sldMasterId id="2147483676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</p:sldIdLst>
  <p:sldSz cy="5143500" cx="9144000"/>
  <p:notesSz cx="6858000" cy="9144000"/>
  <p:embeddedFontLst>
    <p:embeddedFont>
      <p:font typeface="Proxima Nova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6" Type="http://schemas.openxmlformats.org/officeDocument/2006/relationships/font" Target="fonts/ProximaNova-regular.fntdata"/><Relationship Id="rId25" Type="http://schemas.openxmlformats.org/officeDocument/2006/relationships/slide" Target="slides/slide17.xml"/><Relationship Id="rId28" Type="http://schemas.openxmlformats.org/officeDocument/2006/relationships/font" Target="fonts/ProximaNova-italic.fntdata"/><Relationship Id="rId27" Type="http://schemas.openxmlformats.org/officeDocument/2006/relationships/font" Target="fonts/ProximaNova-bold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ProximaNova-boldItalic.fntdata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68e1848789_2_6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68e1848789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68e1848789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68e1848789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68e1848789_6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168e1848789_6_73:notes"/>
          <p:cNvSpPr/>
          <p:nvPr>
            <p:ph idx="2" type="sldImg"/>
          </p:nvPr>
        </p:nvSpPr>
        <p:spPr>
          <a:xfrm>
            <a:off x="615652" y="685800"/>
            <a:ext cx="5627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68e1848789_6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68e1848789_6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68e1848789_6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68e1848789_6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68e1848789_6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68e1848789_6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68e1848789_6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68e1848789_6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68e1848789_6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68e1848789_6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68e1848789_6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68e1848789_6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68e1848789_2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68e1848789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68e1848789_2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68e1848789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68e1848789_2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68e1848789_2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68e1848789_6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168e1848789_6_299:notes"/>
          <p:cNvSpPr/>
          <p:nvPr>
            <p:ph idx="2" type="sldImg"/>
          </p:nvPr>
        </p:nvSpPr>
        <p:spPr>
          <a:xfrm>
            <a:off x="615652" y="685800"/>
            <a:ext cx="5627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68e18487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68e18487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68e184878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68e184878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68e184878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68e184878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68e184878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68e184878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an Canvas">
  <p:cSld name="Lean Canva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idx="1" type="body"/>
          </p:nvPr>
        </p:nvSpPr>
        <p:spPr>
          <a:xfrm>
            <a:off x="285622" y="800100"/>
            <a:ext cx="1619400" cy="11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rm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25"/>
          <p:cNvSpPr txBox="1"/>
          <p:nvPr>
            <p:ph idx="2" type="body"/>
          </p:nvPr>
        </p:nvSpPr>
        <p:spPr>
          <a:xfrm>
            <a:off x="2017232" y="800100"/>
            <a:ext cx="1619400" cy="11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rm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25"/>
          <p:cNvSpPr txBox="1"/>
          <p:nvPr>
            <p:ph idx="3" type="body"/>
          </p:nvPr>
        </p:nvSpPr>
        <p:spPr>
          <a:xfrm>
            <a:off x="3754790" y="800100"/>
            <a:ext cx="1619400" cy="11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rm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25"/>
          <p:cNvSpPr txBox="1"/>
          <p:nvPr>
            <p:ph idx="4" type="body"/>
          </p:nvPr>
        </p:nvSpPr>
        <p:spPr>
          <a:xfrm>
            <a:off x="5490947" y="792050"/>
            <a:ext cx="1619400" cy="11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rm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25"/>
          <p:cNvSpPr txBox="1"/>
          <p:nvPr>
            <p:ph idx="5" type="body"/>
          </p:nvPr>
        </p:nvSpPr>
        <p:spPr>
          <a:xfrm>
            <a:off x="7233052" y="792050"/>
            <a:ext cx="1619400" cy="11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rm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25"/>
          <p:cNvSpPr txBox="1"/>
          <p:nvPr>
            <p:ph idx="6" type="body"/>
          </p:nvPr>
        </p:nvSpPr>
        <p:spPr>
          <a:xfrm>
            <a:off x="285622" y="2224350"/>
            <a:ext cx="1619400" cy="11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rm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25"/>
          <p:cNvSpPr txBox="1"/>
          <p:nvPr>
            <p:ph idx="7" type="body"/>
          </p:nvPr>
        </p:nvSpPr>
        <p:spPr>
          <a:xfrm>
            <a:off x="2027727" y="2224350"/>
            <a:ext cx="1619400" cy="11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rm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25"/>
          <p:cNvSpPr txBox="1"/>
          <p:nvPr>
            <p:ph idx="8" type="body"/>
          </p:nvPr>
        </p:nvSpPr>
        <p:spPr>
          <a:xfrm>
            <a:off x="3759337" y="2224350"/>
            <a:ext cx="1619400" cy="11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rm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5"/>
          <p:cNvSpPr txBox="1"/>
          <p:nvPr>
            <p:ph idx="9" type="body"/>
          </p:nvPr>
        </p:nvSpPr>
        <p:spPr>
          <a:xfrm>
            <a:off x="5494226" y="2224350"/>
            <a:ext cx="1619400" cy="11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rm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25"/>
          <p:cNvSpPr txBox="1"/>
          <p:nvPr>
            <p:ph idx="13" type="body"/>
          </p:nvPr>
        </p:nvSpPr>
        <p:spPr>
          <a:xfrm>
            <a:off x="7233052" y="2224172"/>
            <a:ext cx="1619400" cy="11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rm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25"/>
          <p:cNvSpPr txBox="1"/>
          <p:nvPr>
            <p:ph idx="14" type="body"/>
          </p:nvPr>
        </p:nvSpPr>
        <p:spPr>
          <a:xfrm>
            <a:off x="285622" y="3657600"/>
            <a:ext cx="4210200" cy="108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rm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25"/>
          <p:cNvSpPr txBox="1"/>
          <p:nvPr>
            <p:ph idx="15" type="body"/>
          </p:nvPr>
        </p:nvSpPr>
        <p:spPr>
          <a:xfrm>
            <a:off x="4667400" y="3657600"/>
            <a:ext cx="4185000" cy="108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rm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Google Shape;113;p25"/>
          <p:cNvSpPr txBox="1"/>
          <p:nvPr>
            <p:ph idx="16" type="body"/>
          </p:nvPr>
        </p:nvSpPr>
        <p:spPr>
          <a:xfrm>
            <a:off x="3657600" y="285750"/>
            <a:ext cx="1295400" cy="1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rm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25"/>
          <p:cNvSpPr txBox="1"/>
          <p:nvPr>
            <p:ph idx="17" type="body"/>
          </p:nvPr>
        </p:nvSpPr>
        <p:spPr>
          <a:xfrm>
            <a:off x="5247878" y="285750"/>
            <a:ext cx="1295400" cy="1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rm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25"/>
          <p:cNvSpPr txBox="1"/>
          <p:nvPr>
            <p:ph idx="18" type="body"/>
          </p:nvPr>
        </p:nvSpPr>
        <p:spPr>
          <a:xfrm>
            <a:off x="7162800" y="285750"/>
            <a:ext cx="1066800" cy="1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rm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25"/>
          <p:cNvSpPr txBox="1"/>
          <p:nvPr>
            <p:ph idx="19" type="body"/>
          </p:nvPr>
        </p:nvSpPr>
        <p:spPr>
          <a:xfrm>
            <a:off x="8534400" y="285750"/>
            <a:ext cx="381000" cy="1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rm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alue Proposition Canvas">
  <p:cSld name="Value Proposition Canvas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657600" y="285750"/>
            <a:ext cx="1295400" cy="1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27"/>
          <p:cNvSpPr txBox="1"/>
          <p:nvPr>
            <p:ph idx="2" type="body"/>
          </p:nvPr>
        </p:nvSpPr>
        <p:spPr>
          <a:xfrm>
            <a:off x="5247878" y="285750"/>
            <a:ext cx="1295400" cy="1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Google Shape;147;p27"/>
          <p:cNvSpPr txBox="1"/>
          <p:nvPr>
            <p:ph idx="3" type="body"/>
          </p:nvPr>
        </p:nvSpPr>
        <p:spPr>
          <a:xfrm>
            <a:off x="7162800" y="285750"/>
            <a:ext cx="1066800" cy="1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" name="Google Shape;148;p27"/>
          <p:cNvSpPr txBox="1"/>
          <p:nvPr>
            <p:ph idx="4" type="body"/>
          </p:nvPr>
        </p:nvSpPr>
        <p:spPr>
          <a:xfrm>
            <a:off x="8534400" y="285750"/>
            <a:ext cx="381000" cy="1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Google Shape;149;p27"/>
          <p:cNvSpPr txBox="1"/>
          <p:nvPr>
            <p:ph idx="5" type="body"/>
          </p:nvPr>
        </p:nvSpPr>
        <p:spPr>
          <a:xfrm>
            <a:off x="2417178" y="1221580"/>
            <a:ext cx="1828800" cy="11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indent="-228600" lvl="0" marL="457200" marR="0" rtl="0" algn="l">
              <a:spcBef>
                <a:spcPts val="100"/>
              </a:spcBef>
              <a:spcAft>
                <a:spcPts val="0"/>
              </a:spcAft>
              <a:buClr>
                <a:srgbClr val="90909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Google Shape;150;p27"/>
          <p:cNvSpPr txBox="1"/>
          <p:nvPr>
            <p:ph idx="6" type="body"/>
          </p:nvPr>
        </p:nvSpPr>
        <p:spPr>
          <a:xfrm>
            <a:off x="377363" y="1771650"/>
            <a:ext cx="1170000" cy="15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indent="-228600" lvl="0" marL="457200" marR="0" rtl="0" algn="l">
              <a:spcBef>
                <a:spcPts val="100"/>
              </a:spcBef>
              <a:spcAft>
                <a:spcPts val="0"/>
              </a:spcAft>
              <a:buClr>
                <a:srgbClr val="90909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1" name="Google Shape;151;p27"/>
          <p:cNvSpPr txBox="1"/>
          <p:nvPr>
            <p:ph idx="7" type="body"/>
          </p:nvPr>
        </p:nvSpPr>
        <p:spPr>
          <a:xfrm>
            <a:off x="2417178" y="2628899"/>
            <a:ext cx="1828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indent="-228600" lvl="0" marL="457200" marR="0" rtl="0" algn="l">
              <a:spcBef>
                <a:spcPts val="100"/>
              </a:spcBef>
              <a:spcAft>
                <a:spcPts val="0"/>
              </a:spcAft>
              <a:buClr>
                <a:srgbClr val="90909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Google Shape;152;p27"/>
          <p:cNvSpPr txBox="1"/>
          <p:nvPr>
            <p:ph idx="8" type="body"/>
          </p:nvPr>
        </p:nvSpPr>
        <p:spPr>
          <a:xfrm>
            <a:off x="5340395" y="1221580"/>
            <a:ext cx="1676400" cy="11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indent="-228600" lvl="0" marL="457200" marR="0" rtl="0" algn="l">
              <a:spcBef>
                <a:spcPts val="100"/>
              </a:spcBef>
              <a:spcAft>
                <a:spcPts val="0"/>
              </a:spcAft>
              <a:buClr>
                <a:srgbClr val="90909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Google Shape;153;p27"/>
          <p:cNvSpPr txBox="1"/>
          <p:nvPr>
            <p:ph idx="9" type="body"/>
          </p:nvPr>
        </p:nvSpPr>
        <p:spPr>
          <a:xfrm>
            <a:off x="5340394" y="2628900"/>
            <a:ext cx="16764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indent="-228600" lvl="0" marL="457200" marR="0" rtl="0" algn="l">
              <a:spcBef>
                <a:spcPts val="100"/>
              </a:spcBef>
              <a:spcAft>
                <a:spcPts val="0"/>
              </a:spcAft>
              <a:buClr>
                <a:srgbClr val="90909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Google Shape;154;p27"/>
          <p:cNvSpPr txBox="1"/>
          <p:nvPr>
            <p:ph idx="13" type="body"/>
          </p:nvPr>
        </p:nvSpPr>
        <p:spPr>
          <a:xfrm>
            <a:off x="7526215" y="1771649"/>
            <a:ext cx="1195800" cy="15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indent="-228600" lvl="0" marL="457200" marR="0" rtl="0" algn="l">
              <a:spcBef>
                <a:spcPts val="100"/>
              </a:spcBef>
              <a:spcAft>
                <a:spcPts val="0"/>
              </a:spcAft>
              <a:buClr>
                <a:srgbClr val="90909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" name="Google Shape;155;p27"/>
          <p:cNvSpPr txBox="1"/>
          <p:nvPr>
            <p:ph idx="14" type="body"/>
          </p:nvPr>
        </p:nvSpPr>
        <p:spPr>
          <a:xfrm>
            <a:off x="1477108" y="4298951"/>
            <a:ext cx="2883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>
            <a:lvl1pPr indent="-228600" lvl="0" marL="457200" marR="0" rtl="0" algn="l">
              <a:spcBef>
                <a:spcPts val="100"/>
              </a:spcBef>
              <a:spcAft>
                <a:spcPts val="0"/>
              </a:spcAft>
              <a:buClr>
                <a:srgbClr val="90909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Google Shape;156;p27"/>
          <p:cNvSpPr txBox="1"/>
          <p:nvPr>
            <p:ph idx="15" type="body"/>
          </p:nvPr>
        </p:nvSpPr>
        <p:spPr>
          <a:xfrm>
            <a:off x="5951058" y="4298951"/>
            <a:ext cx="2891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>
            <a:lvl1pPr indent="-228600" lvl="0" marL="457200" marR="0" rtl="0" algn="l">
              <a:spcBef>
                <a:spcPts val="100"/>
              </a:spcBef>
              <a:spcAft>
                <a:spcPts val="0"/>
              </a:spcAft>
              <a:buClr>
                <a:srgbClr val="90909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an Canvas">
  <p:cSld name="Lean Canvas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285622" y="800100"/>
            <a:ext cx="1619400" cy="11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9" name="Google Shape;199;p29"/>
          <p:cNvSpPr txBox="1"/>
          <p:nvPr>
            <p:ph idx="2" type="body"/>
          </p:nvPr>
        </p:nvSpPr>
        <p:spPr>
          <a:xfrm>
            <a:off x="2017232" y="800100"/>
            <a:ext cx="1619400" cy="11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0" name="Google Shape;200;p29"/>
          <p:cNvSpPr txBox="1"/>
          <p:nvPr>
            <p:ph idx="3" type="body"/>
          </p:nvPr>
        </p:nvSpPr>
        <p:spPr>
          <a:xfrm>
            <a:off x="3754790" y="800100"/>
            <a:ext cx="1619400" cy="11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1" name="Google Shape;201;p29"/>
          <p:cNvSpPr txBox="1"/>
          <p:nvPr>
            <p:ph idx="4" type="body"/>
          </p:nvPr>
        </p:nvSpPr>
        <p:spPr>
          <a:xfrm>
            <a:off x="5490947" y="792050"/>
            <a:ext cx="1619400" cy="11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2" name="Google Shape;202;p29"/>
          <p:cNvSpPr txBox="1"/>
          <p:nvPr>
            <p:ph idx="5" type="body"/>
          </p:nvPr>
        </p:nvSpPr>
        <p:spPr>
          <a:xfrm>
            <a:off x="7233052" y="792050"/>
            <a:ext cx="1619400" cy="11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3" name="Google Shape;203;p29"/>
          <p:cNvSpPr txBox="1"/>
          <p:nvPr>
            <p:ph idx="6" type="body"/>
          </p:nvPr>
        </p:nvSpPr>
        <p:spPr>
          <a:xfrm>
            <a:off x="285622" y="2224350"/>
            <a:ext cx="1619400" cy="11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4" name="Google Shape;204;p29"/>
          <p:cNvSpPr txBox="1"/>
          <p:nvPr>
            <p:ph idx="7" type="body"/>
          </p:nvPr>
        </p:nvSpPr>
        <p:spPr>
          <a:xfrm>
            <a:off x="2027727" y="2224350"/>
            <a:ext cx="1619400" cy="11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5" name="Google Shape;205;p29"/>
          <p:cNvSpPr txBox="1"/>
          <p:nvPr>
            <p:ph idx="8" type="body"/>
          </p:nvPr>
        </p:nvSpPr>
        <p:spPr>
          <a:xfrm>
            <a:off x="3759337" y="2224350"/>
            <a:ext cx="1619400" cy="11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6" name="Google Shape;206;p29"/>
          <p:cNvSpPr txBox="1"/>
          <p:nvPr>
            <p:ph idx="9" type="body"/>
          </p:nvPr>
        </p:nvSpPr>
        <p:spPr>
          <a:xfrm>
            <a:off x="5494226" y="2224350"/>
            <a:ext cx="1619400" cy="11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7" name="Google Shape;207;p29"/>
          <p:cNvSpPr txBox="1"/>
          <p:nvPr>
            <p:ph idx="13" type="body"/>
          </p:nvPr>
        </p:nvSpPr>
        <p:spPr>
          <a:xfrm>
            <a:off x="7233052" y="2224172"/>
            <a:ext cx="1619400" cy="11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8" name="Google Shape;208;p29"/>
          <p:cNvSpPr txBox="1"/>
          <p:nvPr>
            <p:ph idx="14" type="body"/>
          </p:nvPr>
        </p:nvSpPr>
        <p:spPr>
          <a:xfrm>
            <a:off x="285622" y="3657600"/>
            <a:ext cx="4210200" cy="108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9" name="Google Shape;209;p29"/>
          <p:cNvSpPr txBox="1"/>
          <p:nvPr>
            <p:ph idx="15" type="body"/>
          </p:nvPr>
        </p:nvSpPr>
        <p:spPr>
          <a:xfrm>
            <a:off x="4667400" y="3657600"/>
            <a:ext cx="4185000" cy="108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0" name="Google Shape;210;p29"/>
          <p:cNvSpPr txBox="1"/>
          <p:nvPr>
            <p:ph idx="16" type="body"/>
          </p:nvPr>
        </p:nvSpPr>
        <p:spPr>
          <a:xfrm>
            <a:off x="3657600" y="285750"/>
            <a:ext cx="1295400" cy="1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1" name="Google Shape;211;p29"/>
          <p:cNvSpPr txBox="1"/>
          <p:nvPr>
            <p:ph idx="17" type="body"/>
          </p:nvPr>
        </p:nvSpPr>
        <p:spPr>
          <a:xfrm>
            <a:off x="5247878" y="285750"/>
            <a:ext cx="1295400" cy="1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2" name="Google Shape;212;p29"/>
          <p:cNvSpPr txBox="1"/>
          <p:nvPr>
            <p:ph idx="18" type="body"/>
          </p:nvPr>
        </p:nvSpPr>
        <p:spPr>
          <a:xfrm>
            <a:off x="7162800" y="285750"/>
            <a:ext cx="1066800" cy="1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3" name="Google Shape;213;p29"/>
          <p:cNvSpPr txBox="1"/>
          <p:nvPr>
            <p:ph idx="19" type="body"/>
          </p:nvPr>
        </p:nvSpPr>
        <p:spPr>
          <a:xfrm>
            <a:off x="8534400" y="285750"/>
            <a:ext cx="381000" cy="1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4.xml"/><Relationship Id="rId4" Type="http://schemas.openxmlformats.org/officeDocument/2006/relationships/theme" Target="../theme/theme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3" Type="http://schemas.openxmlformats.org/officeDocument/2006/relationships/slideLayout" Target="../slideLayouts/slideLayout25.xml"/><Relationship Id="rId12" Type="http://schemas.openxmlformats.org/officeDocument/2006/relationships/image" Target="../media/image14.png"/><Relationship Id="rId1" Type="http://schemas.openxmlformats.org/officeDocument/2006/relationships/image" Target="../media/image1.png"/><Relationship Id="rId2" Type="http://schemas.openxmlformats.org/officeDocument/2006/relationships/image" Target="../media/image11.png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2.png"/><Relationship Id="rId14" Type="http://schemas.openxmlformats.org/officeDocument/2006/relationships/theme" Target="../theme/theme5.xml"/><Relationship Id="rId5" Type="http://schemas.openxmlformats.org/officeDocument/2006/relationships/image" Target="../media/image8.png"/><Relationship Id="rId6" Type="http://schemas.openxmlformats.org/officeDocument/2006/relationships/image" Target="../media/image3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1F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 txBox="1"/>
          <p:nvPr/>
        </p:nvSpPr>
        <p:spPr>
          <a:xfrm>
            <a:off x="228600" y="228600"/>
            <a:ext cx="27258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 Proposition Canvas</a:t>
            </a:r>
            <a:endParaRPr sz="1200"/>
          </a:p>
        </p:txBody>
      </p:sp>
      <p:sp>
        <p:nvSpPr>
          <p:cNvPr id="119" name="Google Shape;119;p26"/>
          <p:cNvSpPr txBox="1"/>
          <p:nvPr/>
        </p:nvSpPr>
        <p:spPr>
          <a:xfrm>
            <a:off x="3563815" y="138113"/>
            <a:ext cx="1295400" cy="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1" lang="en-GB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Designed for:</a:t>
            </a:r>
            <a:endParaRPr sz="1200"/>
          </a:p>
        </p:txBody>
      </p:sp>
      <p:sp>
        <p:nvSpPr>
          <p:cNvPr id="120" name="Google Shape;120;p26"/>
          <p:cNvSpPr txBox="1"/>
          <p:nvPr/>
        </p:nvSpPr>
        <p:spPr>
          <a:xfrm>
            <a:off x="5156688" y="135731"/>
            <a:ext cx="1295400" cy="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1" lang="en-GB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Designed by:</a:t>
            </a:r>
            <a:endParaRPr sz="1200"/>
          </a:p>
        </p:txBody>
      </p:sp>
      <p:sp>
        <p:nvSpPr>
          <p:cNvPr id="121" name="Google Shape;121;p26"/>
          <p:cNvSpPr txBox="1"/>
          <p:nvPr/>
        </p:nvSpPr>
        <p:spPr>
          <a:xfrm>
            <a:off x="7074877" y="135731"/>
            <a:ext cx="1121100" cy="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1" lang="en-GB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Date:</a:t>
            </a:r>
            <a:endParaRPr sz="1200"/>
          </a:p>
        </p:txBody>
      </p:sp>
      <p:sp>
        <p:nvSpPr>
          <p:cNvPr id="122" name="Google Shape;122;p26"/>
          <p:cNvSpPr txBox="1"/>
          <p:nvPr/>
        </p:nvSpPr>
        <p:spPr>
          <a:xfrm>
            <a:off x="8439150" y="135731"/>
            <a:ext cx="573000" cy="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1" lang="en-GB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Version:</a:t>
            </a:r>
            <a:endParaRPr sz="1200"/>
          </a:p>
        </p:txBody>
      </p:sp>
      <p:sp>
        <p:nvSpPr>
          <p:cNvPr id="123" name="Google Shape;123;p26"/>
          <p:cNvSpPr txBox="1"/>
          <p:nvPr/>
        </p:nvSpPr>
        <p:spPr>
          <a:xfrm>
            <a:off x="310662" y="4292203"/>
            <a:ext cx="4068000" cy="47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6"/>
          <p:cNvSpPr txBox="1"/>
          <p:nvPr/>
        </p:nvSpPr>
        <p:spPr>
          <a:xfrm>
            <a:off x="4712677" y="4292203"/>
            <a:ext cx="4119300" cy="47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6"/>
          <p:cNvSpPr txBox="1"/>
          <p:nvPr/>
        </p:nvSpPr>
        <p:spPr>
          <a:xfrm>
            <a:off x="310662" y="882253"/>
            <a:ext cx="4068000" cy="326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6" name="Google Shape;126;p26"/>
          <p:cNvGrpSpPr/>
          <p:nvPr/>
        </p:nvGrpSpPr>
        <p:grpSpPr>
          <a:xfrm>
            <a:off x="4783222" y="882320"/>
            <a:ext cx="4049000" cy="3267482"/>
            <a:chOff x="5105400" y="788699"/>
            <a:chExt cx="4462200" cy="4458900"/>
          </a:xfrm>
        </p:grpSpPr>
        <p:sp>
          <p:nvSpPr>
            <p:cNvPr id="127" name="Google Shape;127;p26"/>
            <p:cNvSpPr/>
            <p:nvPr/>
          </p:nvSpPr>
          <p:spPr>
            <a:xfrm>
              <a:off x="5105400" y="788699"/>
              <a:ext cx="4462200" cy="44589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8" name="Google Shape;128;p26"/>
            <p:cNvCxnSpPr/>
            <p:nvPr/>
          </p:nvCxnSpPr>
          <p:spPr>
            <a:xfrm flipH="1" rot="10800000">
              <a:off x="7297759" y="1441736"/>
              <a:ext cx="1616400" cy="1575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9" name="Google Shape;129;p26"/>
            <p:cNvCxnSpPr/>
            <p:nvPr/>
          </p:nvCxnSpPr>
          <p:spPr>
            <a:xfrm>
              <a:off x="7297759" y="2958509"/>
              <a:ext cx="1616400" cy="1636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130" name="Google Shape;130;p26"/>
          <p:cNvCxnSpPr/>
          <p:nvPr/>
        </p:nvCxnSpPr>
        <p:spPr>
          <a:xfrm>
            <a:off x="4572000" y="2514600"/>
            <a:ext cx="219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stealth"/>
            <a:tailEnd len="med" w="med" type="none"/>
          </a:ln>
        </p:spPr>
      </p:cxnSp>
      <p:sp>
        <p:nvSpPr>
          <p:cNvPr id="131" name="Google Shape;131;p26"/>
          <p:cNvSpPr txBox="1"/>
          <p:nvPr/>
        </p:nvSpPr>
        <p:spPr>
          <a:xfrm>
            <a:off x="628650" y="889397"/>
            <a:ext cx="16164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GB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Gain Creators</a:t>
            </a:r>
            <a:endParaRPr sz="1200"/>
          </a:p>
        </p:txBody>
      </p:sp>
      <p:sp>
        <p:nvSpPr>
          <p:cNvPr id="132" name="Google Shape;132;p26"/>
          <p:cNvSpPr txBox="1"/>
          <p:nvPr/>
        </p:nvSpPr>
        <p:spPr>
          <a:xfrm rot="-5400000">
            <a:off x="-407111" y="2293321"/>
            <a:ext cx="13119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GB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Products and Services</a:t>
            </a:r>
            <a:endParaRPr sz="1200"/>
          </a:p>
        </p:txBody>
      </p:sp>
      <p:sp>
        <p:nvSpPr>
          <p:cNvPr id="133" name="Google Shape;133;p26"/>
          <p:cNvSpPr txBox="1"/>
          <p:nvPr/>
        </p:nvSpPr>
        <p:spPr>
          <a:xfrm>
            <a:off x="628650" y="3962400"/>
            <a:ext cx="16164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GB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Pain Relievers</a:t>
            </a:r>
            <a:endParaRPr sz="1200"/>
          </a:p>
        </p:txBody>
      </p:sp>
      <p:sp>
        <p:nvSpPr>
          <p:cNvPr id="134" name="Google Shape;134;p26"/>
          <p:cNvSpPr txBox="1"/>
          <p:nvPr/>
        </p:nvSpPr>
        <p:spPr>
          <a:xfrm>
            <a:off x="6503377" y="3964781"/>
            <a:ext cx="5346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GB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Pains</a:t>
            </a:r>
            <a:endParaRPr sz="1200"/>
          </a:p>
        </p:txBody>
      </p:sp>
      <p:sp>
        <p:nvSpPr>
          <p:cNvPr id="135" name="Google Shape;135;p26"/>
          <p:cNvSpPr txBox="1"/>
          <p:nvPr/>
        </p:nvSpPr>
        <p:spPr>
          <a:xfrm>
            <a:off x="6452088" y="890588"/>
            <a:ext cx="6360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GB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Gains</a:t>
            </a:r>
            <a:endParaRPr sz="1200"/>
          </a:p>
        </p:txBody>
      </p:sp>
      <p:sp>
        <p:nvSpPr>
          <p:cNvPr id="136" name="Google Shape;136;p26"/>
          <p:cNvSpPr txBox="1"/>
          <p:nvPr/>
        </p:nvSpPr>
        <p:spPr>
          <a:xfrm rot="5400000">
            <a:off x="8471861" y="2292675"/>
            <a:ext cx="8466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GB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 Jobs</a:t>
            </a:r>
            <a:endParaRPr sz="1200"/>
          </a:p>
        </p:txBody>
      </p:sp>
      <p:sp>
        <p:nvSpPr>
          <p:cNvPr id="137" name="Google Shape;137;p26"/>
          <p:cNvSpPr txBox="1"/>
          <p:nvPr/>
        </p:nvSpPr>
        <p:spPr>
          <a:xfrm>
            <a:off x="4712677" y="4292203"/>
            <a:ext cx="16146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GB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 Segment</a:t>
            </a:r>
            <a:endParaRPr sz="1200"/>
          </a:p>
        </p:txBody>
      </p:sp>
      <p:sp>
        <p:nvSpPr>
          <p:cNvPr id="138" name="Google Shape;138;p26"/>
          <p:cNvSpPr txBox="1"/>
          <p:nvPr/>
        </p:nvSpPr>
        <p:spPr>
          <a:xfrm>
            <a:off x="312126" y="4292203"/>
            <a:ext cx="16146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GB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 Proposition</a:t>
            </a:r>
            <a:endParaRPr sz="1200"/>
          </a:p>
        </p:txBody>
      </p:sp>
      <p:pic>
        <p:nvPicPr>
          <p:cNvPr id="139" name="Google Shape;139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611815" y="2378869"/>
            <a:ext cx="246459" cy="2512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p26"/>
          <p:cNvCxnSpPr/>
          <p:nvPr/>
        </p:nvCxnSpPr>
        <p:spPr>
          <a:xfrm>
            <a:off x="312126" y="882253"/>
            <a:ext cx="1991400" cy="1589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1" name="Google Shape;141;p26"/>
          <p:cNvCxnSpPr/>
          <p:nvPr/>
        </p:nvCxnSpPr>
        <p:spPr>
          <a:xfrm flipH="1" rot="10800000">
            <a:off x="310662" y="2551546"/>
            <a:ext cx="1995900" cy="159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2" name="Google Shape;142;p26"/>
          <p:cNvCxnSpPr/>
          <p:nvPr/>
        </p:nvCxnSpPr>
        <p:spPr>
          <a:xfrm>
            <a:off x="2306515" y="2514600"/>
            <a:ext cx="2265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pic>
        <p:nvPicPr>
          <p:cNvPr id="143" name="Google Shape;143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89285" y="2378869"/>
            <a:ext cx="247650" cy="25122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1F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/>
        </p:nvSpPr>
        <p:spPr>
          <a:xfrm>
            <a:off x="225669" y="571500"/>
            <a:ext cx="8683800" cy="4229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8"/>
          <p:cNvSpPr txBox="1"/>
          <p:nvPr/>
        </p:nvSpPr>
        <p:spPr>
          <a:xfrm>
            <a:off x="228600" y="228600"/>
            <a:ext cx="19050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GB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Lean Canvas</a:t>
            </a:r>
            <a:endParaRPr sz="1200"/>
          </a:p>
        </p:txBody>
      </p:sp>
      <p:sp>
        <p:nvSpPr>
          <p:cNvPr id="160" name="Google Shape;160;p28"/>
          <p:cNvSpPr txBox="1"/>
          <p:nvPr/>
        </p:nvSpPr>
        <p:spPr>
          <a:xfrm>
            <a:off x="3563815" y="138113"/>
            <a:ext cx="1295400" cy="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1" lang="en-GB" sz="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Designed for:</a:t>
            </a:r>
            <a:endParaRPr sz="1200"/>
          </a:p>
        </p:txBody>
      </p:sp>
      <p:sp>
        <p:nvSpPr>
          <p:cNvPr id="161" name="Google Shape;161;p28"/>
          <p:cNvSpPr txBox="1"/>
          <p:nvPr/>
        </p:nvSpPr>
        <p:spPr>
          <a:xfrm>
            <a:off x="5156688" y="135731"/>
            <a:ext cx="1295400" cy="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1" lang="en-GB" sz="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Designed by:</a:t>
            </a:r>
            <a:endParaRPr sz="1200"/>
          </a:p>
        </p:txBody>
      </p:sp>
      <p:sp>
        <p:nvSpPr>
          <p:cNvPr id="162" name="Google Shape;162;p28"/>
          <p:cNvSpPr txBox="1"/>
          <p:nvPr/>
        </p:nvSpPr>
        <p:spPr>
          <a:xfrm>
            <a:off x="7074877" y="135731"/>
            <a:ext cx="1121100" cy="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1" lang="en-GB" sz="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Date:</a:t>
            </a:r>
            <a:endParaRPr sz="1200"/>
          </a:p>
        </p:txBody>
      </p:sp>
      <p:sp>
        <p:nvSpPr>
          <p:cNvPr id="163" name="Google Shape;163;p28"/>
          <p:cNvSpPr txBox="1"/>
          <p:nvPr/>
        </p:nvSpPr>
        <p:spPr>
          <a:xfrm>
            <a:off x="8439150" y="135731"/>
            <a:ext cx="573000" cy="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1" lang="en-GB" sz="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Version:</a:t>
            </a:r>
            <a:endParaRPr sz="1200"/>
          </a:p>
        </p:txBody>
      </p:sp>
      <p:sp>
        <p:nvSpPr>
          <p:cNvPr id="164" name="Google Shape;164;p28"/>
          <p:cNvSpPr txBox="1"/>
          <p:nvPr/>
        </p:nvSpPr>
        <p:spPr>
          <a:xfrm>
            <a:off x="225669" y="591740"/>
            <a:ext cx="16146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GB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 sz="1200"/>
          </a:p>
        </p:txBody>
      </p:sp>
      <p:sp>
        <p:nvSpPr>
          <p:cNvPr id="165" name="Google Shape;165;p28"/>
          <p:cNvSpPr txBox="1"/>
          <p:nvPr/>
        </p:nvSpPr>
        <p:spPr>
          <a:xfrm>
            <a:off x="225669" y="1987153"/>
            <a:ext cx="16146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GB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Existing Alternatives</a:t>
            </a:r>
            <a:endParaRPr sz="1200"/>
          </a:p>
        </p:txBody>
      </p:sp>
      <p:sp>
        <p:nvSpPr>
          <p:cNvPr id="166" name="Google Shape;166;p28"/>
          <p:cNvSpPr txBox="1"/>
          <p:nvPr/>
        </p:nvSpPr>
        <p:spPr>
          <a:xfrm>
            <a:off x="225669" y="3429000"/>
            <a:ext cx="16146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GB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Structure</a:t>
            </a:r>
            <a:endParaRPr sz="1200"/>
          </a:p>
        </p:txBody>
      </p:sp>
      <p:sp>
        <p:nvSpPr>
          <p:cNvPr id="167" name="Google Shape;167;p28"/>
          <p:cNvSpPr txBox="1"/>
          <p:nvPr/>
        </p:nvSpPr>
        <p:spPr>
          <a:xfrm>
            <a:off x="1960685" y="591740"/>
            <a:ext cx="16164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GB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 sz="1200"/>
          </a:p>
        </p:txBody>
      </p:sp>
      <p:sp>
        <p:nvSpPr>
          <p:cNvPr id="168" name="Google Shape;168;p28"/>
          <p:cNvSpPr txBox="1"/>
          <p:nvPr/>
        </p:nvSpPr>
        <p:spPr>
          <a:xfrm>
            <a:off x="1960685" y="1987153"/>
            <a:ext cx="16164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GB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Metrics</a:t>
            </a:r>
            <a:endParaRPr sz="1200"/>
          </a:p>
        </p:txBody>
      </p:sp>
      <p:sp>
        <p:nvSpPr>
          <p:cNvPr id="169" name="Google Shape;169;p28"/>
          <p:cNvSpPr txBox="1"/>
          <p:nvPr/>
        </p:nvSpPr>
        <p:spPr>
          <a:xfrm>
            <a:off x="3716215" y="591740"/>
            <a:ext cx="16146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GB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Unique Value Prop.</a:t>
            </a:r>
            <a:endParaRPr sz="1200"/>
          </a:p>
        </p:txBody>
      </p:sp>
      <p:sp>
        <p:nvSpPr>
          <p:cNvPr id="170" name="Google Shape;170;p28"/>
          <p:cNvSpPr txBox="1"/>
          <p:nvPr/>
        </p:nvSpPr>
        <p:spPr>
          <a:xfrm>
            <a:off x="3716215" y="1987153"/>
            <a:ext cx="16146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GB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High-Level Concept</a:t>
            </a:r>
            <a:endParaRPr sz="1200"/>
          </a:p>
        </p:txBody>
      </p:sp>
      <p:sp>
        <p:nvSpPr>
          <p:cNvPr id="171" name="Google Shape;171;p28"/>
          <p:cNvSpPr txBox="1"/>
          <p:nvPr/>
        </p:nvSpPr>
        <p:spPr>
          <a:xfrm>
            <a:off x="5464419" y="586978"/>
            <a:ext cx="16146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GB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Unfair Advantage</a:t>
            </a:r>
            <a:endParaRPr sz="1200"/>
          </a:p>
        </p:txBody>
      </p:sp>
      <p:sp>
        <p:nvSpPr>
          <p:cNvPr id="172" name="Google Shape;172;p28"/>
          <p:cNvSpPr txBox="1"/>
          <p:nvPr/>
        </p:nvSpPr>
        <p:spPr>
          <a:xfrm>
            <a:off x="5464419" y="1982390"/>
            <a:ext cx="16146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GB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Channels</a:t>
            </a:r>
            <a:endParaRPr sz="1200"/>
          </a:p>
        </p:txBody>
      </p:sp>
      <p:sp>
        <p:nvSpPr>
          <p:cNvPr id="173" name="Google Shape;173;p28"/>
          <p:cNvSpPr txBox="1"/>
          <p:nvPr/>
        </p:nvSpPr>
        <p:spPr>
          <a:xfrm>
            <a:off x="7217019" y="591740"/>
            <a:ext cx="16146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GB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 Segments</a:t>
            </a:r>
            <a:endParaRPr sz="1200"/>
          </a:p>
        </p:txBody>
      </p:sp>
      <p:sp>
        <p:nvSpPr>
          <p:cNvPr id="174" name="Google Shape;174;p28"/>
          <p:cNvSpPr txBox="1"/>
          <p:nvPr/>
        </p:nvSpPr>
        <p:spPr>
          <a:xfrm>
            <a:off x="7217019" y="1987153"/>
            <a:ext cx="16146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GB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Early Adopters</a:t>
            </a:r>
            <a:endParaRPr sz="1200"/>
          </a:p>
        </p:txBody>
      </p:sp>
      <p:sp>
        <p:nvSpPr>
          <p:cNvPr id="175" name="Google Shape;175;p28"/>
          <p:cNvSpPr txBox="1"/>
          <p:nvPr/>
        </p:nvSpPr>
        <p:spPr>
          <a:xfrm>
            <a:off x="4591050" y="3429000"/>
            <a:ext cx="16146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GB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Revenue Streams</a:t>
            </a:r>
            <a:endParaRPr sz="1200"/>
          </a:p>
        </p:txBody>
      </p:sp>
      <p:sp>
        <p:nvSpPr>
          <p:cNvPr id="176" name="Google Shape;176;p28"/>
          <p:cNvSpPr txBox="1"/>
          <p:nvPr/>
        </p:nvSpPr>
        <p:spPr>
          <a:xfrm>
            <a:off x="225669" y="571500"/>
            <a:ext cx="1734900" cy="285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8"/>
          <p:cNvSpPr txBox="1"/>
          <p:nvPr/>
        </p:nvSpPr>
        <p:spPr>
          <a:xfrm>
            <a:off x="1960685" y="570309"/>
            <a:ext cx="1736700" cy="1412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1960685" y="1982390"/>
            <a:ext cx="1736700" cy="1446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8"/>
          <p:cNvSpPr txBox="1"/>
          <p:nvPr/>
        </p:nvSpPr>
        <p:spPr>
          <a:xfrm>
            <a:off x="3697165" y="571500"/>
            <a:ext cx="1734900" cy="285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8"/>
          <p:cNvSpPr txBox="1"/>
          <p:nvPr/>
        </p:nvSpPr>
        <p:spPr>
          <a:xfrm>
            <a:off x="5432180" y="571500"/>
            <a:ext cx="1734900" cy="1412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8"/>
          <p:cNvSpPr txBox="1"/>
          <p:nvPr/>
        </p:nvSpPr>
        <p:spPr>
          <a:xfrm>
            <a:off x="5432180" y="1982390"/>
            <a:ext cx="1734900" cy="1446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8"/>
          <p:cNvSpPr txBox="1"/>
          <p:nvPr/>
        </p:nvSpPr>
        <p:spPr>
          <a:xfrm>
            <a:off x="7173057" y="571500"/>
            <a:ext cx="1736700" cy="285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8"/>
          <p:cNvSpPr txBox="1"/>
          <p:nvPr/>
        </p:nvSpPr>
        <p:spPr>
          <a:xfrm>
            <a:off x="225669" y="3434953"/>
            <a:ext cx="4350600" cy="136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8"/>
          <p:cNvSpPr txBox="1"/>
          <p:nvPr/>
        </p:nvSpPr>
        <p:spPr>
          <a:xfrm>
            <a:off x="4576396" y="3434953"/>
            <a:ext cx="4331700" cy="136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hannels.png" id="185" name="Google Shape;185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762750" y="1969294"/>
            <a:ext cx="216694" cy="2166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st-structure.png" id="186" name="Google Shape;186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51080" y="3429000"/>
            <a:ext cx="216694" cy="2155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ustomer-segments.png" id="187" name="Google Shape;18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43192" y="571500"/>
            <a:ext cx="216694" cy="2155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arly-adopters.png" id="188" name="Google Shape;188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43192" y="1955006"/>
            <a:ext cx="216694" cy="2155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xisting-alternatives.png" id="189" name="Google Shape;189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17785" y="1969294"/>
            <a:ext cx="215503" cy="2166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igh-level-concept.png" id="190" name="Google Shape;190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06865" y="1969294"/>
            <a:ext cx="216694" cy="2166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ey-metrics.png" id="191" name="Google Shape;191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371850" y="1969294"/>
            <a:ext cx="216694" cy="2166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oblem.png" id="192" name="Google Shape;192;p2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617785" y="571500"/>
            <a:ext cx="215503" cy="2155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venue-streams.png" id="193" name="Google Shape;193;p2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543192" y="3429000"/>
            <a:ext cx="216694" cy="2155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lution.png" id="194" name="Google Shape;194;p2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371850" y="576263"/>
            <a:ext cx="216694" cy="2155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fair-advantage.png" id="195" name="Google Shape;195;p2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762750" y="571500"/>
            <a:ext cx="216694" cy="2155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ique-value-proposition.png" id="196" name="Google Shape;196;p2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106865" y="571500"/>
            <a:ext cx="216694" cy="21550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strategyzer.com/" TargetMode="External"/><Relationship Id="rId4" Type="http://schemas.openxmlformats.org/officeDocument/2006/relationships/hyperlink" Target="https://www.strategyzer.com/" TargetMode="External"/><Relationship Id="rId5" Type="http://schemas.openxmlformats.org/officeDocument/2006/relationships/hyperlink" Target="https://neoschronos.com" TargetMode="External"/><Relationship Id="rId6" Type="http://schemas.openxmlformats.org/officeDocument/2006/relationships/hyperlink" Target="https://creativecommons.org/licenses/by-sa/3.0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businessmodelgeneration.com/canvas" TargetMode="External"/><Relationship Id="rId4" Type="http://schemas.openxmlformats.org/officeDocument/2006/relationships/hyperlink" Target="https://neoschronos.com" TargetMode="External"/><Relationship Id="rId5" Type="http://schemas.openxmlformats.org/officeDocument/2006/relationships/hyperlink" Target="https://creativecommons.org/licenses/by-sa/3.0/" TargetMode="External"/><Relationship Id="rId6" Type="http://schemas.openxmlformats.org/officeDocument/2006/relationships/hyperlink" Target="https://creativecommons.org/licenses/by-sa/3.0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Value Canvas and Value pyramid</a:t>
            </a:r>
            <a:endParaRPr/>
          </a:p>
        </p:txBody>
      </p:sp>
      <p:sp>
        <p:nvSpPr>
          <p:cNvPr id="219" name="Google Shape;219;p30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IMT2019525 VIJAY JAISANKAR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Value proposition canvas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0"/>
          <p:cNvSpPr txBox="1"/>
          <p:nvPr>
            <p:ph idx="1" type="body"/>
          </p:nvPr>
        </p:nvSpPr>
        <p:spPr>
          <a:xfrm>
            <a:off x="3657600" y="285750"/>
            <a:ext cx="1295400" cy="1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GB"/>
              <a:t>Lime</a:t>
            </a:r>
            <a:endParaRPr/>
          </a:p>
        </p:txBody>
      </p:sp>
      <p:sp>
        <p:nvSpPr>
          <p:cNvPr id="291" name="Google Shape;291;p40"/>
          <p:cNvSpPr txBox="1"/>
          <p:nvPr>
            <p:ph idx="1" type="body"/>
          </p:nvPr>
        </p:nvSpPr>
        <p:spPr>
          <a:xfrm>
            <a:off x="5247542" y="285750"/>
            <a:ext cx="1295400" cy="1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GB"/>
              <a:t>Vijay Jaisankar</a:t>
            </a:r>
            <a:endParaRPr/>
          </a:p>
        </p:txBody>
      </p:sp>
      <p:sp>
        <p:nvSpPr>
          <p:cNvPr id="292" name="Google Shape;292;p40"/>
          <p:cNvSpPr txBox="1"/>
          <p:nvPr>
            <p:ph idx="1" type="body"/>
          </p:nvPr>
        </p:nvSpPr>
        <p:spPr>
          <a:xfrm>
            <a:off x="7162800" y="285750"/>
            <a:ext cx="1066800" cy="1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GB"/>
              <a:t>17</a:t>
            </a:r>
            <a:r>
              <a:rPr b="0" i="0" lang="en-GB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GB"/>
              <a:t>10</a:t>
            </a:r>
            <a:r>
              <a:rPr b="0" i="0" lang="en-GB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GB"/>
              <a:t>2022</a:t>
            </a:r>
            <a:endParaRPr/>
          </a:p>
        </p:txBody>
      </p:sp>
      <p:sp>
        <p:nvSpPr>
          <p:cNvPr id="293" name="Google Shape;293;p40"/>
          <p:cNvSpPr txBox="1"/>
          <p:nvPr>
            <p:ph idx="1" type="body"/>
          </p:nvPr>
        </p:nvSpPr>
        <p:spPr>
          <a:xfrm>
            <a:off x="8534400" y="285750"/>
            <a:ext cx="381000" cy="1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GB"/>
              <a:t>1.0</a:t>
            </a:r>
            <a:endParaRPr/>
          </a:p>
        </p:txBody>
      </p:sp>
      <p:sp>
        <p:nvSpPr>
          <p:cNvPr id="294" name="Google Shape;294;p40"/>
          <p:cNvSpPr txBox="1"/>
          <p:nvPr>
            <p:ph idx="1" type="body"/>
          </p:nvPr>
        </p:nvSpPr>
        <p:spPr>
          <a:xfrm>
            <a:off x="2417885" y="1221581"/>
            <a:ext cx="1828800" cy="11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9191"/>
              </a:buClr>
              <a:buSzPts val="700"/>
              <a:buNone/>
            </a:pPr>
            <a:r>
              <a:rPr lang="en-GB" sz="600">
                <a:solidFill>
                  <a:srgbClr val="919191"/>
                </a:solidFill>
              </a:rPr>
              <a:t>Lime offers an easy-to-use, dependency-free, collaborative, and powerful software to make and host music.</a:t>
            </a:r>
            <a:endParaRPr sz="600">
              <a:solidFill>
                <a:srgbClr val="91919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9191"/>
              </a:buClr>
              <a:buSzPts val="700"/>
              <a:buNone/>
            </a:pPr>
            <a:r>
              <a:t/>
            </a:r>
            <a:endParaRPr sz="600">
              <a:solidFill>
                <a:srgbClr val="91919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9191"/>
              </a:buClr>
              <a:buSzPts val="700"/>
              <a:buNone/>
            </a:pPr>
            <a:r>
              <a:rPr lang="en-GB" sz="600">
                <a:solidFill>
                  <a:srgbClr val="919191"/>
                </a:solidFill>
              </a:rPr>
              <a:t>It also involves a rich community to make connections with other creators and foster collaborations</a:t>
            </a:r>
            <a:endParaRPr sz="600">
              <a:solidFill>
                <a:srgbClr val="91919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9191"/>
              </a:buClr>
              <a:buSzPts val="700"/>
              <a:buNone/>
            </a:pPr>
            <a:r>
              <a:t/>
            </a:r>
            <a:endParaRPr sz="600">
              <a:solidFill>
                <a:srgbClr val="91919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9191"/>
              </a:buClr>
              <a:buSzPts val="700"/>
              <a:buNone/>
            </a:pPr>
            <a:r>
              <a:rPr lang="en-GB" sz="600">
                <a:solidFill>
                  <a:srgbClr val="919191"/>
                </a:solidFill>
              </a:rPr>
              <a:t>Strategic placement of advertisements and a more organic content discovery system help users find music safely and easily</a:t>
            </a:r>
            <a:endParaRPr sz="600">
              <a:solidFill>
                <a:srgbClr val="91919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9191"/>
              </a:buClr>
              <a:buSzPts val="700"/>
              <a:buNone/>
            </a:pPr>
            <a:r>
              <a:t/>
            </a:r>
            <a:endParaRPr sz="600">
              <a:solidFill>
                <a:srgbClr val="91919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9191"/>
              </a:buClr>
              <a:buSzPts val="700"/>
              <a:buNone/>
            </a:pPr>
            <a:r>
              <a:rPr lang="en-GB" sz="600">
                <a:solidFill>
                  <a:srgbClr val="919191"/>
                </a:solidFill>
              </a:rPr>
              <a:t>As this product is built on the open-source code written by users themselves, they essentially build their product themselves.</a:t>
            </a:r>
            <a:endParaRPr sz="600">
              <a:solidFill>
                <a:srgbClr val="919191"/>
              </a:solidFill>
            </a:endParaRPr>
          </a:p>
        </p:txBody>
      </p:sp>
      <p:sp>
        <p:nvSpPr>
          <p:cNvPr id="295" name="Google Shape;295;p40"/>
          <p:cNvSpPr txBox="1"/>
          <p:nvPr>
            <p:ph idx="1" type="body"/>
          </p:nvPr>
        </p:nvSpPr>
        <p:spPr>
          <a:xfrm>
            <a:off x="378069" y="1771650"/>
            <a:ext cx="1169400" cy="15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9191"/>
              </a:buClr>
              <a:buSzPts val="700"/>
              <a:buNone/>
            </a:pPr>
            <a:r>
              <a:rPr lang="en-GB" sz="700">
                <a:solidFill>
                  <a:srgbClr val="919191"/>
                </a:solidFill>
              </a:rPr>
              <a:t>The main pillars of Lime are</a:t>
            </a:r>
            <a:endParaRPr sz="700">
              <a:solidFill>
                <a:srgbClr val="919191"/>
              </a:solidFill>
            </a:endParaRPr>
          </a:p>
          <a:p>
            <a:pPr indent="-234950" lvl="0" marL="393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9191"/>
              </a:buClr>
              <a:buSzPts val="700"/>
              <a:buChar char="-"/>
            </a:pPr>
            <a:r>
              <a:rPr lang="en-GB" sz="700">
                <a:solidFill>
                  <a:srgbClr val="919191"/>
                </a:solidFill>
              </a:rPr>
              <a:t>Web-based music production software</a:t>
            </a:r>
            <a:endParaRPr sz="700">
              <a:solidFill>
                <a:srgbClr val="919191"/>
              </a:solidFill>
            </a:endParaRPr>
          </a:p>
          <a:p>
            <a:pPr indent="-234950" lvl="0" marL="393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9191"/>
              </a:buClr>
              <a:buSzPts val="700"/>
              <a:buChar char="-"/>
            </a:pPr>
            <a:r>
              <a:rPr lang="en-GB" sz="700">
                <a:solidFill>
                  <a:srgbClr val="919191"/>
                </a:solidFill>
              </a:rPr>
              <a:t>Easy content hosting and management platform</a:t>
            </a:r>
            <a:endParaRPr sz="700">
              <a:solidFill>
                <a:srgbClr val="919191"/>
              </a:solidFill>
            </a:endParaRPr>
          </a:p>
          <a:p>
            <a:pPr indent="-234950" lvl="0" marL="393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9191"/>
              </a:buClr>
              <a:buSzPts val="700"/>
              <a:buChar char="-"/>
            </a:pPr>
            <a:r>
              <a:rPr lang="en-GB" sz="700">
                <a:solidFill>
                  <a:srgbClr val="919191"/>
                </a:solidFill>
              </a:rPr>
              <a:t>The open-source and music community that underpins the user base</a:t>
            </a:r>
            <a:endParaRPr sz="700">
              <a:solidFill>
                <a:srgbClr val="919191"/>
              </a:solidFill>
            </a:endParaRPr>
          </a:p>
        </p:txBody>
      </p:sp>
      <p:sp>
        <p:nvSpPr>
          <p:cNvPr id="296" name="Google Shape;296;p40"/>
          <p:cNvSpPr txBox="1"/>
          <p:nvPr>
            <p:ph idx="1" type="body"/>
          </p:nvPr>
        </p:nvSpPr>
        <p:spPr>
          <a:xfrm>
            <a:off x="2417885" y="2628900"/>
            <a:ext cx="1828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9191"/>
              </a:buClr>
              <a:buSzPts val="700"/>
              <a:buNone/>
            </a:pPr>
            <a:r>
              <a:rPr lang="en-GB" sz="700">
                <a:solidFill>
                  <a:srgbClr val="919191"/>
                </a:solidFill>
              </a:rPr>
              <a:t>Lime offers a very low entry barrier and negligible royalty free along with legal protection</a:t>
            </a:r>
            <a:endParaRPr sz="700">
              <a:solidFill>
                <a:srgbClr val="91919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9191"/>
              </a:buClr>
              <a:buSzPts val="700"/>
              <a:buNone/>
            </a:pPr>
            <a:r>
              <a:t/>
            </a:r>
            <a:endParaRPr sz="700">
              <a:solidFill>
                <a:srgbClr val="91919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9191"/>
              </a:buClr>
              <a:buSzPts val="700"/>
              <a:buNone/>
            </a:pPr>
            <a:r>
              <a:rPr lang="en-GB" sz="700">
                <a:solidFill>
                  <a:srgbClr val="919191"/>
                </a:solidFill>
              </a:rPr>
              <a:t>Un-intrusive ads and the underlying community make finding new music very easy</a:t>
            </a:r>
            <a:endParaRPr sz="700">
              <a:solidFill>
                <a:srgbClr val="91919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9191"/>
              </a:buClr>
              <a:buSzPts val="700"/>
              <a:buNone/>
            </a:pPr>
            <a:r>
              <a:t/>
            </a:r>
            <a:endParaRPr sz="700">
              <a:solidFill>
                <a:srgbClr val="91919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9191"/>
              </a:buClr>
              <a:buSzPts val="700"/>
              <a:buNone/>
            </a:pPr>
            <a:r>
              <a:rPr lang="en-GB" sz="700">
                <a:solidFill>
                  <a:srgbClr val="919191"/>
                </a:solidFill>
              </a:rPr>
              <a:t>Lime is completely free to use and publish </a:t>
            </a:r>
            <a:endParaRPr sz="700">
              <a:solidFill>
                <a:srgbClr val="919191"/>
              </a:solidFill>
            </a:endParaRPr>
          </a:p>
        </p:txBody>
      </p:sp>
      <p:sp>
        <p:nvSpPr>
          <p:cNvPr id="297" name="Google Shape;297;p40"/>
          <p:cNvSpPr txBox="1"/>
          <p:nvPr>
            <p:ph idx="1" type="body"/>
          </p:nvPr>
        </p:nvSpPr>
        <p:spPr>
          <a:xfrm>
            <a:off x="5339862" y="1221581"/>
            <a:ext cx="1676400" cy="11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9191"/>
              </a:buClr>
              <a:buSzPts val="700"/>
              <a:buNone/>
            </a:pPr>
            <a:r>
              <a:rPr lang="en-GB" sz="600">
                <a:solidFill>
                  <a:srgbClr val="919191"/>
                </a:solidFill>
              </a:rPr>
              <a:t>Creators want to make new songs and expand their discographies</a:t>
            </a:r>
            <a:endParaRPr sz="600">
              <a:solidFill>
                <a:srgbClr val="91919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9191"/>
              </a:buClr>
              <a:buSzPts val="700"/>
              <a:buNone/>
            </a:pPr>
            <a:r>
              <a:t/>
            </a:r>
            <a:endParaRPr sz="600">
              <a:solidFill>
                <a:srgbClr val="91919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9191"/>
              </a:buClr>
              <a:buSzPts val="700"/>
              <a:buNone/>
            </a:pPr>
            <a:r>
              <a:rPr lang="en-GB" sz="600">
                <a:solidFill>
                  <a:srgbClr val="919191"/>
                </a:solidFill>
              </a:rPr>
              <a:t>Creators want to engage with other creators and find new audiences</a:t>
            </a:r>
            <a:endParaRPr sz="600">
              <a:solidFill>
                <a:srgbClr val="91919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9191"/>
              </a:buClr>
              <a:buSzPts val="700"/>
              <a:buNone/>
            </a:pPr>
            <a:r>
              <a:t/>
            </a:r>
            <a:endParaRPr sz="600">
              <a:solidFill>
                <a:srgbClr val="91919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9191"/>
              </a:buClr>
              <a:buSzPts val="700"/>
              <a:buNone/>
            </a:pPr>
            <a:r>
              <a:rPr lang="en-GB" sz="600">
                <a:solidFill>
                  <a:srgbClr val="919191"/>
                </a:solidFill>
              </a:rPr>
              <a:t>Casual users want a less intrusive way to find new music</a:t>
            </a:r>
            <a:endParaRPr sz="600">
              <a:solidFill>
                <a:srgbClr val="91919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9191"/>
              </a:buClr>
              <a:buSzPts val="700"/>
              <a:buNone/>
            </a:pPr>
            <a:r>
              <a:t/>
            </a:r>
            <a:endParaRPr sz="600">
              <a:solidFill>
                <a:srgbClr val="91919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9191"/>
              </a:buClr>
              <a:buSzPts val="700"/>
              <a:buNone/>
            </a:pPr>
            <a:r>
              <a:rPr lang="en-GB" sz="600">
                <a:solidFill>
                  <a:srgbClr val="919191"/>
                </a:solidFill>
              </a:rPr>
              <a:t>People in the ecosystem can find a way to actively contribute to the products they use.</a:t>
            </a:r>
            <a:endParaRPr sz="600">
              <a:solidFill>
                <a:srgbClr val="919191"/>
              </a:solidFill>
            </a:endParaRPr>
          </a:p>
        </p:txBody>
      </p:sp>
      <p:sp>
        <p:nvSpPr>
          <p:cNvPr id="298" name="Google Shape;298;p40"/>
          <p:cNvSpPr txBox="1"/>
          <p:nvPr>
            <p:ph idx="1" type="body"/>
          </p:nvPr>
        </p:nvSpPr>
        <p:spPr>
          <a:xfrm>
            <a:off x="5339862" y="2628900"/>
            <a:ext cx="16764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9191"/>
              </a:buClr>
              <a:buSzPts val="700"/>
              <a:buNone/>
            </a:pPr>
            <a:r>
              <a:rPr lang="en-GB" sz="600">
                <a:solidFill>
                  <a:srgbClr val="919191"/>
                </a:solidFill>
              </a:rPr>
              <a:t>Large companies and labels take an eye-watering cut from their producers</a:t>
            </a:r>
            <a:endParaRPr sz="600">
              <a:solidFill>
                <a:srgbClr val="91919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9191"/>
              </a:buClr>
              <a:buSzPts val="700"/>
              <a:buNone/>
            </a:pPr>
            <a:r>
              <a:t/>
            </a:r>
            <a:endParaRPr sz="600">
              <a:solidFill>
                <a:srgbClr val="91919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9191"/>
              </a:buClr>
              <a:buSzPts val="700"/>
              <a:buNone/>
            </a:pPr>
            <a:r>
              <a:rPr lang="en-GB" sz="600">
                <a:solidFill>
                  <a:srgbClr val="919191"/>
                </a:solidFill>
              </a:rPr>
              <a:t>Users are usually bombarded with in-music ads and sponsored content that do not allow them to find music organically</a:t>
            </a:r>
            <a:endParaRPr sz="600">
              <a:solidFill>
                <a:srgbClr val="91919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9191"/>
              </a:buClr>
              <a:buSzPts val="700"/>
              <a:buNone/>
            </a:pPr>
            <a:r>
              <a:t/>
            </a:r>
            <a:endParaRPr sz="600">
              <a:solidFill>
                <a:srgbClr val="91919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9191"/>
              </a:buClr>
              <a:buSzPts val="700"/>
              <a:buNone/>
            </a:pPr>
            <a:r>
              <a:rPr lang="en-GB" sz="600">
                <a:solidFill>
                  <a:srgbClr val="919191"/>
                </a:solidFill>
              </a:rPr>
              <a:t>Most of the music production software is quite expensive and offer a high barrier to entry</a:t>
            </a:r>
            <a:endParaRPr sz="600">
              <a:solidFill>
                <a:srgbClr val="919191"/>
              </a:solidFill>
            </a:endParaRPr>
          </a:p>
        </p:txBody>
      </p:sp>
      <p:sp>
        <p:nvSpPr>
          <p:cNvPr id="299" name="Google Shape;299;p40"/>
          <p:cNvSpPr txBox="1"/>
          <p:nvPr>
            <p:ph idx="1" type="body"/>
          </p:nvPr>
        </p:nvSpPr>
        <p:spPr>
          <a:xfrm>
            <a:off x="7526215" y="1771650"/>
            <a:ext cx="1195800" cy="15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9191"/>
              </a:buClr>
              <a:buSzPts val="700"/>
              <a:buNone/>
            </a:pPr>
            <a:r>
              <a:rPr lang="en-GB" sz="600">
                <a:solidFill>
                  <a:srgbClr val="919191"/>
                </a:solidFill>
              </a:rPr>
              <a:t>Artists want to make music and focus only on that - they shouldn’t worry about contracts, publishing, and storage.</a:t>
            </a:r>
            <a:endParaRPr sz="600">
              <a:solidFill>
                <a:srgbClr val="91919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9191"/>
              </a:buClr>
              <a:buSzPts val="700"/>
              <a:buNone/>
            </a:pPr>
            <a:r>
              <a:t/>
            </a:r>
            <a:endParaRPr sz="600">
              <a:solidFill>
                <a:srgbClr val="91919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9191"/>
              </a:buClr>
              <a:buSzPts val="700"/>
              <a:buNone/>
            </a:pPr>
            <a:r>
              <a:rPr lang="en-GB" sz="600">
                <a:solidFill>
                  <a:srgbClr val="919191"/>
                </a:solidFill>
              </a:rPr>
              <a:t>Casual listeners want to find budding artists to support and find like-minded individuals</a:t>
            </a:r>
            <a:endParaRPr sz="600">
              <a:solidFill>
                <a:srgbClr val="91919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9191"/>
              </a:buClr>
              <a:buSzPts val="700"/>
              <a:buNone/>
            </a:pPr>
            <a:r>
              <a:t/>
            </a:r>
            <a:endParaRPr sz="600">
              <a:solidFill>
                <a:srgbClr val="91919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9191"/>
              </a:buClr>
              <a:buSzPts val="700"/>
              <a:buNone/>
            </a:pPr>
            <a:r>
              <a:rPr lang="en-GB" sz="600">
                <a:solidFill>
                  <a:srgbClr val="919191"/>
                </a:solidFill>
              </a:rPr>
              <a:t>Open-source contributors want to build a large-scale product and support the community</a:t>
            </a:r>
            <a:endParaRPr sz="600">
              <a:solidFill>
                <a:srgbClr val="919191"/>
              </a:solidFill>
            </a:endParaRPr>
          </a:p>
        </p:txBody>
      </p:sp>
      <p:sp>
        <p:nvSpPr>
          <p:cNvPr id="300" name="Google Shape;300;p40"/>
          <p:cNvSpPr txBox="1"/>
          <p:nvPr>
            <p:ph idx="1" type="body"/>
          </p:nvPr>
        </p:nvSpPr>
        <p:spPr>
          <a:xfrm>
            <a:off x="1477108" y="4299347"/>
            <a:ext cx="2883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9191"/>
              </a:buClr>
              <a:buSzPts val="700"/>
              <a:buNone/>
            </a:pPr>
            <a:r>
              <a:rPr lang="en-GB" sz="700">
                <a:solidFill>
                  <a:srgbClr val="919191"/>
                </a:solidFill>
              </a:rPr>
              <a:t>Lime: An end-to-end music creation, hosting, and promotion platform for budding creators</a:t>
            </a:r>
            <a:endParaRPr/>
          </a:p>
        </p:txBody>
      </p:sp>
      <p:sp>
        <p:nvSpPr>
          <p:cNvPr id="301" name="Google Shape;301;p40"/>
          <p:cNvSpPr txBox="1"/>
          <p:nvPr>
            <p:ph idx="1" type="body"/>
          </p:nvPr>
        </p:nvSpPr>
        <p:spPr>
          <a:xfrm>
            <a:off x="5950926" y="4299347"/>
            <a:ext cx="2891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9191"/>
              </a:buClr>
              <a:buSzPts val="700"/>
              <a:buNone/>
            </a:pPr>
            <a:r>
              <a:rPr lang="en-GB" sz="700">
                <a:solidFill>
                  <a:srgbClr val="919191"/>
                </a:solidFill>
              </a:rPr>
              <a:t>Budding artists, Music enjoyer, open-source developers</a:t>
            </a:r>
            <a:endParaRPr/>
          </a:p>
        </p:txBody>
      </p:sp>
      <p:sp>
        <p:nvSpPr>
          <p:cNvPr id="302" name="Google Shape;302;p40"/>
          <p:cNvSpPr txBox="1"/>
          <p:nvPr/>
        </p:nvSpPr>
        <p:spPr>
          <a:xfrm>
            <a:off x="228600" y="4843463"/>
            <a:ext cx="86868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600"/>
              <a:buFont typeface="Arial"/>
              <a:buNone/>
            </a:pPr>
            <a:r>
              <a:rPr b="0" i="0" lang="en-GB" sz="6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Design and Copyright by: Strategyzer AG (</a:t>
            </a:r>
            <a:r>
              <a:rPr b="0" i="0" lang="en-GB" sz="600" u="sng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https://www.strategyzer.com</a:t>
            </a:r>
            <a:r>
              <a:rPr b="0" i="0" lang="en-GB" sz="6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Design and Copyright by: Strategyzer AG (https://www.strategyzer.com</a:t>
            </a:r>
            <a:r>
              <a:rPr b="0" i="0" lang="en-GB" sz="600" u="sng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/</a:t>
            </a:r>
            <a:r>
              <a:rPr b="0" i="0" lang="en-GB" sz="6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). PowerPoint implementation by: Neos Chronos Limited </a:t>
            </a:r>
            <a:r>
              <a:rPr b="0" i="0" lang="en-GB" sz="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GB" sz="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https://neoschronos.com</a:t>
            </a:r>
            <a:r>
              <a:rPr b="0" i="0" lang="en-GB" sz="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 </a:t>
            </a:r>
            <a:r>
              <a:rPr b="0" i="0" lang="en-GB" sz="6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PowerPoint implementation License: </a:t>
            </a:r>
            <a:r>
              <a:rPr b="0" i="0" lang="en-GB" sz="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CC BY-SA 3.0</a:t>
            </a:r>
            <a:endParaRPr b="0" i="0" sz="600" u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00" u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1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Value pyramid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2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/>
              <a:t>Source</a:t>
            </a:r>
            <a:endParaRPr b="0"/>
          </a:p>
        </p:txBody>
      </p:sp>
      <p:sp>
        <p:nvSpPr>
          <p:cNvPr id="313" name="Google Shape;313;p42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https://media.bain.com/elements-of-value/#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Functional</a:t>
            </a:r>
            <a:endParaRPr/>
          </a:p>
        </p:txBody>
      </p:sp>
      <p:sp>
        <p:nvSpPr>
          <p:cNvPr id="319" name="Google Shape;319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Lime </a:t>
            </a:r>
            <a:r>
              <a:rPr lang="en-GB">
                <a:solidFill>
                  <a:schemeClr val="accent5"/>
                </a:solidFill>
              </a:rPr>
              <a:t>saves time</a:t>
            </a:r>
            <a:r>
              <a:rPr lang="en-GB"/>
              <a:t> for artists as they don’t need to waste time on </a:t>
            </a:r>
            <a:r>
              <a:rPr lang="en-GB"/>
              <a:t>installing and setting up software, and </a:t>
            </a:r>
            <a:r>
              <a:rPr lang="en-GB">
                <a:solidFill>
                  <a:schemeClr val="accent5"/>
                </a:solidFill>
              </a:rPr>
              <a:t>integrates</a:t>
            </a:r>
            <a:r>
              <a:rPr lang="en-GB"/>
              <a:t> them directly to their publishing platform.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It </a:t>
            </a:r>
            <a:r>
              <a:rPr lang="en-GB">
                <a:solidFill>
                  <a:schemeClr val="accent5"/>
                </a:solidFill>
              </a:rPr>
              <a:t>simplifies</a:t>
            </a:r>
            <a:r>
              <a:rPr lang="en-GB"/>
              <a:t> the entire process as it is an all-in-one tool; and </a:t>
            </a:r>
            <a:r>
              <a:rPr lang="en-GB">
                <a:solidFill>
                  <a:schemeClr val="accent5"/>
                </a:solidFill>
              </a:rPr>
              <a:t>reduces their risk</a:t>
            </a:r>
            <a:r>
              <a:rPr lang="en-GB"/>
              <a:t> of publishing as they’re not contractually bound to quantity or time-frame based agreements with any record labels.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It also </a:t>
            </a:r>
            <a:r>
              <a:rPr lang="en-GB">
                <a:solidFill>
                  <a:schemeClr val="accent5"/>
                </a:solidFill>
              </a:rPr>
              <a:t>connects</a:t>
            </a:r>
            <a:r>
              <a:rPr lang="en-GB"/>
              <a:t> them with other creators and listeners, hence making them appeal to a larger audience.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Emotional</a:t>
            </a:r>
            <a:endParaRPr/>
          </a:p>
        </p:txBody>
      </p:sp>
      <p:sp>
        <p:nvSpPr>
          <p:cNvPr id="325" name="Google Shape;325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Lime </a:t>
            </a:r>
            <a:r>
              <a:rPr lang="en-GB">
                <a:solidFill>
                  <a:schemeClr val="accent5"/>
                </a:solidFill>
              </a:rPr>
              <a:t>rewards</a:t>
            </a:r>
            <a:r>
              <a:rPr lang="en-GB"/>
              <a:t> loyal listeners and artists through custom badges that they can show on their profiles.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Its </a:t>
            </a:r>
            <a:r>
              <a:rPr lang="en-GB">
                <a:solidFill>
                  <a:schemeClr val="accent5"/>
                </a:solidFill>
              </a:rPr>
              <a:t>design</a:t>
            </a:r>
            <a:r>
              <a:rPr lang="en-GB"/>
              <a:t> is made with accessibility and ease-of-use in mind, so Lime can be used by as many </a:t>
            </a:r>
            <a:r>
              <a:rPr lang="en-GB"/>
              <a:t>people</a:t>
            </a:r>
            <a:r>
              <a:rPr lang="en-GB"/>
              <a:t> as possible.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Music is a great source of </a:t>
            </a:r>
            <a:r>
              <a:rPr lang="en-GB">
                <a:solidFill>
                  <a:schemeClr val="accent5"/>
                </a:solidFill>
              </a:rPr>
              <a:t>entertainment</a:t>
            </a:r>
            <a:r>
              <a:rPr lang="en-GB"/>
              <a:t> for many, and Lime is the ideal platform for anyone to discover new music.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Life-changing</a:t>
            </a:r>
            <a:endParaRPr/>
          </a:p>
        </p:txBody>
      </p:sp>
      <p:sp>
        <p:nvSpPr>
          <p:cNvPr id="331" name="Google Shape;331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Lime community makes </a:t>
            </a:r>
            <a:r>
              <a:rPr lang="en-GB"/>
              <a:t>people</a:t>
            </a:r>
            <a:r>
              <a:rPr lang="en-GB"/>
              <a:t> feel a strong sense of </a:t>
            </a:r>
            <a:r>
              <a:rPr lang="en-GB">
                <a:solidFill>
                  <a:schemeClr val="accent5"/>
                </a:solidFill>
              </a:rPr>
              <a:t>belonging</a:t>
            </a:r>
            <a:r>
              <a:rPr lang="en-GB"/>
              <a:t>, and this community is what spurs its growth.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Starting a project is normally quite hard, Lime intends to change this and </a:t>
            </a:r>
            <a:r>
              <a:rPr lang="en-GB">
                <a:solidFill>
                  <a:schemeClr val="accent5"/>
                </a:solidFill>
              </a:rPr>
              <a:t>motivate</a:t>
            </a:r>
            <a:r>
              <a:rPr lang="en-GB"/>
              <a:t> more people to make music because it’s only a few clicks away.</a:t>
            </a:r>
            <a:br>
              <a:rPr lang="en-GB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Social Impact</a:t>
            </a:r>
            <a:endParaRPr/>
          </a:p>
        </p:txBody>
      </p:sp>
      <p:sp>
        <p:nvSpPr>
          <p:cNvPr id="337" name="Google Shape;337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As Lime is democratic and transparent, artists of marginalised communities can make their voices heard and showcase their unique takes on </a:t>
            </a:r>
            <a:r>
              <a:rPr lang="en-GB"/>
              <a:t>music.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Lime: </a:t>
            </a:r>
            <a:r>
              <a:rPr lang="en-GB"/>
              <a:t>An end-to-end music creation, hosting, and promotion platform for budding creators.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350" y="717875"/>
            <a:ext cx="3707760" cy="3707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3000"/>
              <a:t>Mission statement</a:t>
            </a:r>
            <a:r>
              <a:rPr lang="en-GB" sz="3000"/>
              <a:t>: Harness the power of communities and make your sounds heard.</a:t>
            </a:r>
            <a:endParaRPr sz="3000"/>
          </a:p>
        </p:txBody>
      </p:sp>
      <p:sp>
        <p:nvSpPr>
          <p:cNvPr id="236" name="Google Shape;236;p3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3000"/>
              <a:t>Vision statement</a:t>
            </a:r>
            <a:r>
              <a:rPr lang="en-GB" sz="3000"/>
              <a:t>: To be the top preferred music platform for any new creator, anywhere.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/>
          <p:nvPr>
            <p:ph idx="1" type="body"/>
          </p:nvPr>
        </p:nvSpPr>
        <p:spPr>
          <a:xfrm>
            <a:off x="285750" y="800100"/>
            <a:ext cx="1619100" cy="114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GB"/>
              <a:t>Budding creators find it expensive to get music their career started due to the cost and contractual issues with record companies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GB"/>
              <a:t>Advanced musical software needs complex hardware to run and is very specialised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/>
          </a:p>
        </p:txBody>
      </p:sp>
      <p:sp>
        <p:nvSpPr>
          <p:cNvPr id="242" name="Google Shape;242;p34"/>
          <p:cNvSpPr txBox="1"/>
          <p:nvPr>
            <p:ph idx="1" type="body"/>
          </p:nvPr>
        </p:nvSpPr>
        <p:spPr>
          <a:xfrm>
            <a:off x="2017834" y="800100"/>
            <a:ext cx="1619100" cy="114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GB"/>
              <a:t>Built-in tools and extendability through OSS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GB"/>
              <a:t>Fair and cheap hosting and licensing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GB"/>
              <a:t>Web-based music discovery platform</a:t>
            </a:r>
            <a:endParaRPr/>
          </a:p>
        </p:txBody>
      </p:sp>
      <p:sp>
        <p:nvSpPr>
          <p:cNvPr id="243" name="Google Shape;243;p34"/>
          <p:cNvSpPr txBox="1"/>
          <p:nvPr>
            <p:ph idx="1" type="body"/>
          </p:nvPr>
        </p:nvSpPr>
        <p:spPr>
          <a:xfrm>
            <a:off x="3754315" y="800100"/>
            <a:ext cx="1619100" cy="114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GB"/>
              <a:t>Open-sourced and accessible tools, combined with an open and inclusive community, leads to an inviting platform for budding creators.</a:t>
            </a:r>
            <a:endParaRPr/>
          </a:p>
        </p:txBody>
      </p:sp>
      <p:sp>
        <p:nvSpPr>
          <p:cNvPr id="244" name="Google Shape;244;p34"/>
          <p:cNvSpPr txBox="1"/>
          <p:nvPr>
            <p:ph idx="1" type="body"/>
          </p:nvPr>
        </p:nvSpPr>
        <p:spPr>
          <a:xfrm>
            <a:off x="5490796" y="791765"/>
            <a:ext cx="1619100" cy="114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GB"/>
              <a:t>The Open-source community, when combined with the creator ecosystem, forms a strong bond with the platform that keeps on growing.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GB"/>
              <a:t>Lime allows creators to focus on their music, and it takes care of the rest.</a:t>
            </a:r>
            <a:endParaRPr/>
          </a:p>
        </p:txBody>
      </p:sp>
      <p:sp>
        <p:nvSpPr>
          <p:cNvPr id="245" name="Google Shape;245;p34"/>
          <p:cNvSpPr txBox="1"/>
          <p:nvPr>
            <p:ph idx="1" type="body"/>
          </p:nvPr>
        </p:nvSpPr>
        <p:spPr>
          <a:xfrm>
            <a:off x="7233138" y="791765"/>
            <a:ext cx="1619100" cy="114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GB"/>
              <a:t>Budding music creators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GB"/>
              <a:t>Casual listeners looking for new artists to listen to</a:t>
            </a:r>
            <a:endParaRPr/>
          </a:p>
        </p:txBody>
      </p:sp>
      <p:sp>
        <p:nvSpPr>
          <p:cNvPr id="246" name="Google Shape;246;p34"/>
          <p:cNvSpPr txBox="1"/>
          <p:nvPr>
            <p:ph idx="1" type="body"/>
          </p:nvPr>
        </p:nvSpPr>
        <p:spPr>
          <a:xfrm>
            <a:off x="285750" y="2224088"/>
            <a:ext cx="1619100" cy="114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GB"/>
              <a:t>There are many (costly) paid, and open source libraries that help make software, but they suffer from the lack of extensibility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GB"/>
              <a:t>There are also sites that host music for creators - our product adds creational benefits to this.</a:t>
            </a:r>
            <a:endParaRPr/>
          </a:p>
        </p:txBody>
      </p:sp>
      <p:sp>
        <p:nvSpPr>
          <p:cNvPr id="247" name="Google Shape;247;p34"/>
          <p:cNvSpPr txBox="1"/>
          <p:nvPr>
            <p:ph idx="1" type="body"/>
          </p:nvPr>
        </p:nvSpPr>
        <p:spPr>
          <a:xfrm>
            <a:off x="2028092" y="2224088"/>
            <a:ext cx="1619100" cy="114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GB"/>
              <a:t>User acquisition and music upload rates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GB"/>
              <a:t>Community support through new plugins and discussions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GB"/>
              <a:t>Hit(Click) count trends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/>
          </a:p>
        </p:txBody>
      </p:sp>
      <p:sp>
        <p:nvSpPr>
          <p:cNvPr id="248" name="Google Shape;248;p34"/>
          <p:cNvSpPr txBox="1"/>
          <p:nvPr>
            <p:ph idx="1" type="body"/>
          </p:nvPr>
        </p:nvSpPr>
        <p:spPr>
          <a:xfrm>
            <a:off x="3758711" y="2224088"/>
            <a:ext cx="1620900" cy="114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GB"/>
              <a:t>Soundcloud, Audacity, ChillHop, and FIgma - all in one, for music creators.</a:t>
            </a:r>
            <a:endParaRPr/>
          </a:p>
        </p:txBody>
      </p:sp>
      <p:sp>
        <p:nvSpPr>
          <p:cNvPr id="249" name="Google Shape;249;p34"/>
          <p:cNvSpPr txBox="1"/>
          <p:nvPr>
            <p:ph idx="1" type="body"/>
          </p:nvPr>
        </p:nvSpPr>
        <p:spPr>
          <a:xfrm>
            <a:off x="5493726" y="2224088"/>
            <a:ext cx="1619100" cy="114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GB"/>
              <a:t>Social Media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GB"/>
              <a:t>Github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GB"/>
              <a:t>Chat servers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GB"/>
              <a:t>Referrals</a:t>
            </a:r>
            <a:endParaRPr/>
          </a:p>
        </p:txBody>
      </p:sp>
      <p:sp>
        <p:nvSpPr>
          <p:cNvPr id="250" name="Google Shape;250;p34"/>
          <p:cNvSpPr txBox="1"/>
          <p:nvPr>
            <p:ph idx="1" type="body"/>
          </p:nvPr>
        </p:nvSpPr>
        <p:spPr>
          <a:xfrm>
            <a:off x="7233138" y="2224088"/>
            <a:ext cx="1619100" cy="114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GB"/>
              <a:t>Small creators/music clubs who will try the product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GB"/>
              <a:t>Software developers in the audio domain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/>
          </a:p>
        </p:txBody>
      </p:sp>
      <p:sp>
        <p:nvSpPr>
          <p:cNvPr id="251" name="Google Shape;251;p34"/>
          <p:cNvSpPr txBox="1"/>
          <p:nvPr>
            <p:ph idx="1" type="body"/>
          </p:nvPr>
        </p:nvSpPr>
        <p:spPr>
          <a:xfrm>
            <a:off x="285750" y="3657600"/>
            <a:ext cx="4210200" cy="108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GB"/>
              <a:t>Marketing costs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GB"/>
              <a:t>Development costs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GB"/>
              <a:t>Hosting and maintenance</a:t>
            </a:r>
            <a:endParaRPr/>
          </a:p>
        </p:txBody>
      </p:sp>
      <p:sp>
        <p:nvSpPr>
          <p:cNvPr id="252" name="Google Shape;252;p34"/>
          <p:cNvSpPr txBox="1"/>
          <p:nvPr>
            <p:ph idx="1" type="body"/>
          </p:nvPr>
        </p:nvSpPr>
        <p:spPr>
          <a:xfrm>
            <a:off x="4667250" y="3657600"/>
            <a:ext cx="4185000" cy="108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GB"/>
              <a:t>Advertisements shown to casual listeners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GB"/>
              <a:t>Premium (ad-free) subscriptions’ revenue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GB"/>
              <a:t>Collaborations with artists</a:t>
            </a:r>
            <a:endParaRPr/>
          </a:p>
        </p:txBody>
      </p:sp>
      <p:sp>
        <p:nvSpPr>
          <p:cNvPr id="253" name="Google Shape;253;p34"/>
          <p:cNvSpPr txBox="1"/>
          <p:nvPr>
            <p:ph idx="1" type="body"/>
          </p:nvPr>
        </p:nvSpPr>
        <p:spPr>
          <a:xfrm>
            <a:off x="3657600" y="285750"/>
            <a:ext cx="1295400" cy="1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GB"/>
              <a:t>Lime</a:t>
            </a:r>
            <a:endParaRPr/>
          </a:p>
        </p:txBody>
      </p:sp>
      <p:sp>
        <p:nvSpPr>
          <p:cNvPr id="254" name="Google Shape;254;p34"/>
          <p:cNvSpPr txBox="1"/>
          <p:nvPr>
            <p:ph idx="1" type="body"/>
          </p:nvPr>
        </p:nvSpPr>
        <p:spPr>
          <a:xfrm>
            <a:off x="5247542" y="285750"/>
            <a:ext cx="1295400" cy="1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GB"/>
              <a:t>Vijay Jaisankar</a:t>
            </a:r>
            <a:endParaRPr/>
          </a:p>
        </p:txBody>
      </p:sp>
      <p:sp>
        <p:nvSpPr>
          <p:cNvPr id="255" name="Google Shape;255;p34"/>
          <p:cNvSpPr txBox="1"/>
          <p:nvPr>
            <p:ph idx="1" type="body"/>
          </p:nvPr>
        </p:nvSpPr>
        <p:spPr>
          <a:xfrm>
            <a:off x="7162800" y="285750"/>
            <a:ext cx="1066800" cy="1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GB"/>
              <a:t>17</a:t>
            </a:r>
            <a:r>
              <a:rPr b="0" i="0" lang="en-GB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GB"/>
              <a:t>10</a:t>
            </a:r>
            <a:r>
              <a:rPr b="0" i="0" lang="en-GB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GB"/>
              <a:t>2022</a:t>
            </a:r>
            <a:endParaRPr/>
          </a:p>
        </p:txBody>
      </p:sp>
      <p:sp>
        <p:nvSpPr>
          <p:cNvPr id="256" name="Google Shape;256;p34"/>
          <p:cNvSpPr txBox="1"/>
          <p:nvPr>
            <p:ph idx="1" type="body"/>
          </p:nvPr>
        </p:nvSpPr>
        <p:spPr>
          <a:xfrm>
            <a:off x="8534400" y="285750"/>
            <a:ext cx="381000" cy="1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GB"/>
              <a:t>1.1</a:t>
            </a:r>
            <a:endParaRPr/>
          </a:p>
        </p:txBody>
      </p:sp>
      <p:sp>
        <p:nvSpPr>
          <p:cNvPr id="257" name="Google Shape;257;p34"/>
          <p:cNvSpPr txBox="1"/>
          <p:nvPr/>
        </p:nvSpPr>
        <p:spPr>
          <a:xfrm>
            <a:off x="228600" y="4843463"/>
            <a:ext cx="86868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600"/>
              <a:buFont typeface="Arial"/>
              <a:buNone/>
            </a:pPr>
            <a:r>
              <a:rPr b="0" i="0" lang="en-GB" sz="6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Lean Canvas is adapted from The Business Model Canvas (</a:t>
            </a:r>
            <a:r>
              <a:rPr b="0" i="0" lang="en-GB" sz="600" u="sng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www.businessmodelgeneration.com/canvas</a:t>
            </a:r>
            <a:r>
              <a:rPr b="0" i="0" lang="en-GB" sz="6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). PowerPoint implementation by: Neos Chronos Limited </a:t>
            </a:r>
            <a:r>
              <a:rPr b="0" i="0" lang="en-GB" sz="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GB" sz="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https://neoschronos.com</a:t>
            </a:r>
            <a:r>
              <a:rPr b="0" i="0" lang="en-GB" sz="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(https://neoschronos.com). License: </a:t>
            </a:r>
            <a:r>
              <a:rPr b="0" i="0" lang="en-GB" sz="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CC BY-SA 3.0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hlinkClick r:id="rId6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Clarifications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6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Unfair advantage</a:t>
            </a:r>
            <a:endParaRPr/>
          </a:p>
        </p:txBody>
      </p:sp>
      <p:sp>
        <p:nvSpPr>
          <p:cNvPr id="268" name="Google Shape;268;p3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</a:t>
            </a:r>
            <a:r>
              <a:rPr lang="en-GB">
                <a:solidFill>
                  <a:schemeClr val="accent5"/>
                </a:solidFill>
              </a:rPr>
              <a:t>Open-source community</a:t>
            </a:r>
            <a:r>
              <a:rPr lang="en-GB"/>
              <a:t>, when combined with the </a:t>
            </a:r>
            <a:r>
              <a:rPr lang="en-GB">
                <a:solidFill>
                  <a:schemeClr val="accent5"/>
                </a:solidFill>
              </a:rPr>
              <a:t>creator ecosystem</a:t>
            </a:r>
            <a:r>
              <a:rPr lang="en-GB"/>
              <a:t>, forms a strong bond with the platform that keeps on growing.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Such a holistic platform “saves” new creators from predatory labels and offers a </a:t>
            </a:r>
            <a:r>
              <a:rPr lang="en-GB">
                <a:solidFill>
                  <a:schemeClr val="accent5"/>
                </a:solidFill>
              </a:rPr>
              <a:t>no-holds-barred and transparent</a:t>
            </a:r>
            <a:r>
              <a:rPr lang="en-GB"/>
              <a:t> experience, so that the creators can </a:t>
            </a:r>
            <a:r>
              <a:rPr lang="en-GB">
                <a:solidFill>
                  <a:schemeClr val="accent5"/>
                </a:solidFill>
              </a:rPr>
              <a:t>focus on their work</a:t>
            </a:r>
            <a:r>
              <a:rPr lang="en-GB"/>
              <a:t> and not worry about anything else.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7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</a:t>
            </a:r>
            <a:r>
              <a:rPr lang="en-GB"/>
              <a:t>ould this be a two sided platform?</a:t>
            </a:r>
            <a:endParaRPr/>
          </a:p>
        </p:txBody>
      </p:sp>
      <p:sp>
        <p:nvSpPr>
          <p:cNvPr id="274" name="Google Shape;274;p3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Lime is </a:t>
            </a:r>
            <a:r>
              <a:rPr lang="en-GB">
                <a:solidFill>
                  <a:schemeClr val="accent5"/>
                </a:solidFill>
              </a:rPr>
              <a:t>democratic</a:t>
            </a:r>
            <a:r>
              <a:rPr lang="en-GB"/>
              <a:t> - any user can be an artist and publish their work.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An interesting addition to this business model is </a:t>
            </a:r>
            <a:r>
              <a:rPr lang="en-GB">
                <a:solidFill>
                  <a:schemeClr val="accent5"/>
                </a:solidFill>
              </a:rPr>
              <a:t>Auctions</a:t>
            </a:r>
            <a:r>
              <a:rPr lang="en-GB"/>
              <a:t>: artists can quote </a:t>
            </a:r>
            <a:r>
              <a:rPr lang="en-GB"/>
              <a:t>their prices and Lime can facilitate fairer earnings.</a:t>
            </a:r>
            <a:br>
              <a:rPr lang="en-GB"/>
            </a:br>
            <a:r>
              <a:rPr lang="en-GB"/>
              <a:t>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We feel like this feature is an </a:t>
            </a:r>
            <a:r>
              <a:rPr lang="en-GB">
                <a:solidFill>
                  <a:schemeClr val="accent5"/>
                </a:solidFill>
              </a:rPr>
              <a:t>exciting future prospect</a:t>
            </a:r>
            <a:r>
              <a:rPr lang="en-GB"/>
              <a:t> for Lime after it gets a good amount of credibility (and hence builds trust) in the community.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8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C</a:t>
            </a:r>
            <a:r>
              <a:rPr lang="en-GB" sz="2500"/>
              <a:t>ould this also be a collaborative platform for artists and accompanying artists?</a:t>
            </a:r>
            <a:endParaRPr sz="2500"/>
          </a:p>
        </p:txBody>
      </p:sp>
      <p:sp>
        <p:nvSpPr>
          <p:cNvPr id="280" name="Google Shape;280;p3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>
                <a:solidFill>
                  <a:schemeClr val="accent5"/>
                </a:solidFill>
              </a:rPr>
              <a:t>Yes</a:t>
            </a:r>
            <a:r>
              <a:rPr lang="en-GB"/>
              <a:t> - this is a brilliant idea and thanks for the suggestion!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Lime is based on the ideals of communities and sharing is a key indicator of growth.</a:t>
            </a:r>
            <a:br>
              <a:rPr lang="en-GB"/>
            </a:br>
            <a:r>
              <a:rPr lang="en-GB"/>
              <a:t>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Char char="●"/>
            </a:pPr>
            <a:r>
              <a:rPr lang="en-GB">
                <a:solidFill>
                  <a:schemeClr val="accent5"/>
                </a:solidFill>
              </a:rPr>
              <a:t>Artists can collaborate with other artists and </a:t>
            </a:r>
            <a:r>
              <a:rPr lang="en-GB">
                <a:solidFill>
                  <a:schemeClr val="accent5"/>
                </a:solidFill>
              </a:rPr>
              <a:t>publish</a:t>
            </a:r>
            <a:r>
              <a:rPr lang="en-GB">
                <a:solidFill>
                  <a:schemeClr val="accent5"/>
                </a:solidFill>
              </a:rPr>
              <a:t> music as “groups”.</a:t>
            </a:r>
            <a:br>
              <a:rPr lang="en-GB">
                <a:solidFill>
                  <a:schemeClr val="accent5"/>
                </a:solidFill>
              </a:rPr>
            </a:br>
            <a:endParaRPr>
              <a:solidFill>
                <a:schemeClr val="accent5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The </a:t>
            </a:r>
            <a:r>
              <a:rPr lang="en-GB">
                <a:solidFill>
                  <a:schemeClr val="accent5"/>
                </a:solidFill>
              </a:rPr>
              <a:t>music-making tools</a:t>
            </a:r>
            <a:r>
              <a:rPr lang="en-GB"/>
              <a:t> will also be collaborative and real-time.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Neos Chronos">
      <a:dk1>
        <a:srgbClr val="444444"/>
      </a:dk1>
      <a:lt1>
        <a:srgbClr val="FFFFFF"/>
      </a:lt1>
      <a:dk2>
        <a:srgbClr val="222222"/>
      </a:dk2>
      <a:lt2>
        <a:srgbClr val="F3F3F3"/>
      </a:lt2>
      <a:accent1>
        <a:srgbClr val="669933"/>
      </a:accent1>
      <a:accent2>
        <a:srgbClr val="38BEEA"/>
      </a:accent2>
      <a:accent3>
        <a:srgbClr val="EA38C0"/>
      </a:accent3>
      <a:accent4>
        <a:srgbClr val="EABB38"/>
      </a:accent4>
      <a:accent5>
        <a:srgbClr val="788C92"/>
      </a:accent5>
      <a:accent6>
        <a:srgbClr val="EA6238"/>
      </a:accent6>
      <a:hlink>
        <a:srgbClr val="787828"/>
      </a:hlink>
      <a:folHlink>
        <a:srgbClr val="9AA2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Neos Chronos">
      <a:dk1>
        <a:srgbClr val="444444"/>
      </a:dk1>
      <a:lt1>
        <a:srgbClr val="FFFFFF"/>
      </a:lt1>
      <a:dk2>
        <a:srgbClr val="222222"/>
      </a:dk2>
      <a:lt2>
        <a:srgbClr val="F3F3F3"/>
      </a:lt2>
      <a:accent1>
        <a:srgbClr val="669933"/>
      </a:accent1>
      <a:accent2>
        <a:srgbClr val="38BEEA"/>
      </a:accent2>
      <a:accent3>
        <a:srgbClr val="EA38C0"/>
      </a:accent3>
      <a:accent4>
        <a:srgbClr val="EABB38"/>
      </a:accent4>
      <a:accent5>
        <a:srgbClr val="788C92"/>
      </a:accent5>
      <a:accent6>
        <a:srgbClr val="EA6238"/>
      </a:accent6>
      <a:hlink>
        <a:srgbClr val="787828"/>
      </a:hlink>
      <a:folHlink>
        <a:srgbClr val="9AA2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