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Mako"/>
      <p:regular r:id="rId33"/>
    </p:embeddedFont>
    <p:embeddedFont>
      <p:font typeface="Crimson Tex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4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33" Type="http://schemas.openxmlformats.org/officeDocument/2006/relationships/font" Target="fonts/Mako-regular.fntdata"/><Relationship Id="rId32" Type="http://schemas.openxmlformats.org/officeDocument/2006/relationships/font" Target="fonts/RussoOne-regular.fntdata"/><Relationship Id="rId35" Type="http://schemas.openxmlformats.org/officeDocument/2006/relationships/font" Target="fonts/CrimsonText-bold.fntdata"/><Relationship Id="rId34" Type="http://schemas.openxmlformats.org/officeDocument/2006/relationships/font" Target="fonts/CrimsonText-regular.fntdata"/><Relationship Id="rId37" Type="http://schemas.openxmlformats.org/officeDocument/2006/relationships/font" Target="fonts/CrimsonText-boldItalic.fntdata"/><Relationship Id="rId36" Type="http://schemas.openxmlformats.org/officeDocument/2006/relationships/font" Target="fonts/CrimsonText-italic.fntdata"/><Relationship Id="rId39" Type="http://schemas.openxmlformats.org/officeDocument/2006/relationships/font" Target="fonts/OpenSans-bold.fntdata"/><Relationship Id="rId38" Type="http://schemas.openxmlformats.org/officeDocument/2006/relationships/font" Target="fonts/OpenSans-regular.fntdata"/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29" Type="http://schemas.openxmlformats.org/officeDocument/2006/relationships/font" Target="fonts/OpenSans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erriweatherLigh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047ddf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047ddf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047ddf5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4047ddf5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047ddf5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047ddf5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047ddf5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047ddf5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4047ddf5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4047ddf5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4047ddf5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4047ddf5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047ddf5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4047ddf5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4047ddf5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4047ddf5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4047ddf5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4047ddf5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4047ddf5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4047ddf5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4047ddf5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4047ddf5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047ddf5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047ddf5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4047ddf5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4047ddf5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047ddf5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4047ddf5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esswrong.com/posts/QdXrkWoK2Pp6XhNuQ/introduction-to-prisoners-dilemma" TargetMode="External"/><Relationship Id="rId4" Type="http://schemas.openxmlformats.org/officeDocument/2006/relationships/hyperlink" Target="https://www.semanticscholar.org/paper/A-review-of-iterated-prisoner%27s-dilemma-strategies-Jurisic-Kermek/e4334e8b798416bb58e335226d9f55779aeb33a3" TargetMode="External"/><Relationship Id="rId5" Type="http://schemas.openxmlformats.org/officeDocument/2006/relationships/hyperlink" Target="https://drive.google.com/file/d/1Xx8W2iKCDkJddiQnIOEze_1YxXd7e4Tq/view" TargetMode="External"/><Relationship Id="rId6" Type="http://schemas.openxmlformats.org/officeDocument/2006/relationships/hyperlink" Target="https://in.mathworks.com/help/gads/what-is-the-genetic-algorithm.html" TargetMode="External"/><Relationship Id="rId7" Type="http://schemas.openxmlformats.org/officeDocument/2006/relationships/hyperlink" Target="https://ieeexplore.ieee.org/stamp/stamp.jsp?arnumber=5561648" TargetMode="External"/><Relationship Id="rId8" Type="http://schemas.openxmlformats.org/officeDocument/2006/relationships/hyperlink" Target="https://machinelearningmastery.com/simple-genetic-algorithm-from-scratch-in-pytho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B65"/>
                </a:solidFill>
              </a:rPr>
              <a:t>Genetic algorithms ft. Prisoners’ dilemma</a:t>
            </a:r>
            <a:endParaRPr>
              <a:solidFill>
                <a:srgbClr val="FF6B65"/>
              </a:solidFill>
            </a:endParaRPr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Mandate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idx="1" type="subTitle"/>
          </p:nvPr>
        </p:nvSpPr>
        <p:spPr>
          <a:xfrm>
            <a:off x="2247500" y="1929625"/>
            <a:ext cx="2103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Hassan, et al.</a:t>
            </a:r>
            <a:endParaRPr/>
          </a:p>
        </p:txBody>
      </p:sp>
      <p:sp>
        <p:nvSpPr>
          <p:cNvPr id="523" name="Google Shape;523;p63"/>
          <p:cNvSpPr txBox="1"/>
          <p:nvPr>
            <p:ph idx="2" type="subTitle"/>
          </p:nvPr>
        </p:nvSpPr>
        <p:spPr>
          <a:xfrm>
            <a:off x="2247500" y="2408700"/>
            <a:ext cx="5160300" cy="2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found that Game Theory is tightly related to Evolutionary Algorithms, especially Genetic Algorithm. Genetic Algorithm was mainly utilized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an absolute optimal strategy by virtually applying a game against a known strategy.</a:t>
            </a:r>
            <a:endParaRPr/>
          </a:p>
        </p:txBody>
      </p:sp>
      <p:sp>
        <p:nvSpPr>
          <p:cNvPr id="524" name="Google Shape;524;p63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theory and genetic algorithms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4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 + 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N_EPISODES = 20_000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POPULATION_SIZE = 250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GENE_SIZE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942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P_MUTATION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F845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endParaRPr sz="1150">
              <a:solidFill>
                <a:srgbClr val="FFDF7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942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P_CROSSOVER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F845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endParaRPr sz="1150">
              <a:solidFill>
                <a:srgbClr val="FFDF7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5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Introduction to PD: </a:t>
            </a:r>
            <a:r>
              <a:rPr lang="en" sz="800" u="sng">
                <a:latin typeface="Arial"/>
                <a:ea typeface="Arial"/>
                <a:cs typeface="Arial"/>
                <a:sym typeface="Arial"/>
                <a:hlinkClick r:id="rId3"/>
              </a:rPr>
              <a:t>https://www.lesswrong.com/posts/QdXrkWoK2Pp6XhNuQ/introduction-to-prisoners-dilemma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IPD strategies: </a:t>
            </a:r>
            <a:r>
              <a:rPr lang="en" sz="800" u="sng">
                <a:latin typeface="Arial"/>
                <a:ea typeface="Arial"/>
                <a:cs typeface="Arial"/>
                <a:sym typeface="Arial"/>
                <a:hlinkClick r:id="rId4"/>
              </a:rPr>
              <a:t>https://www.semanticscholar.org/paper/A-review-of-iterated-prisoner%27s-dilemma-strategies-Jurisic-Kermek/e4334e8b798416bb58e335226d9f55779aeb33a3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MAS slides: </a:t>
            </a:r>
            <a:r>
              <a:rPr lang="en" sz="800" u="sng">
                <a:latin typeface="Arial"/>
                <a:ea typeface="Arial"/>
                <a:cs typeface="Arial"/>
                <a:sym typeface="Arial"/>
                <a:hlinkClick r:id="rId5"/>
              </a:rPr>
              <a:t>https://drive.google.com/file/d/1Xx8W2iKCDkJddiQnIOEze_1YxXd7e4Tq/view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Introduction to genetic algorithms: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https://in.mathworks.com/help/gads/what-is-the-genetic-algorithm.html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Hassan, et al.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https://ieeexplore.ieee.org/stamp/stamp.jsp?arnumber=5561648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Genetic algorithms in Python: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https://machinelearningmastery.com/simple-genetic-algorithm-from-scratch-in-python/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rial"/>
              <a:buChar char="●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Kai codes YT: https://www.youtube.com/watch?v=XP8R0yzAbdo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47" name="Google Shape;547;p67"/>
          <p:cNvSpPr txBox="1"/>
          <p:nvPr>
            <p:ph idx="1" type="subTitle"/>
          </p:nvPr>
        </p:nvSpPr>
        <p:spPr>
          <a:xfrm>
            <a:off x="2983350" y="2586900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IMT2019525 VIJAY JAISANKAR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of this mandate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To showcase something we found interesting and to correlate those concepts through simulations covering concepts discussed in class.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Prisoners’ dilemma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25" y="1143000"/>
            <a:ext cx="7143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7F848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 Score matrix represented as (agent, antagonist)</a:t>
            </a:r>
            <a:endParaRPr i="1" sz="1150">
              <a:solidFill>
                <a:srgbClr val="7F848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942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SCORE_MATRIX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F845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('C', 'C'): (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('C', 'D'): (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('D', 'C'): (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('D', 'D'): (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FFDF7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Prisoners’ dilemma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00" y="257175"/>
            <a:ext cx="62103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0" y="1443038"/>
            <a:ext cx="3400425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1"/>
          <p:cNvSpPr txBox="1"/>
          <p:nvPr/>
        </p:nvSpPr>
        <p:spPr>
          <a:xfrm>
            <a:off x="5914275" y="1215475"/>
            <a:ext cx="2490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genetic algorithm is a method for solving both constrained and unconstrained optimization problems that is based on natural selection, the process that drives biological evolution. The genetic algorithm repeatedly modifies a population of individual solutions.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>
            <p:ph type="title"/>
          </p:nvPr>
        </p:nvSpPr>
        <p:spPr>
          <a:xfrm>
            <a:off x="713225" y="445025"/>
            <a:ext cx="558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Key elements of a genetic algorithm</a:t>
            </a:r>
            <a:endParaRPr sz="2500"/>
          </a:p>
        </p:txBody>
      </p:sp>
      <p:sp>
        <p:nvSpPr>
          <p:cNvPr id="517" name="Google Shape;517;p6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</a:t>
            </a:r>
            <a:r>
              <a:rPr lang="en"/>
              <a:t> representation of a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to generate new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Fitness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Crossover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 function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