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  <p:sldMasterId id="2147483685" r:id="rId2"/>
  </p:sldMasterIdLst>
  <p:notesMasterIdLst>
    <p:notesMasterId r:id="rId32"/>
  </p:notesMasterIdLst>
  <p:sldIdLst>
    <p:sldId id="256" r:id="rId3"/>
    <p:sldId id="398" r:id="rId4"/>
    <p:sldId id="403" r:id="rId5"/>
    <p:sldId id="404" r:id="rId6"/>
    <p:sldId id="406" r:id="rId7"/>
    <p:sldId id="433" r:id="rId8"/>
    <p:sldId id="463" r:id="rId9"/>
    <p:sldId id="444" r:id="rId10"/>
    <p:sldId id="446" r:id="rId11"/>
    <p:sldId id="458" r:id="rId12"/>
    <p:sldId id="445" r:id="rId13"/>
    <p:sldId id="464" r:id="rId14"/>
    <p:sldId id="465" r:id="rId15"/>
    <p:sldId id="459" r:id="rId16"/>
    <p:sldId id="460" r:id="rId17"/>
    <p:sldId id="461" r:id="rId18"/>
    <p:sldId id="423" r:id="rId19"/>
    <p:sldId id="447" r:id="rId20"/>
    <p:sldId id="451" r:id="rId21"/>
    <p:sldId id="450" r:id="rId22"/>
    <p:sldId id="455" r:id="rId23"/>
    <p:sldId id="448" r:id="rId24"/>
    <p:sldId id="456" r:id="rId25"/>
    <p:sldId id="438" r:id="rId26"/>
    <p:sldId id="457" r:id="rId27"/>
    <p:sldId id="466" r:id="rId28"/>
    <p:sldId id="467" r:id="rId29"/>
    <p:sldId id="405" r:id="rId30"/>
    <p:sldId id="430" r:id="rId31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pitchFamily="34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pitchFamily="34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pitchFamily="34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pitchFamily="34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CC00FF"/>
    <a:srgbClr val="FF0066"/>
    <a:srgbClr val="FF99CC"/>
    <a:srgbClr val="0099CC"/>
    <a:srgbClr val="8207B9"/>
    <a:srgbClr val="FF6600"/>
    <a:srgbClr val="FBB66B"/>
    <a:srgbClr val="FF99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16" autoAdjust="0"/>
  </p:normalViewPr>
  <p:slideViewPr>
    <p:cSldViewPr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8380534029220498E-2"/>
          <c:y val="8.9959436888570748E-2"/>
          <c:w val="0.81173641576614552"/>
          <c:h val="0.5927690288713904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FACULTY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0-660B-4856-AFC2-655506B7398C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660B-4856-AFC2-655506B7398C}"/>
              </c:ext>
            </c:extLst>
          </c:dPt>
          <c:dPt>
            <c:idx val="2"/>
            <c:bubble3D val="0"/>
            <c:spPr>
              <a:solidFill>
                <a:srgbClr val="660066"/>
              </a:solidFill>
            </c:spPr>
            <c:extLst>
              <c:ext xmlns:c16="http://schemas.microsoft.com/office/drawing/2014/chart" uri="{C3380CC4-5D6E-409C-BE32-E72D297353CC}">
                <c16:uniqueId val="{00000002-660B-4856-AFC2-655506B7398C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60B-4856-AFC2-655506B7398C}"/>
              </c:ext>
            </c:extLst>
          </c:dPt>
          <c:cat>
            <c:strRef>
              <c:f>Sheet1!$A$2:$A$5</c:f>
              <c:strCache>
                <c:ptCount val="4"/>
                <c:pt idx="0">
                  <c:v>Professor</c:v>
                </c:pt>
                <c:pt idx="1">
                  <c:v>Assoc. Prof.</c:v>
                </c:pt>
                <c:pt idx="2">
                  <c:v>Asst. Prof.</c:v>
                </c:pt>
                <c:pt idx="3">
                  <c:v>Programmers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0B-4856-AFC2-655506B73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>
        <c:manualLayout>
          <c:xMode val="edge"/>
          <c:yMode val="edge"/>
          <c:x val="0"/>
          <c:y val="0.65804551419708968"/>
          <c:w val="1"/>
          <c:h val="0.33816660701503243"/>
        </c:manualLayout>
      </c:layout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99726892246578"/>
          <c:y val="9.7998301682877875E-2"/>
          <c:w val="0.87173246080726396"/>
          <c:h val="0.675102928310431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 Percentage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4.5045045045045045E-3"/>
                  <c:y val="-0.3496732026143791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82.86%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AE7-4B47-A06D-0799946DCDD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2">
                  <c:v>II-I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82.86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E7-4B47-A06D-0799946DCD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5"/>
        <c:overlap val="100"/>
        <c:axId val="45404544"/>
        <c:axId val="45984768"/>
      </c:barChart>
      <c:catAx>
        <c:axId val="45404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5984768"/>
        <c:crosses val="autoZero"/>
        <c:auto val="1"/>
        <c:lblAlgn val="ctr"/>
        <c:lblOffset val="100"/>
        <c:noMultiLvlLbl val="0"/>
      </c:catAx>
      <c:valAx>
        <c:axId val="459847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454045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1649162942470033"/>
          <c:y val="0.86968092223766136"/>
          <c:w val="0.32540026246719161"/>
          <c:h val="9.0703257681025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99726892246578"/>
          <c:y val="9.7998301682877875E-2"/>
          <c:w val="0.87173246080726396"/>
          <c:h val="0.675102928310431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 Percentage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4.5045045045045045E-3"/>
                  <c:y val="-0.3496732026143791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84.29%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AE7-4B47-A06D-0799946DCDD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2">
                  <c:v>II-I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84.29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E7-4B47-A06D-0799946DCD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5"/>
        <c:overlap val="100"/>
        <c:axId val="45404544"/>
        <c:axId val="45984768"/>
      </c:barChart>
      <c:catAx>
        <c:axId val="45404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5984768"/>
        <c:crosses val="autoZero"/>
        <c:auto val="1"/>
        <c:lblAlgn val="ctr"/>
        <c:lblOffset val="100"/>
        <c:noMultiLvlLbl val="0"/>
      </c:catAx>
      <c:valAx>
        <c:axId val="459847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454045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1649162942470033"/>
          <c:y val="0.86968092223766136"/>
          <c:w val="0.32540026246719161"/>
          <c:h val="9.0703257681025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99726892246578"/>
          <c:y val="9.7998301682877875E-2"/>
          <c:w val="0.87173246080726396"/>
          <c:h val="0.675102928310431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 Percentage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4.5045045045045045E-3"/>
                  <c:y val="-0.3496732026143791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87.30%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ED9-498B-B8E8-DAC1F392F31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2">
                  <c:v>II-I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90.32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D9-498B-B8E8-DAC1F392F3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5"/>
        <c:overlap val="100"/>
        <c:axId val="45404544"/>
        <c:axId val="45984768"/>
      </c:barChart>
      <c:catAx>
        <c:axId val="45404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5984768"/>
        <c:crosses val="autoZero"/>
        <c:auto val="1"/>
        <c:lblAlgn val="ctr"/>
        <c:lblOffset val="100"/>
        <c:noMultiLvlLbl val="0"/>
      </c:catAx>
      <c:valAx>
        <c:axId val="459847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454045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1649162942470033"/>
          <c:y val="0.86968092223766136"/>
          <c:w val="0.32540026246719161"/>
          <c:h val="9.0703257681025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99726892246578"/>
          <c:y val="9.7998301682877875E-2"/>
          <c:w val="0.87173246080726396"/>
          <c:h val="0.675102928310431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 Percentage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4.5045045045045045E-3"/>
                  <c:y val="-0.3496732026143791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90.32%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ED9-498B-B8E8-DAC1F392F31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2">
                  <c:v>II-II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90.32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D9-498B-B8E8-DAC1F392F3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45404544"/>
        <c:axId val="45984768"/>
      </c:barChart>
      <c:catAx>
        <c:axId val="454045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45984768"/>
        <c:crosses val="autoZero"/>
        <c:auto val="1"/>
        <c:lblAlgn val="ctr"/>
        <c:lblOffset val="100"/>
        <c:noMultiLvlLbl val="0"/>
      </c:catAx>
      <c:valAx>
        <c:axId val="45984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4540454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dirty="0">
              <a:ea typeface="Microsoft YaHei" charset="-122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dirty="0">
              <a:ea typeface="Microsoft YaHei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dirty="0">
              <a:ea typeface="Microsoft YaHei" charset="-122"/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</a:lstStyle>
          <a:p>
            <a:pPr>
              <a:defRPr/>
            </a:pPr>
            <a:fld id="{A2381FC6-F3CD-4921-9D0F-6898E190D1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A8BAF64B-9CF9-4A84-8A62-6B5F93DA8BDA}" type="slidenum">
              <a:rPr lang="en-US" smtClean="0">
                <a:latin typeface="Calibri" pitchFamily="34" charset="0"/>
                <a:ea typeface="Microsoft YaHei" pitchFamily="34" charset="-122"/>
              </a:rPr>
              <a:pPr/>
              <a:t>1</a:t>
            </a:fld>
            <a:endParaRPr lang="en-US" dirty="0">
              <a:latin typeface="Calibri" pitchFamily="34" charset="0"/>
              <a:ea typeface="Microsoft YaHei" pitchFamily="34" charset="-12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B5B6A-581F-4668-B1BB-D332207E5A2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2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06/01/2020  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C66F5-D643-4600-B76D-A1408F7BB6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06/01/2020  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BD473-B1B4-49B3-9372-87ACB1FE98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06/01/2020  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9153E-9350-46D9-8E01-367FFE0DF5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3A84-35A8-5C8E-E322-D3791F25D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23BED-B4BA-B71A-5091-9C2E86936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45D01-09FC-DE7F-ABEC-935B9C6F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AB431-06E3-FBA2-CDD9-9E3C8B47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&amp;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11BA-3347-9542-2D13-642C487D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E9614-69FE-4B7B-96CB-B4083F14BD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CF2E-6C13-8D62-34C0-42277049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595E-E323-4B62-67B7-AE6D407E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2795-7217-735E-52E3-B5DFFEC5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3718-937E-686E-64FD-D03429AC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&amp;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CB91-CDA2-3123-026D-D4BCFEF3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A01DB1-D444-426F-8599-FD6697FEF7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64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6210-9DB8-0A07-015C-49AD9053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600E6-A281-CC3F-3084-AAC9201B7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301A-F629-65A3-90DB-03D2695E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E0D5-FC79-E3F8-3710-6E3A7C37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&amp;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A814E-9856-55B6-E914-BB9B9FA6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5E427-B8D2-49C6-AC88-7E41BC1ED1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74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61F4-2C78-41FB-8437-E9C57EB6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C251-4527-125D-FE03-9FA6CDA0E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C9924-138C-51FF-0CA9-4485B2A25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80EC1-ADDD-4B91-4310-6DB4D738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5DBFF-0577-A687-FCD4-FEA6FF9C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&amp;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EBCC5-EDB7-0A46-04D6-E8D7D6DD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57050-911F-480E-99D1-8ED1D86163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42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36AD-F825-F65D-B361-46B6E0D8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074A5-6908-B114-509F-5888726A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7F79-8577-9511-35A1-B1986CE43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D8BDE-217B-B4AB-30B9-15E14CBBB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E3885-38FD-264F-90CF-55E6E1819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E7158-2247-C956-1DFB-4F6B8FB0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489CF-A772-0A74-445F-7697C046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&amp;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16A5E-C54D-AD4A-633F-1098BC57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FCAD71-1C75-4E39-BD7D-10AB4F8417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72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6150-96F1-F1CB-DBEA-69496FF1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348BA-4CE9-10B1-61A6-B204D1F3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CAA57-BE9A-F9D1-A260-075F58AC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&amp;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51ECB-01D2-9A97-B390-C8F78E3C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4AB94-2FE5-4D4E-AE24-B499948BAA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05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BC63B-4133-A074-2866-E14F3F1D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6D0D7-BA40-67F3-1CFA-C34F6737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&amp;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988D1-F2E3-CE40-12DB-18BEED35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DDB43-7297-4E55-8C73-6EE94F7B4B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93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DCC5-B8CC-8CD4-06F8-52C74192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4D69-259B-2D19-9408-EDF46A76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4E749-205F-3FAB-5B5D-CED6CD7B1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9D82E-7285-AFA0-DE44-E84A79BB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41983-A37D-ED55-3AEE-14ADB324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&amp;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0D234-9362-2E81-B7E2-54111B25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D9F22-2113-4ECF-A490-E503E40E09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06/01/2020  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26560-2AD6-4F05-BD1E-A1BBDC0872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BBA6-9C41-1DC5-C613-838FBBE5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97AF2-C4E2-1096-00F7-5EDBF9A15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8C96-3828-C76C-E03A-E50260769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A6B33-643C-6624-7B9D-9C96C3F2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4A07-2479-38B1-316D-9399F137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&amp;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19B33-A7E2-1894-6760-86C2520F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03297-EA59-4F14-9C37-D3724A2847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591C-76D5-32B6-523F-F7741D98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EE2FE-6192-CFEB-9F87-7DACE081D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0A276-C0BC-9D8E-B47A-F68E23AB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EED0D-48BA-40B3-FDB0-E50FFF70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&amp;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D0F02-26D3-314F-B5BC-872A59ED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ECAE6-54F8-4C26-A077-1647308611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C5109-D0C1-549C-0374-64CCD27D1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8C24A-318F-3E57-87FA-04092F744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8BDB-C8B7-E025-5326-EF0B3552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6455-4343-1B4F-D0AB-A5553F7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&amp;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27DED-28F9-B697-17E6-B3CE436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EDFA7-E2C1-409D-9CA2-F08ED47FD9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6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06/01/2020  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1B1EB-4375-4FD1-9258-5FF56EBAF2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06/01/2020  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59410-9635-43D7-A0C3-C45DA4B6DB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06/01/2020   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92CD6-8E10-44AE-B4D5-69D8FAAF37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06/01/2020  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CEAFB-912B-4C53-9355-63F57309E3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06/01/2020   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5724F-E5F1-4111-A5D7-349DB45F9C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06/01/2020  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68B18-6597-4150-A44F-5E6525E43E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06/01/2020  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608AD-34B5-47BC-9BC6-273FDC418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en-US" dirty="0"/>
              <a:t>06/01/2020   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356350"/>
            <a:ext cx="2894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en-US" dirty="0"/>
              <a:t>Department of Computer Science &amp; Engineering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fld id="{8A04898B-5D63-47F6-BDC0-59BB62410C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027C4-54AB-5E39-0011-04A910C2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A4C0B-6D69-B1EC-0B9C-DE12DBFBC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A874-B78A-F1E1-91F2-8B90811D5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61C7-213B-4990-BCFE-D6CF48E1B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Department of Computer Science &amp;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6DD7-29AB-93A5-4791-1EC75FA5E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A04898B-5D63-47F6-BDC0-59BB62410C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3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typewriter/t/thank-you.html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"/>
            <a:ext cx="1066800" cy="107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916488"/>
            <a:ext cx="9144000" cy="1356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4F6228"/>
                </a:solidFill>
              </a:rPr>
              <a:t>DEPARTMENT OF</a:t>
            </a:r>
            <a:r>
              <a:rPr lang="en-US" sz="2800" b="1" dirty="0">
                <a:solidFill>
                  <a:srgbClr val="4F6228"/>
                </a:solidFill>
              </a:rPr>
              <a:t> 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1" dirty="0">
                <a:solidFill>
                  <a:srgbClr val="4F6228"/>
                </a:solidFill>
              </a:rPr>
              <a:t>ARTIFICIAL INTELLIGENCE AND MACHINE LEARNING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1" dirty="0">
              <a:solidFill>
                <a:srgbClr val="4F6228"/>
              </a:solidFill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066800" y="138113"/>
            <a:ext cx="7461250" cy="12948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SRINIVASA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INSTITUTE OF ENGINEERING AND TECHNOLOGY</a:t>
            </a:r>
          </a:p>
          <a:p>
            <a:pPr algn="ctr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(AUTONOMOUS)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95373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0" y="77788"/>
            <a:ext cx="1587500" cy="1217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635" name="Picture 11" descr="C:\Users\mythrisri\Desktop\PHOTOS FOR PPT\Picture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" y="1689493"/>
            <a:ext cx="8610600" cy="3083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8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3732213" cy="363538"/>
          </a:xfrm>
          <a:noFill/>
          <a:ln/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  <p:sp>
        <p:nvSpPr>
          <p:cNvPr id="3082" name="Date Placeholder 10"/>
          <p:cNvSpPr>
            <a:spLocks noGrp="1"/>
          </p:cNvSpPr>
          <p:nvPr>
            <p:ph type="dt" sz="quarter" idx="10"/>
          </p:nvPr>
        </p:nvSpPr>
        <p:spPr>
          <a:noFill/>
          <a:ln/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28/12/2024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DA6A-9778-8227-C2FC-6F36C2EE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Skill built Training for 3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(21/10/2024 to 22/10/2024)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930CD5-C3A2-77F0-16FA-DE80E9657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0" y="1600200"/>
            <a:ext cx="8043333" cy="45243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06BF-17C5-E9E7-F6A0-13FB71CC5F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E3AD-45FC-58AD-4D1D-96A1287112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&amp;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7E0F-93B4-0359-5045-707BB12F15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829DE3E8-5E8E-3AAA-FB5B-202A7A9AA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640" y="156482"/>
            <a:ext cx="685800" cy="68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554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8013" cy="685800"/>
          </a:xfrm>
        </p:spPr>
        <p:txBody>
          <a:bodyPr/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Career Planning After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By K L University (12-12-2024)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42B13B-6538-C92E-9617-52BFB74E7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958960"/>
            <a:ext cx="7345680" cy="292724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85800" cy="68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6" name="AutoShape 2" descr="blob:https://web.whatsapp.com/a17832e3-ba4b-4714-92dc-956ade74e04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blob:https://web.whatsapp.com/a17832e3-ba4b-4714-92dc-956ade74e04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blob:https://web.whatsapp.com/a17832e3-ba4b-4714-92dc-956ade74e04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3732213" cy="363538"/>
          </a:xfrm>
          <a:noFill/>
          <a:ln/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28/12/2024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6D2759-03F4-8468-AA84-375F84FE6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3886200"/>
            <a:ext cx="7345680" cy="2764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CC43-5796-DE9C-A44F-D2BE7A87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Year Project Reviews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470186-6692-DEB1-6403-A8DF7C480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1" y="2133628"/>
            <a:ext cx="8001000" cy="365757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43F0-29E1-C204-56D4-727E5D1E11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3399-8A98-DF82-1EC5-DABDD5609C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&amp;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D259-3F91-6DFB-EB78-0B8194412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7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3F82-083B-6962-30AF-FBEE7FBE4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142999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Year CSP Reviews (17 Batches)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2DDA8-2721-3FB2-D153-DCFB968B3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41148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174A4-D22E-09A5-DC95-6BEC20211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6476999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7F32-3431-6AE8-743C-ED1AA004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ICT ACADEMY- HONEYWELL PROGRAM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D352C3-3B2E-B775-694D-5260B8020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99" y="1600200"/>
            <a:ext cx="6789214" cy="45243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39699-B3A9-255D-7150-FFDC65E1F03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0778-4855-5A6B-0A2B-19DB188456D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Computer </a:t>
            </a:r>
            <a:r>
              <a:rPr lang="en-US" dirty="0" err="1"/>
              <a:t>Scien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A8E0-ED4F-EE2B-181D-33681D3D3C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1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7105-710C-860D-4DAD-4153B207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ICT TRAINING CERTIFICATES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59748B-C7CD-6C3E-0565-2F4DF85F4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56" y="1600200"/>
            <a:ext cx="6032500" cy="45243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20E4-8FB2-27A9-D72B-FA65D7AEB6F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AAF26-D724-48EC-136D-F5B2C2AAFB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6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F326-5FC4-F17F-E336-0FC5F883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INDIA HACKTHON-2024    (8 Bathes)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290F15-A443-5ADE-CC1A-BAA03F3BF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" y="1624012"/>
            <a:ext cx="4418014" cy="45243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0003-1235-7AB4-5E9E-08E564C2313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A580-C426-FD5B-4F62-01B7B0DB25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D6A0B53D-ACF9-8C6E-D455-E45E355B2D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624011"/>
            <a:ext cx="44942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571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8013" cy="685800"/>
          </a:xfrm>
        </p:spPr>
        <p:txBody>
          <a:bodyPr/>
          <a:lstStyle/>
          <a:p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STUDENT ACHIEVEMENTS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of Students completed Internship : 71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of Students applied for Minor Degree : 12 (2021-2025) Batch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of Students applied for Minor Degree : 22 (2022-2026) Batch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of students completed NPTEL Certification Course : 48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AIML students participated in  Smart India Internal Hackathon that was  conducted on October , 2024 and was promoted to present  their idea for next level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Students certificate from ICT Academy – 12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Students placement : 45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68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3732213" cy="363538"/>
          </a:xfrm>
          <a:noFill/>
          <a:ln/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28/12/2024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5C15-0E6C-497B-174A-DA9894EE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  <a:t> RESULT ANALYSIS</a:t>
            </a: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  <a:t>III-I (SR21) AIML (2021-25 Batch)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164AF-D27D-0348-133F-E2CDE67D98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28/12/2024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9A6F0-9378-D98A-C479-328090441B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E849-856D-53ED-B2AC-9A15E37800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03FB16E-7C9F-1D94-B0A6-331815B5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066800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4B21B26-243B-9020-814B-51E431BF1D2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396275"/>
              </p:ext>
            </p:extLst>
          </p:nvPr>
        </p:nvGraphicFramePr>
        <p:xfrm>
          <a:off x="4038601" y="1600201"/>
          <a:ext cx="4617266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208A83-D09F-79B3-70F1-853068D5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35605"/>
              </p:ext>
            </p:extLst>
          </p:nvPr>
        </p:nvGraphicFramePr>
        <p:xfrm>
          <a:off x="502201" y="2149475"/>
          <a:ext cx="2209800" cy="1066800"/>
        </p:xfrm>
        <a:graphic>
          <a:graphicData uri="http://schemas.openxmlformats.org/drawingml/2006/table">
            <a:tbl>
              <a:tblPr/>
              <a:tblGrid>
                <a:gridCol w="93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Academic  Year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Pass 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2023-24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82.86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949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F17A-0054-A152-838F-258609D2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013" cy="1141412"/>
          </a:xfrm>
        </p:spPr>
        <p:txBody>
          <a:bodyPr/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  <a:t>RESULT ANALYSIS</a:t>
            </a: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  <a:t>III-I (SR21) AIML (2021-25 Batch)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4DD3CE-5FDC-ABA2-9D46-049947C5F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996601"/>
              </p:ext>
            </p:extLst>
          </p:nvPr>
        </p:nvGraphicFramePr>
        <p:xfrm>
          <a:off x="457200" y="1600200"/>
          <a:ext cx="822801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671">
                  <a:extLst>
                    <a:ext uri="{9D8B030D-6E8A-4147-A177-3AD203B41FA5}">
                      <a16:colId xmlns:a16="http://schemas.microsoft.com/office/drawing/2014/main" val="2395382031"/>
                    </a:ext>
                  </a:extLst>
                </a:gridCol>
                <a:gridCol w="2742671">
                  <a:extLst>
                    <a:ext uri="{9D8B030D-6E8A-4147-A177-3AD203B41FA5}">
                      <a16:colId xmlns:a16="http://schemas.microsoft.com/office/drawing/2014/main" val="3103883787"/>
                    </a:ext>
                  </a:extLst>
                </a:gridCol>
                <a:gridCol w="2742671">
                  <a:extLst>
                    <a:ext uri="{9D8B030D-6E8A-4147-A177-3AD203B41FA5}">
                      <a16:colId xmlns:a16="http://schemas.microsoft.com/office/drawing/2014/main" val="823696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Faculty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2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Systems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 RAMA KRISHNA RAJU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2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Ms. V. SAI PRIYA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Warehousing and Data Mining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R.J.MATHEW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7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Analysis of Algorithms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K.VIJAY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Principles of Communication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 M.MARIMURTHU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276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Total Pass Percentage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82.86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83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6621-A0D7-16C5-53C1-50954A03FF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28/12/2024 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8EF0-F7D1-3890-9796-72E5F742DC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B7CC-57FD-E04B-8810-8B625A772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379E498-9677-D13C-6F1B-86308871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282819"/>
            <a:ext cx="685800" cy="68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782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6050"/>
            <a:ext cx="8228013" cy="4076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Faculty Details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Student Strength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Faculty Achievements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Department Activities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Result Analysis of Previous Semester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Strategic Plan And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C45724F-E5F1-4111-A5D7-349DB45F9C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68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5C15-0E6C-497B-174A-DA9894EE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  <a:t> RESULT ANALYSIS</a:t>
            </a: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  <a:t>III-II (SR21) AIML (2021-25 Batch)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164AF-D27D-0348-133F-E2CDE67D98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28/12/2024 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9A6F0-9378-D98A-C479-328090441B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E849-856D-53ED-B2AC-9A15E37800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03FB16E-7C9F-1D94-B0A6-331815B5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066800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4B21B26-243B-9020-814B-51E431BF1D2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062397"/>
              </p:ext>
            </p:extLst>
          </p:nvPr>
        </p:nvGraphicFramePr>
        <p:xfrm>
          <a:off x="4038601" y="1600201"/>
          <a:ext cx="4617266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208A83-D09F-79B3-70F1-853068D5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141945"/>
              </p:ext>
            </p:extLst>
          </p:nvPr>
        </p:nvGraphicFramePr>
        <p:xfrm>
          <a:off x="502201" y="2149475"/>
          <a:ext cx="2209800" cy="1066800"/>
        </p:xfrm>
        <a:graphic>
          <a:graphicData uri="http://schemas.openxmlformats.org/drawingml/2006/table">
            <a:tbl>
              <a:tblPr/>
              <a:tblGrid>
                <a:gridCol w="93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Academic  Year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Pass 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2023-24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84.29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41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F17A-0054-A152-838F-258609D2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  <a:t>RESULT ANALYSIS</a:t>
            </a: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  <a:t>III-II (SR21) AIML (2021-25 Batch)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4DD3CE-5FDC-ABA2-9D46-049947C5F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358838"/>
              </p:ext>
            </p:extLst>
          </p:nvPr>
        </p:nvGraphicFramePr>
        <p:xfrm>
          <a:off x="457200" y="1600200"/>
          <a:ext cx="8228013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671">
                  <a:extLst>
                    <a:ext uri="{9D8B030D-6E8A-4147-A177-3AD203B41FA5}">
                      <a16:colId xmlns:a16="http://schemas.microsoft.com/office/drawing/2014/main" val="2395382031"/>
                    </a:ext>
                  </a:extLst>
                </a:gridCol>
                <a:gridCol w="2742671">
                  <a:extLst>
                    <a:ext uri="{9D8B030D-6E8A-4147-A177-3AD203B41FA5}">
                      <a16:colId xmlns:a16="http://schemas.microsoft.com/office/drawing/2014/main" val="3103883787"/>
                    </a:ext>
                  </a:extLst>
                </a:gridCol>
                <a:gridCol w="2742671">
                  <a:extLst>
                    <a:ext uri="{9D8B030D-6E8A-4147-A177-3AD203B41FA5}">
                      <a16:colId xmlns:a16="http://schemas.microsoft.com/office/drawing/2014/main" val="823696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Faculty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2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Compiler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Mrs.V.SAI</a:t>
                      </a:r>
                      <a:r>
                        <a:rPr lang="en-US" dirty="0"/>
                        <a:t> PRIYA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91.43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2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Deep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Mrs.SRAVANTHI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 Networks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Mr.M.RAMAKRISHNA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7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Project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Mr.G.SATISH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Sustainability Concepts in Civil Engineering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Ms.P.LAVANYA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276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Total Pass Percentage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83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6621-A0D7-16C5-53C1-50954A03FF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28/12/2024 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8EF0-F7D1-3890-9796-72E5F742DC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B7CC-57FD-E04B-8810-8B625A772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6995385-8A84-D081-A9A9-458AB49A3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138112"/>
            <a:ext cx="838200" cy="8419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1346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1412"/>
          </a:xfrm>
        </p:spPr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RESULT ANALYSIS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II-I (SR21) AIML (2022-26 Batch)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/>
          <a:p>
            <a:fld id="{7F0E99DD-AE40-4AA3-8A25-1065FAF26B7E}" type="slidenum">
              <a:rPr lang="en-US" b="1" smtClean="0">
                <a:latin typeface="Times New Roman" pitchFamily="18" charset="0"/>
                <a:ea typeface="Microsoft YaHei" pitchFamily="34" charset="-122"/>
              </a:rPr>
              <a:pPr/>
              <a:t>22</a:t>
            </a:fld>
            <a:endParaRPr lang="en-US" b="1" dirty="0">
              <a:latin typeface="Times New Roman" pitchFamily="18" charset="0"/>
              <a:ea typeface="Microsoft YaHei" pitchFamily="34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92518"/>
              </p:ext>
            </p:extLst>
          </p:nvPr>
        </p:nvGraphicFramePr>
        <p:xfrm>
          <a:off x="381000" y="2743200"/>
          <a:ext cx="2209800" cy="1066800"/>
        </p:xfrm>
        <a:graphic>
          <a:graphicData uri="http://schemas.openxmlformats.org/drawingml/2006/table">
            <a:tbl>
              <a:tblPr/>
              <a:tblGrid>
                <a:gridCol w="93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Academic  Year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Pass 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2023-24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87.30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066800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3732213" cy="363538"/>
          </a:xfrm>
          <a:noFill/>
          <a:ln/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28/12/2024</a:t>
            </a:r>
          </a:p>
        </p:txBody>
      </p:sp>
      <p:graphicFrame>
        <p:nvGraphicFramePr>
          <p:cNvPr id="13" name="Char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941588"/>
              </p:ext>
            </p:extLst>
          </p:nvPr>
        </p:nvGraphicFramePr>
        <p:xfrm>
          <a:off x="2971800" y="2124000"/>
          <a:ext cx="5638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2685516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F17A-0054-A152-838F-258609D2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  <a:t>RESULT ANALYSIS</a:t>
            </a: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  <a:t>II-I (SR21) AIML (2021-25 Batch)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4DD3CE-5FDC-ABA2-9D46-049947C5F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225553"/>
              </p:ext>
            </p:extLst>
          </p:nvPr>
        </p:nvGraphicFramePr>
        <p:xfrm>
          <a:off x="457200" y="1600200"/>
          <a:ext cx="8228013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671">
                  <a:extLst>
                    <a:ext uri="{9D8B030D-6E8A-4147-A177-3AD203B41FA5}">
                      <a16:colId xmlns:a16="http://schemas.microsoft.com/office/drawing/2014/main" val="2395382031"/>
                    </a:ext>
                  </a:extLst>
                </a:gridCol>
                <a:gridCol w="2742671">
                  <a:extLst>
                    <a:ext uri="{9D8B030D-6E8A-4147-A177-3AD203B41FA5}">
                      <a16:colId xmlns:a16="http://schemas.microsoft.com/office/drawing/2014/main" val="3103883787"/>
                    </a:ext>
                  </a:extLst>
                </a:gridCol>
                <a:gridCol w="2742671">
                  <a:extLst>
                    <a:ext uri="{9D8B030D-6E8A-4147-A177-3AD203B41FA5}">
                      <a16:colId xmlns:a16="http://schemas.microsoft.com/office/drawing/2014/main" val="823696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Faculty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2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Fundamentals of Artificial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Intelligence and Machine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Mr.S.PRABHUDAS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2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Oriented Programming through Java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Mrs.JYOTHI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98.41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 Organization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Mr.G.SATISH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96.83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7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Structures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Dr.K.V.SUBRAMANIAN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Probability &amp; Statistics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Dr. R.J.MATHEW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98.41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276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Total Pass Percentage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83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6621-A0D7-16C5-53C1-50954A03FF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28/12/2024 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8EF0-F7D1-3890-9796-72E5F742DC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B7CC-57FD-E04B-8810-8B625A772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D07F749-0198-39FA-AC19-4FF7F75A5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38200" cy="8419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6598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1412"/>
          </a:xfrm>
        </p:spPr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RESULT ANALYSIS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II-II(SR21) AIML (2022-26 Batch)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</p:spPr>
        <p:txBody>
          <a:bodyPr/>
          <a:lstStyle/>
          <a:p>
            <a:fld id="{7F0E99DD-AE40-4AA3-8A25-1065FAF26B7E}" type="slidenum">
              <a:rPr lang="en-US" b="1" smtClean="0">
                <a:latin typeface="Times New Roman" pitchFamily="18" charset="0"/>
                <a:ea typeface="Microsoft YaHei" pitchFamily="34" charset="-122"/>
              </a:rPr>
              <a:pPr/>
              <a:t>24</a:t>
            </a:fld>
            <a:endParaRPr lang="en-US" b="1" dirty="0">
              <a:latin typeface="Times New Roman" pitchFamily="18" charset="0"/>
              <a:ea typeface="Microsoft YaHei" pitchFamily="34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54977"/>
              </p:ext>
            </p:extLst>
          </p:nvPr>
        </p:nvGraphicFramePr>
        <p:xfrm>
          <a:off x="381000" y="2743200"/>
          <a:ext cx="2209800" cy="1066800"/>
        </p:xfrm>
        <a:graphic>
          <a:graphicData uri="http://schemas.openxmlformats.org/drawingml/2006/table">
            <a:tbl>
              <a:tblPr/>
              <a:tblGrid>
                <a:gridCol w="93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Academic  Year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Pass 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2023-24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90.32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066800" cy="99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3732213" cy="363538"/>
          </a:xfrm>
          <a:noFill/>
          <a:ln/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28/12/2024</a:t>
            </a: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049824236"/>
              </p:ext>
            </p:extLst>
          </p:nvPr>
        </p:nvGraphicFramePr>
        <p:xfrm>
          <a:off x="2971800" y="2133600"/>
          <a:ext cx="5638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F17A-0054-A152-838F-258609D2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  <a:t>RESULT ANALYSIS</a:t>
            </a: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</a:b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Microsoft YaHei"/>
                <a:cs typeface="Times New Roman" pitchFamily="18" charset="0"/>
              </a:rPr>
              <a:t>II-II (SR21) AIML (2021-25 Batch)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4DD3CE-5FDC-ABA2-9D46-049947C5F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327292"/>
              </p:ext>
            </p:extLst>
          </p:nvPr>
        </p:nvGraphicFramePr>
        <p:xfrm>
          <a:off x="457200" y="1600200"/>
          <a:ext cx="822801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671">
                  <a:extLst>
                    <a:ext uri="{9D8B030D-6E8A-4147-A177-3AD203B41FA5}">
                      <a16:colId xmlns:a16="http://schemas.microsoft.com/office/drawing/2014/main" val="2395382031"/>
                    </a:ext>
                  </a:extLst>
                </a:gridCol>
                <a:gridCol w="2742671">
                  <a:extLst>
                    <a:ext uri="{9D8B030D-6E8A-4147-A177-3AD203B41FA5}">
                      <a16:colId xmlns:a16="http://schemas.microsoft.com/office/drawing/2014/main" val="3103883787"/>
                    </a:ext>
                  </a:extLst>
                </a:gridCol>
                <a:gridCol w="2742671">
                  <a:extLst>
                    <a:ext uri="{9D8B030D-6E8A-4147-A177-3AD203B41FA5}">
                      <a16:colId xmlns:a16="http://schemas.microsoft.com/office/drawing/2014/main" val="823696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Faculty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2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Base Management Systems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 M.RAM KRISHNA RAJU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2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AI Techniques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Mrs. V.SAI PRIYA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Engineering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</a:t>
                      </a:r>
                      <a:r>
                        <a:rPr lang="en-US" dirty="0"/>
                        <a:t> . K. ARUNA SREE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7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Formal Language and Automata Theory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Dr. K.VIJAY KUMAR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7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Mathematical Foundations of Computer Science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R.J.MATHEW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276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Total Pass Percentage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83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6621-A0D7-16C5-53C1-50954A03FF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28/12/2024 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8EF0-F7D1-3890-9796-72E5F742DC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B7CC-57FD-E04B-8810-8B625A772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D1CC283-29A1-FEF4-EDB2-189DE1244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36338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6697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E0CF-6314-D6BB-7188-E99E090D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Toppers (2021-2025 Batch)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924DC8A-FD26-D9A9-46D1-D2384EB2D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591732"/>
              </p:ext>
            </p:extLst>
          </p:nvPr>
        </p:nvGraphicFramePr>
        <p:xfrm>
          <a:off x="344557" y="1439241"/>
          <a:ext cx="8454885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977">
                  <a:extLst>
                    <a:ext uri="{9D8B030D-6E8A-4147-A177-3AD203B41FA5}">
                      <a16:colId xmlns:a16="http://schemas.microsoft.com/office/drawing/2014/main" val="7097680"/>
                    </a:ext>
                  </a:extLst>
                </a:gridCol>
                <a:gridCol w="1690977">
                  <a:extLst>
                    <a:ext uri="{9D8B030D-6E8A-4147-A177-3AD203B41FA5}">
                      <a16:colId xmlns:a16="http://schemas.microsoft.com/office/drawing/2014/main" val="3977273303"/>
                    </a:ext>
                  </a:extLst>
                </a:gridCol>
                <a:gridCol w="1690977">
                  <a:extLst>
                    <a:ext uri="{9D8B030D-6E8A-4147-A177-3AD203B41FA5}">
                      <a16:colId xmlns:a16="http://schemas.microsoft.com/office/drawing/2014/main" val="1267195834"/>
                    </a:ext>
                  </a:extLst>
                </a:gridCol>
                <a:gridCol w="1690977">
                  <a:extLst>
                    <a:ext uri="{9D8B030D-6E8A-4147-A177-3AD203B41FA5}">
                      <a16:colId xmlns:a16="http://schemas.microsoft.com/office/drawing/2014/main" val="3967961984"/>
                    </a:ext>
                  </a:extLst>
                </a:gridCol>
                <a:gridCol w="1690977">
                  <a:extLst>
                    <a:ext uri="{9D8B030D-6E8A-4147-A177-3AD203B41FA5}">
                      <a16:colId xmlns:a16="http://schemas.microsoft.com/office/drawing/2014/main" val="3957233032"/>
                    </a:ext>
                  </a:extLst>
                </a:gridCol>
              </a:tblGrid>
              <a:tr h="9348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the student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Semester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08708"/>
                  </a:ext>
                </a:extLst>
              </a:tr>
              <a:tr h="971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216N1A6105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BHUPATHIRAJU DEEKSHITHA MANI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III-I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75723"/>
                  </a:ext>
                </a:extLst>
              </a:tr>
              <a:tr h="679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216N1A6115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ILLA VIDYA SAHITHI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III-I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228628"/>
                  </a:ext>
                </a:extLst>
              </a:tr>
              <a:tr h="710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216N1A6115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ILLA VIDYA SAHITHI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III-II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911743"/>
                  </a:ext>
                </a:extLst>
              </a:tr>
              <a:tr h="9710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216N1A6105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BHUPATHIRAJU DEEKSHITHA MANI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III-II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35805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FE8F-5022-C1E0-243A-F75633922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79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CF63-5F22-98B7-4732-D2D138DE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Toppers (2022-2026 Batch)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DA5F5-1609-B551-6CD0-98831673CC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A587475-94BB-BEED-D36D-F0AD3F219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819734"/>
              </p:ext>
            </p:extLst>
          </p:nvPr>
        </p:nvGraphicFramePr>
        <p:xfrm>
          <a:off x="304800" y="1416050"/>
          <a:ext cx="8534400" cy="4139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709768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9772733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267195834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967961984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957233032"/>
                    </a:ext>
                  </a:extLst>
                </a:gridCol>
              </a:tblGrid>
              <a:tr h="81952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the student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Semester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08708"/>
                  </a:ext>
                </a:extLst>
              </a:tr>
              <a:tr h="8810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226N1A6101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BASA SHIRIDI SAIRAM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II-I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75723"/>
                  </a:ext>
                </a:extLst>
              </a:tr>
              <a:tr h="8067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226N1A6125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M. PUJITASRI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II-I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228628"/>
                  </a:ext>
                </a:extLst>
              </a:tr>
              <a:tr h="8259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226N1A6101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BASA SHIRIDI SAIRAM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II-II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911743"/>
                  </a:ext>
                </a:extLst>
              </a:tr>
              <a:tr h="8067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226N1A6108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D.YAMALIKA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II-II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35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54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639762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STRATEGIC PLAN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4887"/>
            <a:ext cx="8228013" cy="4800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of Professional Society like ACM in the Department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more number of Students to register for Online Certification Programs like NPTEL, SWAYAM etc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Faculty to improve their Knowledge by participating in FDP, Webinars, Conferences etc.,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faculty to improve their Academic Qualification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to conduct Hands-on Training  Workshop on Machine Learning  to students in the month of January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28/12/2024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68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3732213" cy="363538"/>
          </a:xfrm>
          <a:noFill/>
          <a:ln/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 bwMode="auto">
          <a:xfrm>
            <a:off x="0" y="384350"/>
            <a:ext cx="9144000" cy="64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886700" cy="100171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FACULTY DETAILS</a:t>
            </a:r>
            <a:endParaRPr lang="en-I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95915" y="1637270"/>
            <a:ext cx="6400800" cy="457200"/>
          </a:xfrm>
          <a:prstGeom prst="roundRect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Head of the Department</a:t>
            </a:r>
          </a:p>
        </p:txBody>
      </p:sp>
      <p:cxnSp>
        <p:nvCxnSpPr>
          <p:cNvPr id="7" name="Shape 6"/>
          <p:cNvCxnSpPr/>
          <p:nvPr/>
        </p:nvCxnSpPr>
        <p:spPr>
          <a:xfrm rot="5400000">
            <a:off x="2762250" y="3162300"/>
            <a:ext cx="647700" cy="114300"/>
          </a:xfrm>
          <a:prstGeom prst="bentConnector2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11"/>
          <p:cNvCxnSpPr/>
          <p:nvPr/>
        </p:nvCxnSpPr>
        <p:spPr>
          <a:xfrm rot="5400000" flipH="1" flipV="1">
            <a:off x="2466975" y="3457575"/>
            <a:ext cx="1409700" cy="285750"/>
          </a:xfrm>
          <a:prstGeom prst="bentConnector3">
            <a:avLst>
              <a:gd name="adj1" fmla="val 2562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/>
          <p:nvPr/>
        </p:nvCxnSpPr>
        <p:spPr>
          <a:xfrm flipV="1">
            <a:off x="3028950" y="2895600"/>
            <a:ext cx="514350" cy="2095500"/>
          </a:xfrm>
          <a:prstGeom prst="bentConnector2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68141" y="2324100"/>
            <a:ext cx="1714500" cy="457200"/>
          </a:xfrm>
          <a:prstGeom prst="roundRect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Programmers (3)</a:t>
            </a: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5243513" y="1328738"/>
            <a:ext cx="228600" cy="168592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371600" y="3276600"/>
            <a:ext cx="1657350" cy="533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Professor (1)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1600" y="3962400"/>
            <a:ext cx="1657350" cy="533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Assoc. Prof (1)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71600" y="4724400"/>
            <a:ext cx="1657350" cy="533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Asst. Prof (2)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57300" y="2286000"/>
            <a:ext cx="3200400" cy="533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Teaching (4)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382000" y="6324600"/>
            <a:ext cx="228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8" name="Elbow Connector 17"/>
          <p:cNvCxnSpPr>
            <a:endCxn id="16" idx="0"/>
          </p:cNvCxnSpPr>
          <p:nvPr/>
        </p:nvCxnSpPr>
        <p:spPr>
          <a:xfrm rot="10800000" flipV="1">
            <a:off x="2857500" y="2096086"/>
            <a:ext cx="1193997" cy="1899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371600" y="5410200"/>
            <a:ext cx="1676400" cy="533400"/>
          </a:xfrm>
          <a:prstGeom prst="roundRect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Programmers (3)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85800" cy="68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4" name="Date Placeholder 3"/>
          <p:cNvSpPr>
            <a:spLocks noGrp="1"/>
          </p:cNvSpPr>
          <p:nvPr>
            <p:ph type="dt" idx="10"/>
          </p:nvPr>
        </p:nvSpPr>
        <p:spPr>
          <a:xfrm>
            <a:off x="457200" y="6248400"/>
            <a:ext cx="2132013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28/12/2024</a:t>
            </a:r>
          </a:p>
        </p:txBody>
      </p:sp>
      <p:graphicFrame>
        <p:nvGraphicFramePr>
          <p:cNvPr id="28" name="Content Placeholder 1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925651"/>
              </p:ext>
            </p:extLst>
          </p:nvPr>
        </p:nvGraphicFramePr>
        <p:xfrm>
          <a:off x="3505200" y="2971800"/>
          <a:ext cx="48768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Footer Placeholder 9"/>
          <p:cNvSpPr txBox="1">
            <a:spLocks/>
          </p:cNvSpPr>
          <p:nvPr/>
        </p:nvSpPr>
        <p:spPr bwMode="auto">
          <a:xfrm>
            <a:off x="2286000" y="6356350"/>
            <a:ext cx="37322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itchFamily="18" charset="0"/>
                <a:ea typeface="Microsoft YaHei" pitchFamily="34" charset="-122"/>
                <a:cs typeface="+mn-cs"/>
              </a:rPr>
              <a:t>Department of AIML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itchFamily="18" charset="0"/>
              <a:ea typeface="Microsoft YaHei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65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924800" cy="4873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STAFF DETAILS</a:t>
            </a:r>
            <a:endParaRPr lang="en-I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05384"/>
              </p:ext>
            </p:extLst>
          </p:nvPr>
        </p:nvGraphicFramePr>
        <p:xfrm>
          <a:off x="1044217" y="1063578"/>
          <a:ext cx="7109184" cy="434662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71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9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S. No.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84" marR="5184" marT="6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84" marR="5184" marT="6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Qualification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84" marR="5184" marT="6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Designation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84" marR="5184" marT="6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84" marR="5184" marT="6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Dr.R.Srinivas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Ph.D.</a:t>
                      </a: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Assoc.Prof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 &amp; HOD</a:t>
                      </a: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84" marR="5184" marT="6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Dr. K.V.Subrahmian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Ph.D.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Professor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84" marR="5184" marT="6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Mr</a:t>
                      </a:r>
                      <a:r>
                        <a:rPr lang="en-US" dirty="0"/>
                        <a:t>. G. Satish</a:t>
                      </a:r>
                      <a:endParaRPr lang="en-IN" dirty="0"/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M.Tech</a:t>
                      </a:r>
                      <a:endParaRPr lang="en-IN" sz="1600" dirty="0"/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Assistant Professor</a:t>
                      </a:r>
                      <a:endParaRPr lang="en-IN" sz="1600" dirty="0"/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84" marR="5184" marT="6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Mr.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 K. Vijay Babu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M.Tech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Assistant Professor</a:t>
                      </a:r>
                      <a:endParaRPr lang="en-IN" sz="1600" dirty="0"/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5184" marR="5184" marT="6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Ms.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 Mounika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M. C. A</a:t>
                      </a: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Programmer</a:t>
                      </a: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5184" marR="5184" marT="6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Ms. Priyanka</a:t>
                      </a: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B. Tech</a:t>
                      </a: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Programmer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5184" marR="5184" marT="69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Ms.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Pravallika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B. Tech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itchFamily="18" charset="0"/>
                        </a:rPr>
                        <a:t>Programmer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39992" marR="39992" marT="74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28639"/>
                  </a:ext>
                </a:extLst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68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3732213" cy="363538"/>
          </a:xfrm>
          <a:noFill/>
          <a:ln/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28/12/2024</a:t>
            </a:r>
          </a:p>
        </p:txBody>
      </p:sp>
    </p:spTree>
    <p:extLst>
      <p:ext uri="{BB962C8B-B14F-4D97-AF65-F5344CB8AC3E}">
        <p14:creationId xmlns:p14="http://schemas.microsoft.com/office/powerpoint/2010/main" val="363843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8013" cy="685800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STUDENT 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8013" cy="5562600"/>
          </a:xfrm>
        </p:spPr>
        <p:txBody>
          <a:bodyPr/>
          <a:lstStyle/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68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3732213" cy="363538"/>
          </a:xfrm>
          <a:noFill/>
          <a:ln/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28/12/2024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FB17DD-D366-8203-8218-EF0A8DE32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41294"/>
              </p:ext>
            </p:extLst>
          </p:nvPr>
        </p:nvGraphicFramePr>
        <p:xfrm>
          <a:off x="914400" y="1397000"/>
          <a:ext cx="7010400" cy="378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815794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9228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822030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38164207"/>
                    </a:ext>
                  </a:extLst>
                </a:gridCol>
              </a:tblGrid>
              <a:tr h="5865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474460"/>
                  </a:ext>
                </a:extLst>
              </a:tr>
              <a:tr h="10124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II (2023-27)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AIML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29649"/>
                  </a:ext>
                </a:extLst>
              </a:tr>
              <a:tr h="10124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III (2022-26)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056321"/>
                  </a:ext>
                </a:extLst>
              </a:tr>
              <a:tr h="5865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IV (2021-25)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63758"/>
                  </a:ext>
                </a:extLst>
              </a:tr>
              <a:tr h="586573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Student</a:t>
                      </a:r>
                      <a:r>
                        <a:rPr lang="en-US" b="1" baseline="0" dirty="0"/>
                        <a:t> Strength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753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8013" cy="685800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FACULTY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768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Faculty Publications : 3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FDP’s Attended : 9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NPTEL Certification Course: 3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Patents : 5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Conferences : 3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Books published :4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Faculty appreciation on the occasion of teacher day-2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68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9" descr="F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030" y="1145313"/>
            <a:ext cx="2409825" cy="2880035"/>
          </a:xfrm>
          <a:prstGeom prst="rect">
            <a:avLst/>
          </a:prstGeom>
        </p:spPr>
      </p:pic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3732213" cy="363538"/>
          </a:xfrm>
          <a:noFill/>
          <a:ln/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28/12/2024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B399-8E48-8055-A741-4E1B8659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FACULTY APPRECIATION</a:t>
            </a:r>
            <a:endParaRPr lang="en-IN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11A9A6-8FE5-4387-A0CA-3CC713241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0" y="1600200"/>
            <a:ext cx="8043333" cy="45243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825D9-E891-1C0D-D424-73068B7FF46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06/01/2020 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9F722-2C19-04DB-8C24-65EA57D861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&amp;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0DE1-0C5F-64AC-6BA8-455C6BC56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8013" cy="685800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DEPARTMENT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5626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 Days hands on training on IOT for 3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year Students collaboration with “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Tech Research Foundation ” from 14-10-2024 to 18-10-2024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68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3732213" cy="363538"/>
          </a:xfrm>
          <a:noFill/>
          <a:ln/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28/12/2024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D3AD-EFDC-361B-CE8C-9B557C2CC1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9857"/>
            <a:ext cx="3882255" cy="1746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3FA2F6-6A57-52B6-EBD0-E778A44D3F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14" y="2037544"/>
            <a:ext cx="4303786" cy="1935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3BA591-9F54-3250-337A-7A499B6817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49" y="3973503"/>
            <a:ext cx="5562600" cy="23892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8013" cy="685800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DEPARTMENT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Guidance Program for IV Year students on 03-10-2024 by ODIGOS Software Training Institute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C926560-2AD6-4F05-BD1E-A1BBDC08722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" cy="68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3732213" cy="363538"/>
          </a:xfrm>
          <a:noFill/>
          <a:ln/>
        </p:spPr>
        <p:txBody>
          <a:bodyPr/>
          <a:lstStyle/>
          <a:p>
            <a:r>
              <a:rPr lang="en-US" b="1" dirty="0">
                <a:latin typeface="Times New Roman" pitchFamily="18" charset="0"/>
                <a:ea typeface="Microsoft YaHei" pitchFamily="34" charset="-122"/>
              </a:rPr>
              <a:t>Department of AIML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pPr>
              <a:defRPr/>
            </a:pPr>
            <a:r>
              <a:rPr lang="en-US" dirty="0"/>
              <a:t>28/12/2024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9C1E8-F1BF-91A0-5407-EFF9FDAE2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06" y="1828800"/>
            <a:ext cx="7315200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7281267</TotalTime>
  <Words>1060</Words>
  <Application>Microsoft Office PowerPoint</Application>
  <PresentationFormat>On-screen Show (4:3)</PresentationFormat>
  <Paragraphs>368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13_Office Theme</vt:lpstr>
      <vt:lpstr>Office Theme</vt:lpstr>
      <vt:lpstr>PowerPoint Presentation</vt:lpstr>
      <vt:lpstr>CONTENT</vt:lpstr>
      <vt:lpstr>FACULTY DETAILS</vt:lpstr>
      <vt:lpstr>STAFF DETAILS</vt:lpstr>
      <vt:lpstr>STUDENT STRENGTH</vt:lpstr>
      <vt:lpstr>FACULTY ACHIEVEMENTS</vt:lpstr>
      <vt:lpstr>FACULTY APPRECIATION</vt:lpstr>
      <vt:lpstr>DEPARTMENT ACTIVITIES</vt:lpstr>
      <vt:lpstr>DEPARTMENT ACTIVITIES</vt:lpstr>
      <vt:lpstr>IBM Skill built Training for 3rd year (21/10/2024 to 22/10/2024)</vt:lpstr>
      <vt:lpstr>Career Planning After B.Tech By K L University (12-12-2024)</vt:lpstr>
      <vt:lpstr>IV Year Project Reviews </vt:lpstr>
      <vt:lpstr>III Year CSP Reviews (17 Batches)</vt:lpstr>
      <vt:lpstr>ICT ACADEMY- HONEYWELL PROGRAM</vt:lpstr>
      <vt:lpstr>ICT TRAINING CERTIFICATES</vt:lpstr>
      <vt:lpstr>SMART INDIA HACKTHON-2024    (8 Bathes)</vt:lpstr>
      <vt:lpstr>  STUDENT ACHIEVEMENTS   </vt:lpstr>
      <vt:lpstr> RESULT ANALYSIS III-I (SR21) AIML (2021-25 Batch)</vt:lpstr>
      <vt:lpstr>RESULT ANALYSIS III-I (SR21) AIML (2021-25 Batch)</vt:lpstr>
      <vt:lpstr> RESULT ANALYSIS III-II (SR21) AIML (2021-25 Batch)</vt:lpstr>
      <vt:lpstr>RESULT ANALYSIS III-II (SR21) AIML (2021-25 Batch)</vt:lpstr>
      <vt:lpstr> RESULT ANALYSIS II-I (SR21) AIML (2022-26 Batch)</vt:lpstr>
      <vt:lpstr>RESULT ANALYSIS II-I (SR21) AIML (2021-25 Batch)</vt:lpstr>
      <vt:lpstr> RESULT ANALYSIS II-II(SR21) AIML (2022-26 Batch)</vt:lpstr>
      <vt:lpstr>RESULT ANALYSIS II-II (SR21) AIML (2021-25 Batch)</vt:lpstr>
      <vt:lpstr>Academic Toppers (2021-2025 Batch)</vt:lpstr>
      <vt:lpstr>Academic Toppers (2022-2026 Batch)</vt:lpstr>
      <vt:lpstr>STRATEGIC PLAN AND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Ranjith Reddy</dc:creator>
  <cp:lastModifiedBy>AIML</cp:lastModifiedBy>
  <cp:revision>1144</cp:revision>
  <cp:lastPrinted>1601-01-01T00:00:00Z</cp:lastPrinted>
  <dcterms:created xsi:type="dcterms:W3CDTF">2015-01-17T05:16:45Z</dcterms:created>
  <dcterms:modified xsi:type="dcterms:W3CDTF">2024-12-28T07:05:45Z</dcterms:modified>
</cp:coreProperties>
</file>