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nva Sans" panose="020B0604020202020204" charset="0"/>
      <p:regular r:id="rId12"/>
    </p:embeddedFont>
    <p:embeddedFont>
      <p:font typeface="Luciole" panose="020B0604020202020204" charset="0"/>
      <p:regular r:id="rId13"/>
    </p:embeddedFont>
    <p:embeddedFont>
      <p:font typeface="Nixie One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557868" y="904875"/>
            <a:ext cx="7557859" cy="5489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1"/>
              </a:lnSpc>
              <a:spcBef>
                <a:spcPct val="0"/>
              </a:spcBef>
            </a:pPr>
            <a:r>
              <a:rPr lang="en-US" sz="6236">
                <a:solidFill>
                  <a:srgbClr val="000000"/>
                </a:solidFill>
                <a:latin typeface="Nixie One"/>
              </a:rPr>
              <a:t>Enhancing the Accessibility and User-Friendliness of the DARPG Portal/Tool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29755" y="1478918"/>
            <a:ext cx="10828489" cy="7329165"/>
            <a:chOff x="0" y="0"/>
            <a:chExt cx="14437985" cy="9772219"/>
          </a:xfrm>
        </p:grpSpPr>
        <p:sp>
          <p:nvSpPr>
            <p:cNvPr id="3" name="TextBox 3"/>
            <p:cNvSpPr txBox="1"/>
            <p:nvPr/>
          </p:nvSpPr>
          <p:spPr>
            <a:xfrm rot="-592460">
              <a:off x="321423" y="1551946"/>
              <a:ext cx="13634597" cy="41250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55"/>
                </a:lnSpc>
                <a:spcBef>
                  <a:spcPct val="0"/>
                </a:spcBef>
              </a:pPr>
              <a:r>
                <a:rPr lang="en-US" sz="22455">
                  <a:solidFill>
                    <a:srgbClr val="2A7DE1"/>
                  </a:solidFill>
                  <a:latin typeface="Bukhari Script Bold"/>
                </a:rPr>
                <a:t>Thank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 rot="-515361">
              <a:off x="1792625" y="5132967"/>
              <a:ext cx="12434519" cy="3731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210"/>
                </a:lnSpc>
                <a:spcBef>
                  <a:spcPct val="0"/>
                </a:spcBef>
              </a:pPr>
              <a:r>
                <a:rPr lang="en-US" sz="20210">
                  <a:solidFill>
                    <a:srgbClr val="2A7DE1"/>
                  </a:solidFill>
                  <a:latin typeface="Bukhari Script Bold"/>
                </a:rPr>
                <a:t>you!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4270" y="2703563"/>
            <a:ext cx="17799460" cy="3086100"/>
            <a:chOff x="0" y="0"/>
            <a:chExt cx="4687924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87924" cy="812800"/>
            </a:xfrm>
            <a:custGeom>
              <a:avLst/>
              <a:gdLst/>
              <a:ahLst/>
              <a:cxnLst/>
              <a:rect l="l" t="t" r="r" b="b"/>
              <a:pathLst>
                <a:path w="4687924" h="812800">
                  <a:moveTo>
                    <a:pt x="22183" y="0"/>
                  </a:moveTo>
                  <a:lnTo>
                    <a:pt x="4665741" y="0"/>
                  </a:lnTo>
                  <a:cubicBezTo>
                    <a:pt x="4677992" y="0"/>
                    <a:pt x="4687924" y="9931"/>
                    <a:pt x="4687924" y="22183"/>
                  </a:cubicBezTo>
                  <a:lnTo>
                    <a:pt x="4687924" y="790617"/>
                  </a:lnTo>
                  <a:cubicBezTo>
                    <a:pt x="4687924" y="802869"/>
                    <a:pt x="4677992" y="812800"/>
                    <a:pt x="4665741" y="812800"/>
                  </a:cubicBezTo>
                  <a:lnTo>
                    <a:pt x="22183" y="812800"/>
                  </a:lnTo>
                  <a:cubicBezTo>
                    <a:pt x="9931" y="812800"/>
                    <a:pt x="0" y="802869"/>
                    <a:pt x="0" y="790617"/>
                  </a:cubicBezTo>
                  <a:lnTo>
                    <a:pt x="0" y="22183"/>
                  </a:lnTo>
                  <a:cubicBezTo>
                    <a:pt x="0" y="9931"/>
                    <a:pt x="9931" y="0"/>
                    <a:pt x="22183" y="0"/>
                  </a:cubicBezTo>
                  <a:close/>
                </a:path>
              </a:pathLst>
            </a:custGeom>
            <a:solidFill>
              <a:srgbClr val="E8835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87924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6883" y="138112"/>
            <a:ext cx="9378501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30871"/>
                </a:solidFill>
                <a:latin typeface="Luciole"/>
              </a:rPr>
              <a:t>Problem Statement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3094" y="3162432"/>
            <a:ext cx="17185910" cy="2074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17"/>
              </a:lnSpc>
            </a:pPr>
            <a:r>
              <a:rPr lang="en-US" sz="2941">
                <a:solidFill>
                  <a:srgbClr val="000000"/>
                </a:solidFill>
                <a:latin typeface="Canva Sans"/>
              </a:rPr>
              <a:t>The DARPG portal/tool is a comprehensive platform developed by the Department of Administrative Reforms and Public Grievances (DARPG) to enhance the adoption and usability of various services and tools. It serves as a centralized hub for accessing information, submitting grievances, and tracking their status.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44270" y="6172200"/>
            <a:ext cx="17799460" cy="3086100"/>
            <a:chOff x="0" y="0"/>
            <a:chExt cx="4687924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687924" cy="812800"/>
            </a:xfrm>
            <a:custGeom>
              <a:avLst/>
              <a:gdLst/>
              <a:ahLst/>
              <a:cxnLst/>
              <a:rect l="l" t="t" r="r" b="b"/>
              <a:pathLst>
                <a:path w="4687924" h="812800">
                  <a:moveTo>
                    <a:pt x="22183" y="0"/>
                  </a:moveTo>
                  <a:lnTo>
                    <a:pt x="4665741" y="0"/>
                  </a:lnTo>
                  <a:cubicBezTo>
                    <a:pt x="4677992" y="0"/>
                    <a:pt x="4687924" y="9931"/>
                    <a:pt x="4687924" y="22183"/>
                  </a:cubicBezTo>
                  <a:lnTo>
                    <a:pt x="4687924" y="790617"/>
                  </a:lnTo>
                  <a:cubicBezTo>
                    <a:pt x="4687924" y="802869"/>
                    <a:pt x="4677992" y="812800"/>
                    <a:pt x="4665741" y="812800"/>
                  </a:cubicBezTo>
                  <a:lnTo>
                    <a:pt x="22183" y="812800"/>
                  </a:lnTo>
                  <a:cubicBezTo>
                    <a:pt x="9931" y="812800"/>
                    <a:pt x="0" y="802869"/>
                    <a:pt x="0" y="790617"/>
                  </a:cubicBezTo>
                  <a:lnTo>
                    <a:pt x="0" y="22183"/>
                  </a:lnTo>
                  <a:cubicBezTo>
                    <a:pt x="0" y="9931"/>
                    <a:pt x="9931" y="0"/>
                    <a:pt x="22183" y="0"/>
                  </a:cubicBezTo>
                  <a:close/>
                </a:path>
              </a:pathLst>
            </a:custGeom>
            <a:solidFill>
              <a:srgbClr val="E8835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687924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53094" y="6348639"/>
            <a:ext cx="17185910" cy="2257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54"/>
              </a:lnSpc>
              <a:spcBef>
                <a:spcPct val="0"/>
              </a:spcBef>
            </a:pPr>
            <a:r>
              <a:rPr lang="en-US" sz="2962">
                <a:solidFill>
                  <a:srgbClr val="000000"/>
                </a:solidFill>
                <a:latin typeface="Canva Sans"/>
              </a:rPr>
              <a:t>Purpose</a:t>
            </a:r>
          </a:p>
          <a:p>
            <a:pPr algn="just">
              <a:lnSpc>
                <a:spcPts val="3554"/>
              </a:lnSpc>
              <a:spcBef>
                <a:spcPct val="0"/>
              </a:spcBef>
            </a:pPr>
            <a:r>
              <a:rPr lang="en-US" sz="2962">
                <a:solidFill>
                  <a:srgbClr val="000000"/>
                </a:solidFill>
                <a:latin typeface="Canva Sans"/>
              </a:rPr>
              <a:t>The primary purpose of the DARPG portal/tool is to streamline administrative processes, improve public service delivery, and promote transparency and accountability in governance. It aims to empower citizens by providing them with a user-friendly interface to interact with government departments and agencies.</a:t>
            </a:r>
          </a:p>
        </p:txBody>
      </p:sp>
      <p:sp>
        <p:nvSpPr>
          <p:cNvPr id="11" name="AutoShape 11"/>
          <p:cNvSpPr/>
          <p:nvPr/>
        </p:nvSpPr>
        <p:spPr>
          <a:xfrm>
            <a:off x="508373" y="2119421"/>
            <a:ext cx="28944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TextBox 12"/>
          <p:cNvSpPr txBox="1"/>
          <p:nvPr/>
        </p:nvSpPr>
        <p:spPr>
          <a:xfrm>
            <a:off x="1028700" y="1815615"/>
            <a:ext cx="16810305" cy="505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17"/>
              </a:lnSpc>
            </a:pPr>
            <a:r>
              <a:rPr lang="en-US" sz="2941">
                <a:solidFill>
                  <a:srgbClr val="000000"/>
                </a:solidFill>
                <a:latin typeface="Canva Sans"/>
              </a:rPr>
              <a:t>Enhance the functionality and user interfaces  of DARPG portal /tool using tree dashboards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695655" y="-44"/>
            <a:ext cx="8740081" cy="10287044"/>
          </a:xfrm>
          <a:prstGeom prst="rect">
            <a:avLst/>
          </a:prstGeom>
          <a:solidFill>
            <a:srgbClr val="2A7DE1"/>
          </a:solidFill>
        </p:spPr>
      </p:sp>
      <p:sp>
        <p:nvSpPr>
          <p:cNvPr id="3" name="Freeform 3"/>
          <p:cNvSpPr/>
          <p:nvPr/>
        </p:nvSpPr>
        <p:spPr>
          <a:xfrm>
            <a:off x="11391059" y="800100"/>
            <a:ext cx="6112412" cy="8280361"/>
          </a:xfrm>
          <a:custGeom>
            <a:avLst/>
            <a:gdLst/>
            <a:ahLst/>
            <a:cxnLst/>
            <a:rect l="l" t="t" r="r" b="b"/>
            <a:pathLst>
              <a:path w="6112412" h="8280361">
                <a:moveTo>
                  <a:pt x="0" y="0"/>
                </a:moveTo>
                <a:lnTo>
                  <a:pt x="6112412" y="0"/>
                </a:lnTo>
                <a:lnTo>
                  <a:pt x="6112412" y="8280361"/>
                </a:lnTo>
                <a:lnTo>
                  <a:pt x="0" y="828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96883" y="138112"/>
            <a:ext cx="8295643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30871"/>
                </a:solidFill>
                <a:latin typeface="Luciole"/>
              </a:rPr>
              <a:t>Existing System</a:t>
            </a:r>
          </a:p>
        </p:txBody>
      </p:sp>
      <p:sp>
        <p:nvSpPr>
          <p:cNvPr id="5" name="AutoShape 5"/>
          <p:cNvSpPr/>
          <p:nvPr/>
        </p:nvSpPr>
        <p:spPr>
          <a:xfrm rot="-5403058">
            <a:off x="5327551" y="5133975"/>
            <a:ext cx="10707634" cy="0"/>
          </a:xfrm>
          <a:prstGeom prst="line">
            <a:avLst/>
          </a:prstGeom>
          <a:ln w="19050" cap="rnd">
            <a:solidFill>
              <a:srgbClr val="2A7DE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397851" y="1966464"/>
            <a:ext cx="9787218" cy="484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endParaRPr/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Luciole"/>
              </a:rPr>
              <a:t>User Feedback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uciole"/>
              </a:rPr>
              <a:t>Users have reported difficulties in navigating the portal/tool and finding the information they need.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uciole"/>
              </a:rPr>
              <a:t>Some users have expressed frustration with the lack of user-friendly interfaces and unintuitive design.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Luciol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97851" y="6995664"/>
            <a:ext cx="9787218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Luciole"/>
              </a:rPr>
              <a:t>Technical Issues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uciole"/>
              </a:rPr>
              <a:t>Users have encountered technical issues such as slow loading times and system crashes.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6883" y="1509264"/>
            <a:ext cx="7926996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30871"/>
                </a:solidFill>
                <a:latin typeface="Luciole"/>
              </a:rPr>
              <a:t>Challenges in Existing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66361" y="0"/>
            <a:ext cx="7721639" cy="10287000"/>
          </a:xfrm>
          <a:custGeom>
            <a:avLst/>
            <a:gdLst/>
            <a:ahLst/>
            <a:cxnLst/>
            <a:rect l="l" t="t" r="r" b="b"/>
            <a:pathLst>
              <a:path w="7721639" h="10287000">
                <a:moveTo>
                  <a:pt x="0" y="0"/>
                </a:moveTo>
                <a:lnTo>
                  <a:pt x="7721639" y="0"/>
                </a:lnTo>
                <a:lnTo>
                  <a:pt x="772163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069" t="-2602" r="-1961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96883" y="138112"/>
            <a:ext cx="8295643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30871"/>
                </a:solidFill>
                <a:latin typeface="Luciole"/>
              </a:rPr>
              <a:t>Proposed System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93767" y="1204913"/>
            <a:ext cx="9787218" cy="6981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endParaRPr/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A7DE1"/>
                </a:solidFill>
                <a:latin typeface="Luciole"/>
              </a:rPr>
              <a:t>Improved Search Functionality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2A7DE1"/>
              </a:solidFill>
              <a:latin typeface="Luciole"/>
            </a:endParaR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Luciole"/>
              </a:rPr>
              <a:t>Our enhanced search functionality provides users with quick and accurate results. Users can now easily find the information they are looking for, saving time and improving efficiency.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Luciole"/>
            </a:endParaRP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Luciole"/>
            </a:endParaRP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Luciole"/>
            </a:endParaRP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Luciole"/>
            </a:endParaRP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Luciole"/>
            </a:endParaR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Lucio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73058" y="0"/>
            <a:ext cx="8014942" cy="10287000"/>
          </a:xfrm>
          <a:custGeom>
            <a:avLst/>
            <a:gdLst/>
            <a:ahLst/>
            <a:cxnLst/>
            <a:rect l="l" t="t" r="r" b="b"/>
            <a:pathLst>
              <a:path w="8014942" h="10287000">
                <a:moveTo>
                  <a:pt x="0" y="0"/>
                </a:moveTo>
                <a:lnTo>
                  <a:pt x="8014942" y="0"/>
                </a:lnTo>
                <a:lnTo>
                  <a:pt x="80149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50" t="-5215" r="-1949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0381" y="338274"/>
            <a:ext cx="6421134" cy="2269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27"/>
              </a:lnSpc>
            </a:pPr>
            <a:r>
              <a:rPr lang="en-US" sz="4772">
                <a:solidFill>
                  <a:srgbClr val="E88358"/>
                </a:solidFill>
                <a:latin typeface="Luciole"/>
              </a:rPr>
              <a:t>Enhanced Navigation</a:t>
            </a:r>
          </a:p>
          <a:p>
            <a:pPr algn="just">
              <a:lnSpc>
                <a:spcPts val="5727"/>
              </a:lnSpc>
            </a:pPr>
            <a:endParaRPr lang="en-US" sz="4772">
              <a:solidFill>
                <a:srgbClr val="E88358"/>
              </a:solidFill>
              <a:latin typeface="Luciole"/>
            </a:endParaRPr>
          </a:p>
          <a:p>
            <a:pPr algn="just">
              <a:lnSpc>
                <a:spcPts val="5727"/>
              </a:lnSpc>
              <a:spcBef>
                <a:spcPct val="0"/>
              </a:spcBef>
            </a:pPr>
            <a:endParaRPr lang="en-US" sz="4772">
              <a:solidFill>
                <a:srgbClr val="E88358"/>
              </a:solidFill>
              <a:latin typeface="Lucio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10381" y="2260484"/>
            <a:ext cx="9144000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We have implemented a user-friendly navigation system that allows users to easily access different sections of the DARPG portal/tool. This ensures a seamless browsing experience and improves overall usability.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18785" y="0"/>
            <a:ext cx="8569215" cy="10287000"/>
          </a:xfrm>
          <a:custGeom>
            <a:avLst/>
            <a:gdLst/>
            <a:ahLst/>
            <a:cxnLst/>
            <a:rect l="l" t="t" r="r" b="b"/>
            <a:pathLst>
              <a:path w="8569215" h="10287000">
                <a:moveTo>
                  <a:pt x="0" y="0"/>
                </a:moveTo>
                <a:lnTo>
                  <a:pt x="8569215" y="0"/>
                </a:lnTo>
                <a:lnTo>
                  <a:pt x="856921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173" r="-587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0381" y="-153531"/>
            <a:ext cx="8833619" cy="2269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27"/>
              </a:lnSpc>
            </a:pPr>
            <a:endParaRPr/>
          </a:p>
          <a:p>
            <a:pPr algn="just">
              <a:lnSpc>
                <a:spcPts val="5727"/>
              </a:lnSpc>
            </a:pPr>
            <a:r>
              <a:rPr lang="en-US" sz="4772">
                <a:solidFill>
                  <a:srgbClr val="230871"/>
                </a:solidFill>
                <a:latin typeface="Luciole"/>
              </a:rPr>
              <a:t>Enhanced Data Visualization</a:t>
            </a:r>
          </a:p>
          <a:p>
            <a:pPr algn="just">
              <a:lnSpc>
                <a:spcPts val="5727"/>
              </a:lnSpc>
              <a:spcBef>
                <a:spcPct val="0"/>
              </a:spcBef>
            </a:pPr>
            <a:endParaRPr lang="en-US" sz="4772">
              <a:solidFill>
                <a:srgbClr val="230871"/>
              </a:solidFill>
              <a:latin typeface="Lucio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10381" y="1627141"/>
            <a:ext cx="9144000" cy="418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endParaRPr/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We have improved the data visualization capabilities of the DARPG portal/tool. This allows users to better understand and interpret complex data, leading to more informed decision-making.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43602" y="0"/>
            <a:ext cx="8144398" cy="10287000"/>
          </a:xfrm>
          <a:custGeom>
            <a:avLst/>
            <a:gdLst/>
            <a:ahLst/>
            <a:cxnLst/>
            <a:rect l="l" t="t" r="r" b="b"/>
            <a:pathLst>
              <a:path w="8144398" h="10287000">
                <a:moveTo>
                  <a:pt x="0" y="0"/>
                </a:moveTo>
                <a:lnTo>
                  <a:pt x="8144398" y="0"/>
                </a:lnTo>
                <a:lnTo>
                  <a:pt x="814439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295" t="-235" r="-130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0381" y="571123"/>
            <a:ext cx="9374384" cy="819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27"/>
              </a:lnSpc>
              <a:spcBef>
                <a:spcPct val="0"/>
              </a:spcBef>
            </a:pPr>
            <a:r>
              <a:rPr lang="en-US" sz="4772">
                <a:solidFill>
                  <a:srgbClr val="317173"/>
                </a:solidFill>
                <a:latin typeface="Luciole"/>
              </a:rPr>
              <a:t>Interactive Charts and Graphs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10381" y="1981112"/>
            <a:ext cx="9144000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Our UI/UX solutions include interactive charts and graphs that enable users to analyze data in a more dynamic and intuitive way. This enhances the usability of the portal/tool and facilitates data-driven insights.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10381" y="6123852"/>
            <a:ext cx="9374384" cy="819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27"/>
              </a:lnSpc>
              <a:spcBef>
                <a:spcPct val="0"/>
              </a:spcBef>
            </a:pPr>
            <a:r>
              <a:rPr lang="en-US" sz="4772">
                <a:solidFill>
                  <a:srgbClr val="317173"/>
                </a:solidFill>
                <a:latin typeface="Luciole"/>
              </a:rPr>
              <a:t>Technologies Used: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25574" y="7075391"/>
            <a:ext cx="91440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UI tools : Figma /Adobe XD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4350" y="57150"/>
            <a:ext cx="4400907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27"/>
              </a:lnSpc>
              <a:spcBef>
                <a:spcPct val="0"/>
              </a:spcBef>
            </a:pPr>
            <a:r>
              <a:rPr lang="en-US" sz="4772">
                <a:solidFill>
                  <a:srgbClr val="230871"/>
                </a:solidFill>
                <a:latin typeface="Luciole"/>
              </a:rPr>
              <a:t>Key Takeaways</a:t>
            </a:r>
          </a:p>
          <a:p>
            <a:pPr algn="just">
              <a:lnSpc>
                <a:spcPts val="5727"/>
              </a:lnSpc>
              <a:spcBef>
                <a:spcPct val="0"/>
              </a:spcBef>
            </a:pPr>
            <a:endParaRPr lang="en-US" sz="4772">
              <a:solidFill>
                <a:srgbClr val="230871"/>
              </a:solidFill>
              <a:latin typeface="Lucio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14350" y="895350"/>
            <a:ext cx="15826959" cy="7847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endParaRPr/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uciole"/>
              </a:rPr>
              <a:t>Improving adoption and usability of the DARPG portal/tool is crucial for enhancing efficiency and transparency in governance.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uciole"/>
              </a:rPr>
              <a:t>The DARPG portal/tool, such as the Tree Dashboard and IGMS website, plays a vital role in streamlining processes and providing easy access to information.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uciole"/>
              </a:rPr>
              <a:t>By enhancing the user experience and making the portal/tool more user-friendly, we can encourage greater participation and engagement from stakeholders.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uciole"/>
              </a:rPr>
              <a:t>Continuous improvement and regular updates are necessary to address user feedback and ensure the portal/tool remains relevant and effective.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Lucio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4350" y="2781556"/>
            <a:ext cx="17282641" cy="3086100"/>
            <a:chOff x="0" y="0"/>
            <a:chExt cx="4551807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51807" cy="812800"/>
            </a:xfrm>
            <a:custGeom>
              <a:avLst/>
              <a:gdLst/>
              <a:ahLst/>
              <a:cxnLst/>
              <a:rect l="l" t="t" r="r" b="b"/>
              <a:pathLst>
                <a:path w="4551807" h="812800">
                  <a:moveTo>
                    <a:pt x="22846" y="0"/>
                  </a:moveTo>
                  <a:lnTo>
                    <a:pt x="4528961" y="0"/>
                  </a:lnTo>
                  <a:cubicBezTo>
                    <a:pt x="4541578" y="0"/>
                    <a:pt x="4551807" y="10228"/>
                    <a:pt x="4551807" y="22846"/>
                  </a:cubicBezTo>
                  <a:lnTo>
                    <a:pt x="4551807" y="789954"/>
                  </a:lnTo>
                  <a:cubicBezTo>
                    <a:pt x="4551807" y="796013"/>
                    <a:pt x="4549400" y="801824"/>
                    <a:pt x="4545115" y="806109"/>
                  </a:cubicBezTo>
                  <a:cubicBezTo>
                    <a:pt x="4540831" y="810393"/>
                    <a:pt x="4535020" y="812800"/>
                    <a:pt x="4528961" y="812800"/>
                  </a:cubicBezTo>
                  <a:lnTo>
                    <a:pt x="22846" y="812800"/>
                  </a:lnTo>
                  <a:cubicBezTo>
                    <a:pt x="10228" y="812800"/>
                    <a:pt x="0" y="802572"/>
                    <a:pt x="0" y="789954"/>
                  </a:cubicBezTo>
                  <a:lnTo>
                    <a:pt x="0" y="22846"/>
                  </a:lnTo>
                  <a:cubicBezTo>
                    <a:pt x="0" y="10228"/>
                    <a:pt x="10228" y="0"/>
                    <a:pt x="22846" y="0"/>
                  </a:cubicBezTo>
                  <a:close/>
                </a:path>
              </a:pathLst>
            </a:custGeom>
            <a:solidFill>
              <a:srgbClr val="E8835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51807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14350" y="7196265"/>
            <a:ext cx="17282641" cy="2126294"/>
            <a:chOff x="0" y="0"/>
            <a:chExt cx="4551807" cy="56001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51807" cy="560012"/>
            </a:xfrm>
            <a:custGeom>
              <a:avLst/>
              <a:gdLst/>
              <a:ahLst/>
              <a:cxnLst/>
              <a:rect l="l" t="t" r="r" b="b"/>
              <a:pathLst>
                <a:path w="4551807" h="560012">
                  <a:moveTo>
                    <a:pt x="22846" y="0"/>
                  </a:moveTo>
                  <a:lnTo>
                    <a:pt x="4528961" y="0"/>
                  </a:lnTo>
                  <a:cubicBezTo>
                    <a:pt x="4541578" y="0"/>
                    <a:pt x="4551807" y="10228"/>
                    <a:pt x="4551807" y="22846"/>
                  </a:cubicBezTo>
                  <a:lnTo>
                    <a:pt x="4551807" y="537166"/>
                  </a:lnTo>
                  <a:cubicBezTo>
                    <a:pt x="4551807" y="543225"/>
                    <a:pt x="4549400" y="549036"/>
                    <a:pt x="4545115" y="553320"/>
                  </a:cubicBezTo>
                  <a:cubicBezTo>
                    <a:pt x="4540831" y="557605"/>
                    <a:pt x="4535020" y="560012"/>
                    <a:pt x="4528961" y="560012"/>
                  </a:cubicBezTo>
                  <a:lnTo>
                    <a:pt x="22846" y="560012"/>
                  </a:lnTo>
                  <a:cubicBezTo>
                    <a:pt x="10228" y="560012"/>
                    <a:pt x="0" y="549783"/>
                    <a:pt x="0" y="537166"/>
                  </a:cubicBezTo>
                  <a:lnTo>
                    <a:pt x="0" y="22846"/>
                  </a:lnTo>
                  <a:cubicBezTo>
                    <a:pt x="0" y="10228"/>
                    <a:pt x="10228" y="0"/>
                    <a:pt x="22846" y="0"/>
                  </a:cubicBezTo>
                  <a:close/>
                </a:path>
              </a:pathLst>
            </a:custGeom>
            <a:solidFill>
              <a:srgbClr val="E8835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51807" cy="5981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92991" y="429548"/>
            <a:ext cx="4341231" cy="887486"/>
            <a:chOff x="0" y="0"/>
            <a:chExt cx="1143370" cy="2337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43370" cy="233741"/>
            </a:xfrm>
            <a:custGeom>
              <a:avLst/>
              <a:gdLst/>
              <a:ahLst/>
              <a:cxnLst/>
              <a:rect l="l" t="t" r="r" b="b"/>
              <a:pathLst>
                <a:path w="1143370" h="233741">
                  <a:moveTo>
                    <a:pt x="90951" y="0"/>
                  </a:moveTo>
                  <a:lnTo>
                    <a:pt x="1052419" y="0"/>
                  </a:lnTo>
                  <a:cubicBezTo>
                    <a:pt x="1076540" y="0"/>
                    <a:pt x="1099674" y="9582"/>
                    <a:pt x="1116731" y="26639"/>
                  </a:cubicBezTo>
                  <a:cubicBezTo>
                    <a:pt x="1133787" y="43695"/>
                    <a:pt x="1143370" y="66829"/>
                    <a:pt x="1143370" y="90951"/>
                  </a:cubicBezTo>
                  <a:lnTo>
                    <a:pt x="1143370" y="142791"/>
                  </a:lnTo>
                  <a:cubicBezTo>
                    <a:pt x="1143370" y="166912"/>
                    <a:pt x="1133787" y="190046"/>
                    <a:pt x="1116731" y="207102"/>
                  </a:cubicBezTo>
                  <a:cubicBezTo>
                    <a:pt x="1099674" y="224159"/>
                    <a:pt x="1076540" y="233741"/>
                    <a:pt x="1052419" y="233741"/>
                  </a:cubicBezTo>
                  <a:lnTo>
                    <a:pt x="90951" y="233741"/>
                  </a:lnTo>
                  <a:cubicBezTo>
                    <a:pt x="66829" y="233741"/>
                    <a:pt x="43695" y="224159"/>
                    <a:pt x="26639" y="207102"/>
                  </a:cubicBezTo>
                  <a:cubicBezTo>
                    <a:pt x="9582" y="190046"/>
                    <a:pt x="0" y="166912"/>
                    <a:pt x="0" y="142791"/>
                  </a:cubicBezTo>
                  <a:lnTo>
                    <a:pt x="0" y="90951"/>
                  </a:lnTo>
                  <a:cubicBezTo>
                    <a:pt x="0" y="66829"/>
                    <a:pt x="9582" y="43695"/>
                    <a:pt x="26639" y="26639"/>
                  </a:cubicBezTo>
                  <a:cubicBezTo>
                    <a:pt x="43695" y="9582"/>
                    <a:pt x="66829" y="0"/>
                    <a:pt x="90951" y="0"/>
                  </a:cubicBezTo>
                  <a:close/>
                </a:path>
              </a:pathLst>
            </a:custGeom>
            <a:solidFill>
              <a:srgbClr val="E8835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43370" cy="271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07341" y="497884"/>
            <a:ext cx="3398520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27"/>
              </a:lnSpc>
              <a:spcBef>
                <a:spcPct val="0"/>
              </a:spcBef>
            </a:pPr>
            <a:r>
              <a:rPr lang="en-US" sz="4772">
                <a:solidFill>
                  <a:srgbClr val="230871"/>
                </a:solidFill>
                <a:latin typeface="Luciole"/>
              </a:rPr>
              <a:t>Conclusion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28962" y="3228008"/>
            <a:ext cx="15624288" cy="1848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59"/>
              </a:lnSpc>
            </a:pPr>
            <a:r>
              <a:rPr lang="en-US" sz="3199">
                <a:solidFill>
                  <a:srgbClr val="000000"/>
                </a:solidFill>
                <a:latin typeface="Canva Sans"/>
              </a:rPr>
              <a:t>The DARPG HACKATHON presents an exciting opportunity for diverse professionals to collaboratively innovate and drive a positive change with technology.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2991" y="2036264"/>
            <a:ext cx="6096000" cy="5220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76"/>
              </a:lnSpc>
              <a:spcBef>
                <a:spcPct val="0"/>
              </a:spcBef>
            </a:pPr>
            <a:r>
              <a:rPr lang="en-US" sz="3480">
                <a:solidFill>
                  <a:srgbClr val="000000"/>
                </a:solidFill>
                <a:latin typeface="Luciole"/>
              </a:rPr>
              <a:t>Collaborative Innovation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35427" y="6205665"/>
            <a:ext cx="3698796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76"/>
              </a:lnSpc>
              <a:spcBef>
                <a:spcPct val="0"/>
              </a:spcBef>
            </a:pPr>
            <a:r>
              <a:rPr lang="en-US" sz="3479">
                <a:solidFill>
                  <a:srgbClr val="000000"/>
                </a:solidFill>
                <a:latin typeface="Luciole"/>
              </a:rPr>
              <a:t>Visionary Impact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28962" y="7558215"/>
            <a:ext cx="15624288" cy="1341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09"/>
              </a:lnSpc>
            </a:pPr>
            <a:r>
              <a:rPr lang="en-US" sz="3202">
                <a:solidFill>
                  <a:srgbClr val="000000"/>
                </a:solidFill>
                <a:latin typeface="Canva Sans"/>
              </a:rPr>
              <a:t>It is our strong belief that the outcomes of this venture will contribute significantly towards advancing the realms of speech recognition technology.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Canva Sans</vt:lpstr>
      <vt:lpstr>Bukhari Script Bold</vt:lpstr>
      <vt:lpstr>Calibri</vt:lpstr>
      <vt:lpstr>Luciole</vt:lpstr>
      <vt:lpstr>Nixie One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paragraph text</dc:title>
  <cp:lastModifiedBy>A . AJAY</cp:lastModifiedBy>
  <cp:revision>2</cp:revision>
  <dcterms:created xsi:type="dcterms:W3CDTF">2006-08-16T00:00:00Z</dcterms:created>
  <dcterms:modified xsi:type="dcterms:W3CDTF">2024-02-16T15:21:06Z</dcterms:modified>
  <dc:identifier>DAF84VTyrGU</dc:identifier>
</cp:coreProperties>
</file>