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23" r:id="rId1"/>
  </p:sldMasterIdLst>
  <p:sldIdLst>
    <p:sldId id="256" r:id="rId2"/>
    <p:sldId id="258" r:id="rId3"/>
    <p:sldId id="260" r:id="rId4"/>
    <p:sldId id="269" r:id="rId5"/>
    <p:sldId id="271" r:id="rId6"/>
    <p:sldId id="270" r:id="rId7"/>
    <p:sldId id="274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495"/>
    <p:restoredTop sz="96405"/>
  </p:normalViewPr>
  <p:slideViewPr>
    <p:cSldViewPr snapToGrid="0">
      <p:cViewPr varScale="1">
        <p:scale>
          <a:sx n="106" d="100"/>
          <a:sy n="106" d="100"/>
        </p:scale>
        <p:origin x="200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ABE3C1-DBE1-495D-B57B-2849774B866A}" type="datetimeFigureOut">
              <a:rPr lang="en-US" smtClean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64273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A3F48C-C7C6-4055-9F49-3777875E72AE}" type="datetimeFigureOut">
              <a:rPr lang="en-US" smtClean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02284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78E61D-D431-422C-9764-11DAFE33AB63}" type="datetimeFigureOut">
              <a:rPr lang="en-US" smtClean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96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DE42F4-6EEF-4EF7-8ED4-2208F0F89A08}" type="datetimeFigureOut">
              <a:rPr lang="en-US" smtClean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1639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78ACC-22D6-47C1-A373-4FD133E34F3C}" type="datetimeFigureOut">
              <a:rPr lang="en-US" smtClean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86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A6C69-6797-4E8A-BF37-F2C3751466E9}" type="datetimeFigureOut">
              <a:rPr lang="en-US" smtClean="0"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23146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2014A1-A632-4878-A0D3-F52BA7563730}" type="datetimeFigureOut">
              <a:rPr lang="en-US" smtClean="0"/>
              <a:t>8/30/25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978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9F462-093F-4566-844B-4C71F2739DA5}" type="datetimeFigureOut">
              <a:rPr lang="en-US" smtClean="0"/>
              <a:t>8/30/25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65551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24A7AC-904D-4781-85BA-7D10C17ED021}" type="datetimeFigureOut">
              <a:rPr lang="en-US" smtClean="0"/>
              <a:t>8/30/25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3028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1444B-B92B-4E27-8C94-BB93EAF5CB18}" type="datetimeFigureOut">
              <a:rPr lang="en-US" smtClean="0"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864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EFA5E-FA76-400D-B3DC-F0BA90E6D107}" type="datetimeFigureOut">
              <a:rPr lang="en-US" smtClean="0"/>
              <a:t>8/30/25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7165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9D6E9DEC-419B-4CC5-A080-3B06BD5A8291}" type="datetimeFigureOut">
              <a:rPr lang="en-US" smtClean="0"/>
              <a:t>8/30/25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9257644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4" r:id="rId1"/>
    <p:sldLayoutId id="2147483725" r:id="rId2"/>
    <p:sldLayoutId id="2147483726" r:id="rId3"/>
    <p:sldLayoutId id="2147483727" r:id="rId4"/>
    <p:sldLayoutId id="2147483728" r:id="rId5"/>
    <p:sldLayoutId id="2147483729" r:id="rId6"/>
    <p:sldLayoutId id="2147483730" r:id="rId7"/>
    <p:sldLayoutId id="2147483731" r:id="rId8"/>
    <p:sldLayoutId id="2147483732" r:id="rId9"/>
    <p:sldLayoutId id="2147483733" r:id="rId10"/>
    <p:sldLayoutId id="2147483734" r:id="rId11"/>
  </p:sldLayoutIdLst>
  <p:hf sldNum="0"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github.com/vijay-palanisamy-1986/Allia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app.snowflake.com/tprjbgm/uh01600/#/homepage" TargetMode="External"/><Relationship Id="rId2" Type="http://schemas.openxmlformats.org/officeDocument/2006/relationships/hyperlink" Target="https://github.com/vijay-palanisamy-1986/Allianz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vijay-palanisamy-1986/Allianz/blob/main/3_Design/profiles.yml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CF7A7-C0A2-6250-965A-53C6994229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37674" y="4574454"/>
            <a:ext cx="5907041" cy="1077688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 Assignment Work</a:t>
            </a:r>
            <a:endParaRPr lang="en-NL" sz="36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7C22F-2C4A-894C-AC62-411CE90AF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2780" y="1838020"/>
            <a:ext cx="5160545" cy="2592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4234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746B-6A29-DE23-1A6C-358AFF70CC99}"/>
              </a:ext>
            </a:extLst>
          </p:cNvPr>
          <p:cNvSpPr txBox="1">
            <a:spLocks/>
          </p:cNvSpPr>
          <p:nvPr/>
        </p:nvSpPr>
        <p:spPr>
          <a:xfrm>
            <a:off x="1165563" y="528138"/>
            <a:ext cx="9825898" cy="6101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L" dirty="0"/>
              <a:t>Agenda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75705C-BA87-58E2-7C14-893441677E33}"/>
              </a:ext>
            </a:extLst>
          </p:cNvPr>
          <p:cNvSpPr txBox="1">
            <a:spLocks/>
          </p:cNvSpPr>
          <p:nvPr/>
        </p:nvSpPr>
        <p:spPr>
          <a:xfrm>
            <a:off x="2101734" y="1557616"/>
            <a:ext cx="9272282" cy="460991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Design Overview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Solution Design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Technical Design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Technical Implementations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Resources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Platform &amp; Tools setup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Analytics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Analysis &amp; Findings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600" dirty="0"/>
              <a:t>Conclusion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424205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C9-DEF9-303A-8145-CCA0B220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849" y="836048"/>
            <a:ext cx="7958331" cy="1077229"/>
          </a:xfrm>
        </p:spPr>
        <p:txBody>
          <a:bodyPr/>
          <a:lstStyle/>
          <a:p>
            <a:pPr algn="l"/>
            <a:r>
              <a:rPr lang="en-US" dirty="0"/>
              <a:t>Solution</a:t>
            </a:r>
            <a:r>
              <a:rPr lang="en-NL" dirty="0"/>
              <a:t>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AF05-C5E4-C289-CC50-4E52A179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5060" y="1818850"/>
            <a:ext cx="9038956" cy="3997828"/>
          </a:xfrm>
        </p:spPr>
        <p:txBody>
          <a:bodyPr/>
          <a:lstStyle/>
          <a:p>
            <a:r>
              <a:rPr lang="en-NL" dirty="0"/>
              <a:t>Design: Dataware house with 3 layer </a:t>
            </a:r>
            <a:r>
              <a:rPr lang="en-NL"/>
              <a:t>approach (</a:t>
            </a:r>
            <a:r>
              <a:rPr lang="en-US" dirty="0"/>
              <a:t>RAW, </a:t>
            </a:r>
            <a:r>
              <a:rPr lang="en-NL"/>
              <a:t>Stage, D</a:t>
            </a:r>
            <a:r>
              <a:rPr lang="en-US" dirty="0" err="1"/>
              <a:t>ataVault</a:t>
            </a:r>
            <a:r>
              <a:rPr lang="en-NL"/>
              <a:t>)</a:t>
            </a:r>
            <a:endParaRPr lang="en-NL" dirty="0"/>
          </a:p>
          <a:p>
            <a:r>
              <a:rPr lang="en-NL" dirty="0"/>
              <a:t>Modelling</a:t>
            </a:r>
            <a:r>
              <a:rPr lang="en-NL"/>
              <a:t>: </a:t>
            </a:r>
            <a:r>
              <a:rPr lang="en-US" dirty="0" err="1"/>
              <a:t>DataVault</a:t>
            </a:r>
            <a:r>
              <a:rPr lang="en-US" dirty="0"/>
              <a:t> 2.0</a:t>
            </a:r>
            <a:endParaRPr lang="en-NL" dirty="0"/>
          </a:p>
          <a:p>
            <a:r>
              <a:rPr lang="en-NL" dirty="0"/>
              <a:t>Tool choices</a:t>
            </a:r>
          </a:p>
          <a:p>
            <a:pPr lvl="1"/>
            <a:r>
              <a:rPr lang="en-US" dirty="0"/>
              <a:t>D</a:t>
            </a:r>
            <a:r>
              <a:rPr lang="en-NL"/>
              <a:t>atabase </a:t>
            </a:r>
            <a:r>
              <a:rPr lang="en-NL" dirty="0"/>
              <a:t>storage/compute: Snowflake</a:t>
            </a:r>
          </a:p>
          <a:p>
            <a:pPr lvl="1"/>
            <a:r>
              <a:rPr lang="en-NL" dirty="0"/>
              <a:t>Ingestion/Extraction: out of scope (</a:t>
            </a:r>
            <a:r>
              <a:rPr lang="en-NL"/>
              <a:t>but </a:t>
            </a:r>
            <a:r>
              <a:rPr lang="en-US" dirty="0"/>
              <a:t>loaded data into Source schema</a:t>
            </a:r>
            <a:r>
              <a:rPr lang="en-NL"/>
              <a:t>)</a:t>
            </a:r>
            <a:endParaRPr lang="en-NL" dirty="0"/>
          </a:p>
          <a:p>
            <a:pPr lvl="1"/>
            <a:r>
              <a:rPr lang="en-NL" dirty="0"/>
              <a:t>Transformation: DBT Core</a:t>
            </a:r>
          </a:p>
        </p:txBody>
      </p:sp>
    </p:spTree>
    <p:extLst>
      <p:ext uri="{BB962C8B-B14F-4D97-AF65-F5344CB8AC3E}">
        <p14:creationId xmlns:p14="http://schemas.microsoft.com/office/powerpoint/2010/main" val="23716908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C9-DEF9-303A-8145-CCA0B220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849" y="836048"/>
            <a:ext cx="7958331" cy="1077229"/>
          </a:xfrm>
        </p:spPr>
        <p:txBody>
          <a:bodyPr/>
          <a:lstStyle/>
          <a:p>
            <a:pPr algn="l"/>
            <a:r>
              <a:rPr lang="en-NL" dirty="0"/>
              <a:t>T</a:t>
            </a:r>
            <a:r>
              <a:rPr lang="en-GB" dirty="0"/>
              <a:t>e</a:t>
            </a:r>
            <a:r>
              <a:rPr lang="en-NL" dirty="0"/>
              <a:t>chnical Design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6CB1535-73A5-8D32-19B4-E815B5571044}"/>
              </a:ext>
            </a:extLst>
          </p:cNvPr>
          <p:cNvSpPr txBox="1">
            <a:spLocks/>
          </p:cNvSpPr>
          <p:nvPr/>
        </p:nvSpPr>
        <p:spPr>
          <a:xfrm>
            <a:off x="1761820" y="1514049"/>
            <a:ext cx="9612196" cy="46715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44488" indent="-344488" algn="l" defTabSz="914400" rtl="0" eaLnBrk="1" latinLnBrk="0" hangingPunct="1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20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953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8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588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6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709738" indent="-33813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4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173288" indent="-34448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642616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3108960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575304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4041648" indent="-338328" algn="l" defTabSz="914400" rtl="0" eaLnBrk="1" latinLnBrk="0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Clr>
                <a:schemeClr val="accent6"/>
              </a:buClr>
              <a:buSzPct val="90000"/>
              <a:buFont typeface="Wingdings" panose="05000000000000000000" pitchFamily="2" charset="2"/>
              <a:buChar char="§"/>
              <a:defRPr sz="1200" kern="1200" baseline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NL" dirty="0"/>
              <a:t>Design: Dataware house with 3 </a:t>
            </a:r>
            <a:r>
              <a:rPr lang="en-NL"/>
              <a:t>layer approach</a:t>
            </a: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Data Model:	</a:t>
            </a:r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endParaRPr lang="en-NL" dirty="0"/>
          </a:p>
          <a:p>
            <a:pPr marL="0" indent="0">
              <a:buNone/>
            </a:pPr>
            <a:r>
              <a:rPr lang="en-NL" dirty="0"/>
              <a:t>Data Model: </a:t>
            </a:r>
            <a:r>
              <a:rPr lang="en-GB" dirty="0"/>
              <a:t>Link to </a:t>
            </a:r>
            <a:r>
              <a:rPr lang="en-GB" dirty="0">
                <a:hlinkClick r:id="rId2"/>
              </a:rPr>
              <a:t>GitHub</a:t>
            </a:r>
            <a:endParaRPr lang="en-N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AEC4636-02B3-D04E-B8E3-D015C76B0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9650" y="4055502"/>
            <a:ext cx="2105192" cy="16117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51E81A7-CDD9-7244-AFA0-FEBD2A412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50293" y="1917766"/>
            <a:ext cx="5491413" cy="200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4047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746B-6A29-DE23-1A6C-358AFF70CC99}"/>
              </a:ext>
            </a:extLst>
          </p:cNvPr>
          <p:cNvSpPr txBox="1">
            <a:spLocks/>
          </p:cNvSpPr>
          <p:nvPr/>
        </p:nvSpPr>
        <p:spPr>
          <a:xfrm>
            <a:off x="1165563" y="528138"/>
            <a:ext cx="9825898" cy="6101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L" dirty="0"/>
              <a:t>DBT &amp; Snowflake Setup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6B75705C-BA87-58E2-7C14-893441677E33}"/>
              </a:ext>
            </a:extLst>
          </p:cNvPr>
          <p:cNvSpPr txBox="1">
            <a:spLocks/>
          </p:cNvSpPr>
          <p:nvPr/>
        </p:nvSpPr>
        <p:spPr>
          <a:xfrm>
            <a:off x="2101734" y="1557616"/>
            <a:ext cx="9272282" cy="4609919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DBT Project &amp; Folders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DBT 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/>
              <a:t>Stage </a:t>
            </a:r>
            <a:r>
              <a:rPr lang="en-NL" sz="1200" dirty="0"/>
              <a:t>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/>
              <a:t>D</a:t>
            </a:r>
            <a:r>
              <a:rPr lang="en-US" sz="1200" dirty="0" err="1"/>
              <a:t>atavault</a:t>
            </a:r>
            <a:r>
              <a:rPr lang="en-NL" sz="1200"/>
              <a:t> </a:t>
            </a:r>
            <a:r>
              <a:rPr lang="en-NL" sz="1200" dirty="0"/>
              <a:t>Models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/>
              <a:t>Macros for common logics</a:t>
            </a:r>
            <a:endParaRPr lang="en-NL" sz="1200" dirty="0"/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DBT Tests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200" dirty="0" err="1"/>
              <a:t>Dbt</a:t>
            </a:r>
            <a:r>
              <a:rPr lang="en-US" sz="1200" dirty="0"/>
              <a:t> model contracts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/>
              <a:t>Technical </a:t>
            </a:r>
            <a:r>
              <a:rPr lang="en-NL" sz="1200" dirty="0"/>
              <a:t>tests by defining in *.yml file (schema folder)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Functional tests as dbt test models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2400" dirty="0"/>
              <a:t>Snowflake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Database &amp; Schema (for each layers)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NL" sz="1200" dirty="0"/>
              <a:t>Tables, Type of Load and Views</a:t>
            </a:r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sz="1200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NL" sz="1200" dirty="0"/>
          </a:p>
        </p:txBody>
      </p:sp>
    </p:spTree>
    <p:extLst>
      <p:ext uri="{BB962C8B-B14F-4D97-AF65-F5344CB8AC3E}">
        <p14:creationId xmlns:p14="http://schemas.microsoft.com/office/powerpoint/2010/main" val="21072915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74FC9-DEF9-303A-8145-CCA0B2203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1849" y="836048"/>
            <a:ext cx="7958331" cy="1077229"/>
          </a:xfrm>
        </p:spPr>
        <p:txBody>
          <a:bodyPr/>
          <a:lstStyle/>
          <a:p>
            <a:pPr algn="l"/>
            <a:r>
              <a:rPr lang="en-NL" dirty="0"/>
              <a:t>Resouces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1CAF05-C5E4-C289-CC50-4E52A179FE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79172" y="1768973"/>
            <a:ext cx="9227466" cy="3997828"/>
          </a:xfrm>
        </p:spPr>
        <p:txBody>
          <a:bodyPr/>
          <a:lstStyle/>
          <a:p>
            <a:r>
              <a:rPr lang="en-NL" dirty="0"/>
              <a:t>Git Hub repo </a:t>
            </a:r>
            <a:r>
              <a:rPr lang="en-NL"/>
              <a:t>- </a:t>
            </a:r>
            <a:r>
              <a:rPr lang="en-GB" dirty="0">
                <a:hlinkClick r:id="rId2"/>
              </a:rPr>
              <a:t>https://github.com/vijay-palanisamy-1986/Allianz/</a:t>
            </a:r>
            <a:endParaRPr lang="en-GB" dirty="0"/>
          </a:p>
          <a:p>
            <a:r>
              <a:rPr lang="en-GB" dirty="0"/>
              <a:t>Snowflake database details:</a:t>
            </a:r>
          </a:p>
          <a:p>
            <a:pPr lvl="1"/>
            <a:r>
              <a:rPr lang="en-NL"/>
              <a:t>Portal link – </a:t>
            </a:r>
            <a:r>
              <a:rPr lang="en-US" dirty="0">
                <a:hlinkClick r:id="rId3"/>
              </a:rPr>
              <a:t>https://app.snowflake.com/tprjbgm/uh01600/#/homepage</a:t>
            </a:r>
            <a:endParaRPr lang="en-US" dirty="0"/>
          </a:p>
          <a:p>
            <a:pPr lvl="1"/>
            <a:r>
              <a:rPr lang="en-GB" dirty="0"/>
              <a:t>Username: </a:t>
            </a:r>
            <a:r>
              <a:rPr lang="en-GB" dirty="0" err="1"/>
              <a:t>VijayPalanisamy</a:t>
            </a:r>
            <a:endParaRPr lang="en-GB" dirty="0"/>
          </a:p>
          <a:p>
            <a:r>
              <a:rPr lang="en-GB" dirty="0"/>
              <a:t>Password: </a:t>
            </a:r>
            <a:r>
              <a:rPr lang="en-US" dirty="0"/>
              <a:t>w}2f#-3pDZbkr2JN</a:t>
            </a:r>
          </a:p>
          <a:p>
            <a:r>
              <a:rPr lang="en-GB" dirty="0"/>
              <a:t>DBT Snowflake connection profile file: </a:t>
            </a:r>
            <a:r>
              <a:rPr lang="en-GB" dirty="0">
                <a:hlinkClick r:id="rId4"/>
              </a:rPr>
              <a:t>https://github.com/vijay-palanisamy-1986/Allianz/blob/main/3_Design/profiles.yml</a:t>
            </a:r>
            <a:endParaRPr lang="en-GB" dirty="0"/>
          </a:p>
          <a:p>
            <a:endParaRPr lang="en-NL" dirty="0"/>
          </a:p>
        </p:txBody>
      </p:sp>
    </p:spTree>
    <p:extLst>
      <p:ext uri="{BB962C8B-B14F-4D97-AF65-F5344CB8AC3E}">
        <p14:creationId xmlns:p14="http://schemas.microsoft.com/office/powerpoint/2010/main" val="1711473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1746B-6A29-DE23-1A6C-358AFF70CC99}"/>
              </a:ext>
            </a:extLst>
          </p:cNvPr>
          <p:cNvSpPr txBox="1">
            <a:spLocks/>
          </p:cNvSpPr>
          <p:nvPr/>
        </p:nvSpPr>
        <p:spPr>
          <a:xfrm>
            <a:off x="5118999" y="3307197"/>
            <a:ext cx="9825898" cy="610197"/>
          </a:xfrm>
          <a:prstGeom prst="rect">
            <a:avLst/>
          </a:prstGeom>
        </p:spPr>
        <p:txBody>
          <a:bodyPr/>
          <a:lstStyle>
            <a:lvl1pPr algn="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400" b="0" i="0" kern="1200" cap="none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NL" dirty="0"/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7049657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{53C61F9B-428B-BA43-A1C8-46D3B45C83AE}tf16401378</Template>
  <TotalTime>787</TotalTime>
  <Words>230</Words>
  <Application>Microsoft Macintosh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MS Shell Dlg 2</vt:lpstr>
      <vt:lpstr>Wingdings</vt:lpstr>
      <vt:lpstr>Wingdings 3</vt:lpstr>
      <vt:lpstr>Madison</vt:lpstr>
      <vt:lpstr> Assignment Work</vt:lpstr>
      <vt:lpstr>PowerPoint Presentation</vt:lpstr>
      <vt:lpstr>Solution Design</vt:lpstr>
      <vt:lpstr>Technical Design</vt:lpstr>
      <vt:lpstr>PowerPoint Presentation</vt:lpstr>
      <vt:lpstr>Resouces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HIT Analysis</dc:title>
  <dc:creator>Vijay Palanisamy</dc:creator>
  <cp:lastModifiedBy>Microsoft Office User</cp:lastModifiedBy>
  <cp:revision>117</cp:revision>
  <dcterms:created xsi:type="dcterms:W3CDTF">2024-06-10T17:21:34Z</dcterms:created>
  <dcterms:modified xsi:type="dcterms:W3CDTF">2025-08-29T23:12:45Z</dcterms:modified>
</cp:coreProperties>
</file>